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73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7D609-90D3-4210-9ADD-84262A42491E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85"/>
          </p14:sldIdLst>
        </p14:section>
        <p14:section name="Untitled Section" id="{A02D4B7B-1AFB-460B-8096-8E6F9723CD33}">
          <p14:sldIdLst>
            <p14:sldId id="262"/>
            <p14:sldId id="266"/>
            <p14:sldId id="267"/>
            <p14:sldId id="268"/>
            <p14:sldId id="269"/>
            <p14:sldId id="270"/>
            <p14:sldId id="271"/>
            <p14:sldId id="272"/>
            <p14:sldId id="284"/>
            <p14:sldId id="273"/>
            <p14:sldId id="286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7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Patterson" initials="CP" lastIdx="4" clrIdx="0">
    <p:extLst>
      <p:ext uri="{19B8F6BF-5375-455C-9EA6-DF929625EA0E}">
        <p15:presenceInfo xmlns:p15="http://schemas.microsoft.com/office/powerpoint/2012/main" userId="d6c9c003967e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3:14:19.040" idx="1">
    <p:pos x="7152" y="23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20:40:29.003" idx="2">
    <p:pos x="755" y="197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B4F1-A974-A4CF-8204-6B38E5192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0D25E-3864-A8DA-7810-30FA3F22F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7767-1AAA-A8B9-E3B7-70C27AD2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0159-FF41-27DA-FC7B-C8E75584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E28D-3C07-0DF3-F2F9-FD53291F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4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6658-B439-4D07-1790-A63FAF8E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FC80F-A54E-C3BE-8566-ECCA41B68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F18A-583F-F058-2D57-13FA5230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3C07-02D6-4609-64D1-98A9ABCD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83E8-5D7C-5EF0-B450-89CC5B19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E4D2E-6DF1-3ADD-2112-AC9FA562F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77A97-9064-9879-628B-E3A94E7C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9B64-F261-7C62-33B3-14B13710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220E-1CA5-3F06-81D2-F9FE51DD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B930-F4F8-C968-AF0C-D912DD10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7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84F7-745B-5BD0-3F26-3422F77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9963-419D-E2C3-5216-08922453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17B4-7FE0-7C08-4F90-64A2603E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4C73C-AFF2-AE7B-5E9C-4C4A7DEC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3D7CC-AF1A-BABF-2F91-C4222771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C382-2766-273E-4469-CCC6C901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978BF-A33E-750A-B2DE-938251513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E305-65A4-F83A-087F-620B002F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90F47-9AEE-C3FF-B186-59C71CF0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3B24-BC21-DA30-E98A-BCD6413F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0B23-610E-8EB6-8EFB-1CDB16B1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B0AB-C7B7-DC98-3148-4E2DDDE5C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E378F-A857-4EEC-41BA-B27BE98F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6B938-2D9B-5C70-DCB6-C80E90CB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A0EFD-05C4-3857-0E7A-814E6706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71F4B-5AA5-B21F-0740-07767B55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7D18-FFDF-5B9C-093B-4F27DC59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4BDC7-A283-FFC1-49AD-FD23A16D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CC7ED-5938-CB07-719A-A82E67D45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75177-0C4C-ACCB-007E-853215A49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743E6-29EB-CD51-9A2C-BB5951C20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7D803-C113-4590-E96A-B9AB245B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DABAA-FCF2-8863-5975-1ED40B6E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330C7-8EA5-2B94-5EF5-61C7B191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A805-FB24-DBC9-A190-DE22EED9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7C8DB-D4BD-99D1-4160-9E55724B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B7099-B7E1-4C38-AFF4-1F4AC26E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FB0F6-3F6A-CE0B-6F86-77F043C6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2A9E1-EDE7-AA33-CE98-5469ED8C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A2885-8CF8-DD68-94D1-80C636F2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4E29-3448-33A9-8B1D-E8436537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CD07-A2E3-6DAA-6A5E-A8381D62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B54-9A53-4EAF-3972-A20D3654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F023A-C531-58B7-4A6D-1115D72D0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AEC0B-60E2-67DC-D214-50758E25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AD49D-637C-5CD3-6001-8D8AC80C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BAAA6-727A-80D1-FA3E-7D9E7B0D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2875-9320-0325-FAC9-CE198B05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EA3CA-4867-E347-584F-B37FAEB27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0569-9D79-9DE3-C5FF-7E4C7C427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617B3-0FE2-A34B-47C3-129B8ED6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4CBDF-8595-B180-8CCA-0AE45563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012B7-B852-BAE4-9937-D5C43845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43EC8-2D69-D398-6126-634E064A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448EC-DB2D-FCA3-D18D-591E4F3B2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59E24-2BD4-6840-3556-CDC190763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9CB-0B39-46F0-8ECB-3CECEA0F9490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063B8-474C-78F0-D1EE-461E99347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8932-5954-DE28-8B29-2456D5F01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FFB3-9CDD-4E54-B5FF-8E913681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49F9-951F-B46B-CBE4-D0B4164B1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6CE2F-7F29-0A9E-2944-145C8B5C7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930"/>
            <a:ext cx="9144000" cy="133386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compendium of Published Modifications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Cushcraft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Six Meter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History..…and a Mystery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BBCA4-9346-9CCA-F468-813B925D5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1928" b="29961"/>
          <a:stretch/>
        </p:blipFill>
        <p:spPr>
          <a:xfrm>
            <a:off x="3053918" y="588702"/>
            <a:ext cx="7516699" cy="29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E4E9E1-E78D-6CA8-BD82-A0439F94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br>
              <a:rPr lang="en-US" sz="3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BFE11A7-5B6C-FEC2-FFEA-1E5242E30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662" y="2299318"/>
            <a:ext cx="7714696" cy="455868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0CC50-848B-D981-4F03-4633CA249F02}"/>
              </a:ext>
            </a:extLst>
          </p:cNvPr>
          <p:cNvSpPr txBox="1"/>
          <p:nvPr/>
        </p:nvSpPr>
        <p:spPr>
          <a:xfrm>
            <a:off x="1642369" y="674702"/>
            <a:ext cx="841603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Four element NBS 50MHz Yagi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ham radio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 magazine June 1977 W1JR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 Portable Use -  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ain ≈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dBd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F/R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12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36EEC-6585-8753-DFBE-5220023E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9" y="399494"/>
            <a:ext cx="4607511" cy="6458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86F06C-A752-017E-2185-598EB6FABF2C}"/>
              </a:ext>
            </a:extLst>
          </p:cNvPr>
          <p:cNvSpPr txBox="1"/>
          <p:nvPr/>
        </p:nvSpPr>
        <p:spPr>
          <a:xfrm>
            <a:off x="733887" y="985421"/>
            <a:ext cx="54804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N1DPM Modified CC 6-617B 7  Element Yagi</a:t>
            </a:r>
          </a:p>
          <a:p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K6STI  YO Yagi Optimizer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Additional Director ¾” Center section and two 5/8” 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34’ Boom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Gain 10.75dBd   F/R 30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Designed for clean H pattern</a:t>
            </a:r>
          </a:p>
        </p:txBody>
      </p:sp>
    </p:spTree>
    <p:extLst>
      <p:ext uri="{BB962C8B-B14F-4D97-AF65-F5344CB8AC3E}">
        <p14:creationId xmlns:p14="http://schemas.microsoft.com/office/powerpoint/2010/main" val="17903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BAC-5108-8A79-B365-87CDD2B9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3" y="683581"/>
            <a:ext cx="11638624" cy="1248610"/>
          </a:xfrm>
        </p:spPr>
        <p:txBody>
          <a:bodyPr>
            <a:normAutofit fontScale="9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N1DPM Modified CC 6-617B  E and H plane Patterns</a:t>
            </a:r>
            <a:br>
              <a:rPr lang="en-US" sz="4000" b="1" dirty="0"/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Gain 10.75dBd   F/R 30 dB (at 180 degrees)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lang="en-US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5DA72B-04AC-82D1-6A25-F66F61CDE8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1606"/>
            <a:ext cx="5181600" cy="411529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2EA46EA-CD5C-3982-98BB-36A2EDD77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2191"/>
            <a:ext cx="5181600" cy="4138206"/>
          </a:xfrm>
        </p:spPr>
      </p:pic>
    </p:spTree>
    <p:extLst>
      <p:ext uri="{BB962C8B-B14F-4D97-AF65-F5344CB8AC3E}">
        <p14:creationId xmlns:p14="http://schemas.microsoft.com/office/powerpoint/2010/main" val="300807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392440-9FE0-0D12-5DF4-B480167C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697"/>
            <a:ext cx="5860704" cy="12486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N1DPM Modified 6-167B</a:t>
            </a:r>
            <a:br>
              <a:rPr lang="en-US" b="1" dirty="0"/>
            </a:br>
            <a:r>
              <a:rPr lang="en-US" b="1" dirty="0"/>
              <a:t>Comparison to Original 6-617B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523CCA-C0B0-D797-2A94-68593FA72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297" y="727969"/>
            <a:ext cx="3932237" cy="574385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594BA5-39CD-3BC0-3C69-A0540A8D0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5522" y="4181383"/>
            <a:ext cx="3866503" cy="267661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First Sidelobes H plane improved from -12 dB to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≈ -18dB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Forward Gain +1dB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SWR &lt; 1.25:1 – 50.000MHz – 50.350MHz1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Uses All </a:t>
            </a:r>
            <a:r>
              <a:rPr lang="en-US" sz="2000" dirty="0" err="1">
                <a:latin typeface="+mj-lt"/>
              </a:rPr>
              <a:t>Cushcraft</a:t>
            </a:r>
            <a:r>
              <a:rPr lang="en-US" sz="2000" dirty="0">
                <a:latin typeface="+mj-lt"/>
              </a:rPr>
              <a:t>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26FCD-D041-8B3E-8999-9E370CDD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0" y="1488381"/>
            <a:ext cx="5371206" cy="25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41606E-74FE-DA6A-5A66-6B51A013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363983"/>
            <a:ext cx="5578138" cy="153583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K1WHS Modified CC 6-617B</a:t>
            </a:r>
            <a:br>
              <a:rPr lang="en-US" b="1" dirty="0"/>
            </a:br>
            <a:r>
              <a:rPr lang="en-US" b="1" dirty="0"/>
              <a:t>50 MHz Contest Antenna  </a:t>
            </a:r>
            <a:br>
              <a:rPr lang="en-US" b="1" dirty="0"/>
            </a:br>
            <a:r>
              <a:rPr lang="en-US" b="1" dirty="0"/>
              <a:t>2007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34D895-ECA0-52D0-6C94-D10530D09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02" y="363983"/>
            <a:ext cx="5024761" cy="6494017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31D2D9-47D7-8623-0621-824AC371B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8161" y="1899820"/>
            <a:ext cx="3932237" cy="47140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Contest Antenna 4-stack vertical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Wide E plane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Improved bandwidth over the 617-6B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31.75’ boom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10.99 </a:t>
            </a:r>
            <a:r>
              <a:rPr lang="en-US" sz="1800" dirty="0" err="1">
                <a:latin typeface="+mj-lt"/>
              </a:rPr>
              <a:t>dBd</a:t>
            </a:r>
            <a:r>
              <a:rPr lang="en-US" sz="1800" dirty="0">
                <a:latin typeface="+mj-lt"/>
              </a:rPr>
              <a:t> gain   F/R &gt; 20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First Sidelobe H plane &gt; -17dB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Some notes on a 50 MHz Contest Array" Dave Olean K1WHS, Mid Atlantic VHF Conference, Philadelphia, PA. October, 1989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https://directivesystems.com/wp-content/uploads/sites/2/2014/04/50-MHZNEWS.pdf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47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F3ED3-D823-DE50-9994-5E6A23B1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K1WHS Modified CC 6-617B E and H plane Patterns</a:t>
            </a:r>
            <a:br>
              <a:rPr lang="en-US" dirty="0"/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Gain 10.99dBd   F/R 30 dB (at 180 degrees)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000F48-1C10-A54B-8B3C-3318818C7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1A23C8-D406-5F91-8C3E-EDD2DF358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4DECFE8-6B32-484E-3EC9-661932FD8D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26" y="1819922"/>
            <a:ext cx="5071336" cy="4712146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914ACEB-3E22-C733-A25E-483720979D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993" y="2032986"/>
            <a:ext cx="6033857" cy="4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39BEEF-F874-50AE-88B6-363A6E3F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745724"/>
            <a:ext cx="5634361" cy="1198486"/>
          </a:xfrm>
        </p:spPr>
        <p:txBody>
          <a:bodyPr>
            <a:noAutofit/>
          </a:bodyPr>
          <a:lstStyle/>
          <a:p>
            <a:r>
              <a:rPr lang="en-US" b="1" dirty="0"/>
              <a:t>K1JX Modified CC 6-617B</a:t>
            </a:r>
            <a:br>
              <a:rPr lang="en-US" b="1" dirty="0"/>
            </a:br>
            <a:r>
              <a:rPr lang="en-US" b="1" dirty="0"/>
              <a:t>Contest Antenna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013E92A-8107-DEDF-4FEE-909E4249BC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b="11701"/>
          <a:stretch>
            <a:fillRect/>
          </a:stretch>
        </p:blipFill>
        <p:spPr>
          <a:xfrm>
            <a:off x="5410143" y="1340528"/>
            <a:ext cx="6320218" cy="506027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8DC398-11F4-01EF-4A20-6746AD627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764" y="2050742"/>
            <a:ext cx="4151789" cy="39683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Additional Director 28 ‘ 10” boom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K6STI AO Antenna Optimizer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Gain 10.6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F/R 30 dB at 180 degrees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First Sidelobe H plane &gt; </a:t>
            </a:r>
            <a:r>
              <a:rPr lang="en-US" sz="2000" dirty="0">
                <a:effectLst/>
                <a:latin typeface="+mj-lt"/>
              </a:rPr>
              <a:t>-14 dB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Sold by Directive Systems as </a:t>
            </a:r>
            <a:r>
              <a:rPr lang="en-US" sz="2000" dirty="0">
                <a:effectLst/>
                <a:latin typeface="+mj-lt"/>
              </a:rPr>
              <a:t>DSEJX7-50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https://directivesystems.com/50-mhz/</a:t>
            </a:r>
          </a:p>
        </p:txBody>
      </p:sp>
    </p:spTree>
    <p:extLst>
      <p:ext uri="{BB962C8B-B14F-4D97-AF65-F5344CB8AC3E}">
        <p14:creationId xmlns:p14="http://schemas.microsoft.com/office/powerpoint/2010/main" val="411399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4495-2168-BFAE-B26B-2560B217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905"/>
            <a:ext cx="4710344" cy="13760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b="1" dirty="0" err="1"/>
              <a:t>Cushcraft</a:t>
            </a:r>
            <a:r>
              <a:rPr lang="en-US" sz="3200" b="1" dirty="0"/>
              <a:t> A50-6S – circa 1991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6DD0-7561-2E09-9550-21BB4A773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0844"/>
            <a:ext cx="5669132" cy="437225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Redesign of A50-6 by W1JR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K6STI  YOC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Elements spacing tapers - no longer equally spaced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Boom 239” - A50-6 boom 21 ½’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Stainless steel hardware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Larger element to boom clamps than A50-5 or A50-5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Retained Reddi (gamma) match</a:t>
            </a:r>
          </a:p>
          <a:p>
            <a:pPr>
              <a:lnSpc>
                <a:spcPct val="120000"/>
              </a:lnSpc>
            </a:pPr>
            <a:r>
              <a:rPr lang="en-US" sz="5000" dirty="0">
                <a:latin typeface="+mj-lt"/>
              </a:rPr>
              <a:t>Wideband design -  design constraint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ADFF9A-5913-84B5-0ABB-C825CEB8C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05" y="1384917"/>
            <a:ext cx="3487963" cy="5107957"/>
          </a:xfrm>
        </p:spPr>
      </p:pic>
    </p:spTree>
    <p:extLst>
      <p:ext uri="{BB962C8B-B14F-4D97-AF65-F5344CB8AC3E}">
        <p14:creationId xmlns:p14="http://schemas.microsoft.com/office/powerpoint/2010/main" val="37045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D04AB1-01FD-14FD-DC4B-BB2624ED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4" y="1358283"/>
            <a:ext cx="10741980" cy="1331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Cushcraft</a:t>
            </a:r>
            <a:r>
              <a:rPr lang="en-US" b="1" dirty="0"/>
              <a:t> A50-6S E and H plane Patterns</a:t>
            </a:r>
            <a:br>
              <a:rPr lang="en-US" b="1" dirty="0"/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Gain 8.9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dBd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   F/R 13.5 dB (H plane)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courtesy VE7BQH </a:t>
            </a:r>
            <a:b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</a:br>
            <a:endParaRPr lang="en-US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2E79D1-2D53-E3B2-00D6-8372C8AE2A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20" y="2198488"/>
            <a:ext cx="4356162" cy="435133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C3E07C-3409-E050-B70F-2D8294978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18" y="2136344"/>
            <a:ext cx="4327055" cy="4351338"/>
          </a:xfrm>
        </p:spPr>
      </p:pic>
    </p:spTree>
    <p:extLst>
      <p:ext uri="{BB962C8B-B14F-4D97-AF65-F5344CB8AC3E}">
        <p14:creationId xmlns:p14="http://schemas.microsoft.com/office/powerpoint/2010/main" val="379810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BE3303-CEA6-58DE-ED4A-B34F5A00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W5WVO Modified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CC A50-5S</a:t>
            </a:r>
            <a:endParaRPr lang="en-US" sz="40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03EE1A3-1FD1-8800-B6F0-B5CFAB56E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2343704"/>
            <a:ext cx="4048217" cy="3346881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 First published 2003</a:t>
            </a:r>
          </a:p>
          <a:p>
            <a:r>
              <a:rPr lang="en-US" sz="2000" dirty="0">
                <a:latin typeface="+mj-lt"/>
              </a:rPr>
              <a:t> One of easiest modifications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https://www.bigskyspaces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.com/w7gj/A50-5S_w5wvo.pdf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Boom lengthened from 12’ to 17.5’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Requires only one or two new pieces of aluminum tubing for boom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ADD57B-F7FB-E44F-6760-065D004B68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30C4E-9814-37F9-57D3-11CA50F5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57" y="1825625"/>
            <a:ext cx="7546019" cy="46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AE9-0A38-093B-CB3A-30EF58A8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547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Cushcraft</a:t>
            </a:r>
            <a:r>
              <a:rPr lang="en-US" sz="4000" b="1" dirty="0"/>
              <a:t> Ads from 1960s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28C45-EAA2-7361-9354-B0074C9F6EF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19" y="1184383"/>
            <a:ext cx="2797038" cy="55891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9CB53F-2031-F3D1-190A-D57A58C8674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0" y="1184474"/>
            <a:ext cx="4187825" cy="558918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7FA28A-268E-4E71-949F-A49D299D6E0C}"/>
              </a:ext>
            </a:extLst>
          </p:cNvPr>
          <p:cNvSpPr txBox="1"/>
          <p:nvPr/>
        </p:nvSpPr>
        <p:spPr>
          <a:xfrm>
            <a:off x="7998781" y="838478"/>
            <a:ext cx="204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73 Magazine 1964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E7D10-3526-4D21-09A1-E1B687CE1981}"/>
              </a:ext>
            </a:extLst>
          </p:cNvPr>
          <p:cNvSpPr txBox="1"/>
          <p:nvPr/>
        </p:nvSpPr>
        <p:spPr>
          <a:xfrm>
            <a:off x="5166804" y="3630967"/>
            <a:ext cx="166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1964 Prices:</a:t>
            </a:r>
          </a:p>
          <a:p>
            <a:r>
              <a:rPr lang="en-US" b="1" dirty="0">
                <a:latin typeface="+mj-lt"/>
              </a:rPr>
              <a:t>  3 </a:t>
            </a:r>
            <a:r>
              <a:rPr lang="en-US" b="1" dirty="0" err="1">
                <a:latin typeface="+mj-lt"/>
              </a:rPr>
              <a:t>Ele</a:t>
            </a:r>
            <a:r>
              <a:rPr lang="en-US" b="1" dirty="0">
                <a:latin typeface="+mj-lt"/>
              </a:rPr>
              <a:t> - $13.95</a:t>
            </a:r>
          </a:p>
          <a:p>
            <a:r>
              <a:rPr lang="en-US" b="1" dirty="0">
                <a:latin typeface="+mj-lt"/>
              </a:rPr>
              <a:t>  5 </a:t>
            </a:r>
            <a:r>
              <a:rPr lang="en-US" b="1" dirty="0" err="1">
                <a:latin typeface="+mj-lt"/>
              </a:rPr>
              <a:t>Ele</a:t>
            </a:r>
            <a:r>
              <a:rPr lang="en-US" b="1" dirty="0">
                <a:latin typeface="+mj-lt"/>
              </a:rPr>
              <a:t> - $19.50</a:t>
            </a:r>
          </a:p>
          <a:p>
            <a:r>
              <a:rPr lang="en-US" b="1" dirty="0">
                <a:latin typeface="+mj-lt"/>
              </a:rPr>
              <a:t>  6 </a:t>
            </a:r>
            <a:r>
              <a:rPr lang="en-US" b="1" dirty="0" err="1">
                <a:latin typeface="+mj-lt"/>
              </a:rPr>
              <a:t>Ele</a:t>
            </a:r>
            <a:r>
              <a:rPr lang="en-US" b="1" dirty="0">
                <a:latin typeface="+mj-lt"/>
              </a:rPr>
              <a:t> - $31.50</a:t>
            </a:r>
          </a:p>
          <a:p>
            <a:r>
              <a:rPr lang="en-US" b="1" dirty="0">
                <a:latin typeface="+mj-lt"/>
              </a:rPr>
              <a:t>10 </a:t>
            </a:r>
            <a:r>
              <a:rPr lang="en-US" b="1" dirty="0" err="1">
                <a:latin typeface="+mj-lt"/>
              </a:rPr>
              <a:t>Ele</a:t>
            </a:r>
            <a:r>
              <a:rPr lang="en-US" b="1" dirty="0">
                <a:latin typeface="+mj-lt"/>
              </a:rPr>
              <a:t> - $49.50</a:t>
            </a:r>
          </a:p>
        </p:txBody>
      </p:sp>
    </p:spTree>
    <p:extLst>
      <p:ext uri="{BB962C8B-B14F-4D97-AF65-F5344CB8AC3E}">
        <p14:creationId xmlns:p14="http://schemas.microsoft.com/office/powerpoint/2010/main" val="57160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B1D9-481B-8783-A51D-59CF740C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2" y="554855"/>
            <a:ext cx="4793943" cy="107863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</a:t>
            </a:r>
            <a:r>
              <a:rPr lang="en-US" dirty="0"/>
              <a:t>5W</a:t>
            </a:r>
            <a:r>
              <a:rPr lang="en-US" b="1" dirty="0"/>
              <a:t>VO Modified </a:t>
            </a:r>
            <a:br>
              <a:rPr lang="en-US" b="1" dirty="0"/>
            </a:br>
            <a:r>
              <a:rPr lang="en-US" b="1" dirty="0"/>
              <a:t>CC A50-5S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BB0CC-34ED-ACB6-E4C6-434E2AC89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71" y="2148396"/>
            <a:ext cx="4403324" cy="35066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K6STI YO Yagi Optimizer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Gain increased from 7.59 </a:t>
            </a:r>
            <a:r>
              <a:rPr lang="en-US" sz="2000" dirty="0" err="1">
                <a:latin typeface="+mj-lt"/>
              </a:rPr>
              <a:t>dBd</a:t>
            </a:r>
            <a:r>
              <a:rPr lang="en-US" sz="2000" dirty="0">
                <a:latin typeface="+mj-lt"/>
              </a:rPr>
              <a:t> to 9.14 </a:t>
            </a:r>
            <a:r>
              <a:rPr lang="en-US" sz="2000" dirty="0" err="1">
                <a:latin typeface="+mj-lt"/>
              </a:rPr>
              <a:t>dBd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F/R 12.4 </a:t>
            </a:r>
            <a:r>
              <a:rPr lang="en-US" sz="2000" dirty="0" err="1">
                <a:latin typeface="+mj-lt"/>
              </a:rPr>
              <a:t>dBd</a:t>
            </a:r>
            <a:r>
              <a:rPr lang="en-US" sz="2000" dirty="0">
                <a:latin typeface="+mj-lt"/>
              </a:rPr>
              <a:t> (H plane)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May require new 5/8 tubing for reflector if </a:t>
            </a:r>
            <a:r>
              <a:rPr lang="en-US" sz="2000" i="1" dirty="0">
                <a:latin typeface="+mj-lt"/>
              </a:rPr>
              <a:t>old</a:t>
            </a:r>
            <a:r>
              <a:rPr lang="en-US" sz="2000" dirty="0">
                <a:latin typeface="+mj-lt"/>
              </a:rPr>
              <a:t> A50-5 used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use at HH2JR – robust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Similar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K1WHS modification of A50-5 for W1TR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3A6A83-D4F7-4BA5-4FFE-DBDE60819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793" y="852257"/>
            <a:ext cx="7096369" cy="56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A376BE-144A-6BC8-DF09-89F42272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9747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W5WVO Modified A50-5S</a:t>
            </a:r>
            <a:br>
              <a:rPr lang="en-US" b="1" dirty="0"/>
            </a:br>
            <a:r>
              <a:rPr lang="en-US" b="1" dirty="0"/>
              <a:t>E and H Plane patterns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courtesy VE7BQH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9.14 BD Gain  12.4dB F/R (H Plane)</a:t>
            </a:r>
            <a:endParaRPr lang="en-US" sz="32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0AC2B4-A033-9B81-C8B0-55F462FCF1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6668"/>
            <a:ext cx="6019801" cy="358657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909C3-5455-8866-2F35-90A9EC4B57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5" y="2467992"/>
            <a:ext cx="5989468" cy="3755255"/>
          </a:xfrm>
        </p:spPr>
      </p:pic>
    </p:spTree>
    <p:extLst>
      <p:ext uri="{BB962C8B-B14F-4D97-AF65-F5344CB8AC3E}">
        <p14:creationId xmlns:p14="http://schemas.microsoft.com/office/powerpoint/2010/main" val="242194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F67A-F5EF-D232-A90F-1B684DCB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95891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K1JX Modified CC A50-5</a:t>
            </a:r>
            <a:br>
              <a:rPr lang="en-US" sz="3200" b="1" dirty="0"/>
            </a:br>
            <a:r>
              <a:rPr lang="en-US" sz="3200" b="1" dirty="0"/>
              <a:t>Contest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8D2BB-5105-294C-C715-FBBB69B59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1725"/>
            <a:ext cx="5029940" cy="3805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Wide E plane - 3db points &gt; 60 degrees</a:t>
            </a:r>
          </a:p>
          <a:p>
            <a:r>
              <a:rPr lang="en-US" sz="2000" dirty="0">
                <a:latin typeface="+mj-lt"/>
              </a:rPr>
              <a:t>12’ Boom retained</a:t>
            </a:r>
          </a:p>
          <a:p>
            <a:r>
              <a:rPr lang="en-US" sz="2000" dirty="0">
                <a:latin typeface="+mj-lt"/>
              </a:rPr>
              <a:t>No additional parts required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K6STI AO Antenna Optimizer</a:t>
            </a:r>
          </a:p>
          <a:p>
            <a:r>
              <a:rPr lang="en-US" sz="2000" dirty="0">
                <a:latin typeface="+mj-lt"/>
              </a:rPr>
              <a:t>Gain increased ½ dB</a:t>
            </a:r>
          </a:p>
          <a:p>
            <a:r>
              <a:rPr lang="en-US" sz="2000" dirty="0">
                <a:latin typeface="+mj-lt"/>
              </a:rPr>
              <a:t>Gain 7.84 </a:t>
            </a:r>
            <a:r>
              <a:rPr lang="en-US" sz="2000" dirty="0" err="1">
                <a:latin typeface="+mj-lt"/>
              </a:rPr>
              <a:t>dBd</a:t>
            </a:r>
            <a:r>
              <a:rPr lang="en-US" sz="2000" dirty="0">
                <a:latin typeface="+mj-lt"/>
              </a:rPr>
              <a:t>    F/R 17 dB (H plane)</a:t>
            </a:r>
          </a:p>
          <a:p>
            <a:r>
              <a:rPr lang="en-US" sz="2000" dirty="0">
                <a:latin typeface="+mj-lt"/>
              </a:rPr>
              <a:t>Gain closely matches VE7BQH comparison chart</a:t>
            </a:r>
          </a:p>
          <a:p>
            <a:r>
              <a:rPr lang="en-US" sz="2000" dirty="0">
                <a:latin typeface="+mj-lt"/>
              </a:rPr>
              <a:t>Sold by Directive Systems &amp; Engineering as DSEJX5-50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95B7D-2A8C-ADDC-DC85-C54D0E845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7119" y="1825625"/>
            <a:ext cx="6258757" cy="45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1D15-55A2-E58F-A40F-3B979F79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20" y="1046663"/>
            <a:ext cx="10515600" cy="7811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K1JX Modified A50-5S</a:t>
            </a:r>
            <a:br>
              <a:rPr lang="en-US" b="1" dirty="0"/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 and H plane Patterns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Gain 7.84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dBd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  F/R 17dB (H plane)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en-US" sz="36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6BC7D8-316B-DF89-FDBA-E3744E0FD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2178286"/>
            <a:ext cx="5181600" cy="3894279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FF707D5-6917-F8D2-CF74-3F41740EE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33" y="2178596"/>
            <a:ext cx="5181600" cy="3893969"/>
          </a:xfrm>
        </p:spPr>
      </p:pic>
    </p:spTree>
    <p:extLst>
      <p:ext uri="{BB962C8B-B14F-4D97-AF65-F5344CB8AC3E}">
        <p14:creationId xmlns:p14="http://schemas.microsoft.com/office/powerpoint/2010/main" val="371925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4590-517B-6F41-E8B6-7647399B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b="1" dirty="0"/>
              <a:t>K9MU Modified CC A50-5S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4FC62-333E-B115-86C6-C34AA500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8875"/>
            <a:ext cx="5181600" cy="31718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Boom length 16 ½’</a:t>
            </a:r>
          </a:p>
          <a:p>
            <a:r>
              <a:rPr lang="en-US" sz="2000" dirty="0">
                <a:latin typeface="+mj-lt"/>
              </a:rPr>
              <a:t>K6STI YO Yagi Optimizer</a:t>
            </a:r>
          </a:p>
          <a:p>
            <a:r>
              <a:rPr lang="en-US" sz="2000" dirty="0">
                <a:latin typeface="+mj-lt"/>
              </a:rPr>
              <a:t>One 4’ boom section replaced with 8’ piece</a:t>
            </a:r>
          </a:p>
          <a:p>
            <a:r>
              <a:rPr lang="en-US" sz="2000" dirty="0">
                <a:latin typeface="+mj-lt"/>
              </a:rPr>
              <a:t>Gain increased from 7.59 </a:t>
            </a:r>
            <a:r>
              <a:rPr lang="en-US" sz="2000" dirty="0" err="1">
                <a:latin typeface="+mj-lt"/>
              </a:rPr>
              <a:t>dBd</a:t>
            </a:r>
            <a:r>
              <a:rPr lang="en-US" sz="2000" dirty="0">
                <a:latin typeface="+mj-lt"/>
              </a:rPr>
              <a:t> to 8.8 </a:t>
            </a:r>
            <a:r>
              <a:rPr lang="en-US" sz="2000" dirty="0" err="1">
                <a:latin typeface="+mj-lt"/>
              </a:rPr>
              <a:t>dBd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https://www.k9mu.com/a50-5.html</a:t>
            </a:r>
          </a:p>
          <a:p>
            <a:r>
              <a:rPr lang="en-US" sz="2000" dirty="0">
                <a:latin typeface="+mj-lt"/>
              </a:rPr>
              <a:t>Also has four element 15 ½’ four element for stacked array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4BF9E1-E7F9-6CE1-C206-FA02EC888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5806" y="639192"/>
            <a:ext cx="4517993" cy="6107837"/>
          </a:xfrm>
        </p:spPr>
      </p:pic>
    </p:spTree>
    <p:extLst>
      <p:ext uri="{BB962C8B-B14F-4D97-AF65-F5344CB8AC3E}">
        <p14:creationId xmlns:p14="http://schemas.microsoft.com/office/powerpoint/2010/main" val="2507518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8E7F-D259-C473-BA40-B1FCC9AB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338492"/>
            <a:ext cx="56380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The Mystery – Rutland Arrays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RA4-50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0853-7F5C-4C5D-4AFD-CA5203EF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0226"/>
            <a:ext cx="5181600" cy="520231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Designed in 1980s by Tom Rutland K3IPW (with input from Steve </a:t>
            </a:r>
            <a:r>
              <a:rPr lang="en-US" sz="2400" dirty="0" err="1">
                <a:latin typeface="+mj-lt"/>
              </a:rPr>
              <a:t>Powlishen</a:t>
            </a:r>
            <a:r>
              <a:rPr lang="en-US" sz="2400" dirty="0">
                <a:latin typeface="+mj-lt"/>
              </a:rPr>
              <a:t> K1FO?)</a:t>
            </a:r>
          </a:p>
          <a:p>
            <a:r>
              <a:rPr lang="en-US" sz="2400" dirty="0">
                <a:latin typeface="+mj-lt"/>
              </a:rPr>
              <a:t>Sold by Bill Olson K1DY at Down East Microwave and Dave Olean K1WHS at Directive Systems</a:t>
            </a:r>
          </a:p>
          <a:p>
            <a:r>
              <a:rPr lang="en-US" sz="2400" dirty="0">
                <a:latin typeface="+mj-lt"/>
              </a:rPr>
              <a:t>146” Boom - four elements</a:t>
            </a:r>
          </a:p>
          <a:p>
            <a:r>
              <a:rPr lang="en-US" sz="2400" dirty="0">
                <a:latin typeface="+mj-lt"/>
              </a:rPr>
              <a:t>Gain listed as 8.25 </a:t>
            </a:r>
            <a:r>
              <a:rPr lang="en-US" sz="2400" dirty="0" err="1">
                <a:latin typeface="+mj-lt"/>
              </a:rPr>
              <a:t>dBd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Originally used T-match; K1DY changed to gamma match</a:t>
            </a:r>
          </a:p>
          <a:p>
            <a:r>
              <a:rPr lang="en-US" sz="2400" dirty="0">
                <a:latin typeface="+mj-lt"/>
              </a:rPr>
              <a:t>Listed on VE7BQH 50 MHz antenna comparison chart as having T-match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28D23D-B0B4-D871-DB3C-CB32384E6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4" y="488272"/>
            <a:ext cx="3311371" cy="5948039"/>
          </a:xfrm>
        </p:spPr>
      </p:pic>
    </p:spTree>
    <p:extLst>
      <p:ext uri="{BB962C8B-B14F-4D97-AF65-F5344CB8AC3E}">
        <p14:creationId xmlns:p14="http://schemas.microsoft.com/office/powerpoint/2010/main" val="405057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4B03-AD1D-E522-5C00-67A315B3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0769"/>
            <a:ext cx="5354639" cy="112302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The RA4-50 Mystery,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D2A3D-14AE-CA1E-4DD0-6F361900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3794"/>
            <a:ext cx="5157787" cy="823913"/>
          </a:xfrm>
        </p:spPr>
        <p:txBody>
          <a:bodyPr/>
          <a:lstStyle/>
          <a:p>
            <a:pPr algn="ctr"/>
            <a:r>
              <a:rPr lang="en-US" dirty="0"/>
              <a:t>T-match on Rutland Arrays 50 MHz antenna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CFCABD-1CCF-B78F-5984-4CFC31436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217707"/>
            <a:ext cx="5259388" cy="41564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250EF-0869-90B2-D9F3-FEBBBED1B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8C5180-260F-B1B6-E645-8B8760A824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550416"/>
            <a:ext cx="4618574" cy="6036815"/>
          </a:xfrm>
        </p:spPr>
      </p:pic>
    </p:spTree>
    <p:extLst>
      <p:ext uri="{BB962C8B-B14F-4D97-AF65-F5344CB8AC3E}">
        <p14:creationId xmlns:p14="http://schemas.microsoft.com/office/powerpoint/2010/main" val="19981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B901-CC00-4758-3E7F-3A67A80B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357"/>
            <a:ext cx="10515600" cy="124287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Rutland Arrays RA4-50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 and H plane Patterns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Gain 8.13dBd   F/R 12.9 dB (H plane)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courtesy VE7BQH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AAF918-912E-09DE-11C6-CDEDBA0CA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097"/>
            <a:ext cx="5181600" cy="306039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C957D6-33E4-D687-22B9-522F8B2B9B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76770"/>
            <a:ext cx="5181600" cy="3049048"/>
          </a:xfrm>
        </p:spPr>
      </p:pic>
    </p:spTree>
    <p:extLst>
      <p:ext uri="{BB962C8B-B14F-4D97-AF65-F5344CB8AC3E}">
        <p14:creationId xmlns:p14="http://schemas.microsoft.com/office/powerpoint/2010/main" val="117275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A7679-6BEB-2694-BA81-40F5A214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457200"/>
            <a:ext cx="5628442" cy="901083"/>
          </a:xfrm>
        </p:spPr>
        <p:txBody>
          <a:bodyPr>
            <a:normAutofit/>
          </a:bodyPr>
          <a:lstStyle/>
          <a:p>
            <a:r>
              <a:rPr lang="en-US" sz="3600" b="1" dirty="0"/>
              <a:t>W3ZZ(</a:t>
            </a:r>
            <a:r>
              <a:rPr lang="en-US" sz="3600" b="1" dirty="0" err="1"/>
              <a:t>sk</a:t>
            </a:r>
            <a:r>
              <a:rPr lang="en-US" sz="3600" b="1" dirty="0"/>
              <a:t>) aka Captain </a:t>
            </a:r>
            <a:r>
              <a:rPr lang="en-US" sz="3600" b="1" dirty="0" err="1"/>
              <a:t>Queeg</a:t>
            </a:r>
            <a:endParaRPr lang="en-US" sz="36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5838F8-5D39-5164-9926-612BA182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63" y="987425"/>
            <a:ext cx="4460742" cy="533347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50E96A-C7F8-4594-52A7-60FC9D1F2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893" y="1473693"/>
            <a:ext cx="4460742" cy="475843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"It'll never work!“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"They'll cut our livers out!“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"They're all a bunch of toads“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"The DX will never know the difference“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"You have to run more power than everyone else because they're all deaf!"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"That will happen after I run a 4 minute mile!"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"They can stand on their heads and spit wooden nickels“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"Busier than a one legged man in an ass kicking contest"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44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1ACB-1191-42A7-E47A-03E959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to the following contributors: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2CAE-54F2-3F52-3F7E-34A425A2F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51816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Bill Olson K1DY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Clarke Greene K1JX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Dave Olean K1WHS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Justin </a:t>
            </a:r>
            <a:r>
              <a:rPr lang="en-US" sz="2400" b="1" dirty="0" err="1">
                <a:latin typeface="+mj-lt"/>
              </a:rPr>
              <a:t>Glasener</a:t>
            </a:r>
            <a:r>
              <a:rPr lang="en-US" sz="2400" b="1" dirty="0">
                <a:latin typeface="+mj-lt"/>
              </a:rPr>
              <a:t> K9MU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Fred Stefanik N1DPM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Joseph </a:t>
            </a:r>
            <a:r>
              <a:rPr lang="en-US" sz="2400" b="1" dirty="0" err="1">
                <a:latin typeface="+mj-lt"/>
              </a:rPr>
              <a:t>Reisert</a:t>
            </a:r>
            <a:r>
              <a:rPr lang="en-US" sz="2400" b="1" dirty="0">
                <a:latin typeface="+mj-lt"/>
              </a:rPr>
              <a:t> W1JR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William Van Alstyne W5WVO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Lance </a:t>
            </a:r>
            <a:r>
              <a:rPr lang="en-US" sz="2400" b="1" dirty="0" err="1">
                <a:latin typeface="+mj-lt"/>
              </a:rPr>
              <a:t>Collister</a:t>
            </a:r>
            <a:r>
              <a:rPr lang="en-US" sz="2400" b="1" dirty="0">
                <a:latin typeface="+mj-lt"/>
              </a:rPr>
              <a:t> W8GJ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Terry Price W8ZN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Lionel Edwards VE7BQH  </a:t>
            </a:r>
            <a:r>
              <a:rPr lang="en-US" sz="2600" b="1" dirty="0">
                <a:latin typeface="+mj-lt"/>
              </a:rPr>
              <a:t>         </a:t>
            </a:r>
          </a:p>
          <a:p>
            <a:endParaRPr lang="en-US" sz="2600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E3CA592-138F-0BCE-DCCE-D2D112492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2762251"/>
            <a:ext cx="5029200" cy="2228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4B46B4-6BA1-65D2-2A44-3770A6D7A049}"/>
              </a:ext>
            </a:extLst>
          </p:cNvPr>
          <p:cNvSpPr txBox="1"/>
          <p:nvPr/>
        </p:nvSpPr>
        <p:spPr>
          <a:xfrm>
            <a:off x="6248400" y="5133975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Chris Patterson W3CMP   March 2023</a:t>
            </a:r>
          </a:p>
        </p:txBody>
      </p:sp>
    </p:spTree>
    <p:extLst>
      <p:ext uri="{BB962C8B-B14F-4D97-AF65-F5344CB8AC3E}">
        <p14:creationId xmlns:p14="http://schemas.microsoft.com/office/powerpoint/2010/main" val="221263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3394-F4AA-CD17-CE88-3ECAB8BD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16"/>
            <a:ext cx="10515600" cy="8433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Cushcraft</a:t>
            </a:r>
            <a:r>
              <a:rPr lang="en-US" sz="4000" b="1" dirty="0"/>
              <a:t> A50-3    72” Boom 5.29 </a:t>
            </a:r>
            <a:r>
              <a:rPr lang="en-US" sz="4000" b="1" dirty="0" err="1"/>
              <a:t>dBd</a:t>
            </a:r>
            <a:endParaRPr lang="en-US" sz="4000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4F71F63-8A24-759D-B80D-B4B14FFD0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0540"/>
            <a:ext cx="4976674" cy="3710866"/>
          </a:xfrm>
        </p:spPr>
        <p:txBody>
          <a:bodyPr/>
          <a:lstStyle/>
          <a:p>
            <a:r>
              <a:rPr lang="en-US" sz="2000" dirty="0"/>
              <a:t>Wideband design - remember AM, crystal controlled transmitters</a:t>
            </a:r>
          </a:p>
          <a:p>
            <a:r>
              <a:rPr lang="en-US" sz="2000" dirty="0"/>
              <a:t>Reflector .17λ  behind DE; director .116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</a:t>
            </a:r>
            <a:r>
              <a:rPr lang="en-US" sz="2000" dirty="0"/>
              <a:t>  in front</a:t>
            </a:r>
          </a:p>
          <a:p>
            <a:r>
              <a:rPr lang="en-US" sz="2000" dirty="0"/>
              <a:t>Cheap -  $13.95  - $18.50 in 1960s</a:t>
            </a:r>
          </a:p>
          <a:p>
            <a:r>
              <a:rPr lang="en-US" sz="2000" dirty="0"/>
              <a:t>Used standard aluminum tubing</a:t>
            </a:r>
          </a:p>
          <a:p>
            <a:r>
              <a:rPr lang="en-US" sz="2000" dirty="0"/>
              <a:t>Could rotate with TV rotor </a:t>
            </a:r>
          </a:p>
          <a:p>
            <a:r>
              <a:rPr lang="en-US" sz="2000" dirty="0"/>
              <a:t>Reasonable gain - 5.29dBd</a:t>
            </a:r>
          </a:p>
          <a:p>
            <a:r>
              <a:rPr lang="en-US" sz="2000" i="1" dirty="0"/>
              <a:t>Still</a:t>
            </a:r>
            <a:r>
              <a:rPr lang="en-US" sz="2000" dirty="0"/>
              <a:t> sold by MFJ-</a:t>
            </a:r>
            <a:r>
              <a:rPr lang="en-US" sz="2000" dirty="0" err="1"/>
              <a:t>Cushcraft</a:t>
            </a:r>
            <a:r>
              <a:rPr lang="en-US" sz="2000" dirty="0"/>
              <a:t> and Directive Systems Engineering as DSE3-50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0800AAD-A3B0-2E69-D1D4-124DC3B6A5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4" y="1227339"/>
            <a:ext cx="6096000" cy="5630662"/>
          </a:xfrm>
        </p:spPr>
      </p:pic>
    </p:spTree>
    <p:extLst>
      <p:ext uri="{BB962C8B-B14F-4D97-AF65-F5344CB8AC3E}">
        <p14:creationId xmlns:p14="http://schemas.microsoft.com/office/powerpoint/2010/main" val="282617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C7E-403F-BC29-90B5-88120A07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/>
              <a:t>Cushcraft</a:t>
            </a:r>
            <a:r>
              <a:rPr lang="en-US" sz="4000" b="1" dirty="0"/>
              <a:t> A50-3 E and H Plane Patterns </a:t>
            </a:r>
            <a:br>
              <a:rPr lang="en-US" b="1" dirty="0"/>
            </a:br>
            <a:r>
              <a:rPr lang="en-US" b="1" dirty="0"/>
              <a:t>           </a:t>
            </a:r>
            <a:r>
              <a:rPr lang="en-US" sz="3200" b="1" dirty="0"/>
              <a:t>5.29 </a:t>
            </a:r>
            <a:r>
              <a:rPr lang="en-US" sz="3200" b="1" dirty="0" err="1"/>
              <a:t>dBd</a:t>
            </a:r>
            <a:r>
              <a:rPr lang="en-US" sz="3200" b="1" dirty="0"/>
              <a:t> Gain   8.8 dB F/R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courtesy VE7BQH</a:t>
            </a:r>
            <a:r>
              <a:rPr lang="en-US" sz="1400" b="1" dirty="0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80D84B-9E7A-37E2-694D-96217D89FF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38" y="1690688"/>
            <a:ext cx="4325219" cy="4351338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7BCECD7-A5B6-B7FA-9B18-25A3BB795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66695" cy="4351338"/>
          </a:xfrm>
        </p:spPr>
      </p:pic>
    </p:spTree>
    <p:extLst>
      <p:ext uri="{BB962C8B-B14F-4D97-AF65-F5344CB8AC3E}">
        <p14:creationId xmlns:p14="http://schemas.microsoft.com/office/powerpoint/2010/main" val="370271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5E4D-B878-0491-99AB-5C2E1D92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Reddi (Gamma) match – Simplicity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DC13C-8542-AE6D-83FD-F5454C494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7" y="1690688"/>
            <a:ext cx="8335538" cy="423071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51E6E-9F28-FA27-4601-6997247337A1}"/>
              </a:ext>
            </a:extLst>
          </p:cNvPr>
          <p:cNvSpPr txBox="1"/>
          <p:nvPr/>
        </p:nvSpPr>
        <p:spPr>
          <a:xfrm>
            <a:off x="8495929" y="4634144"/>
            <a:ext cx="3409025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Reddi match -3/16” aluminum tube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Polyethylene insulation RG8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Aluminum rod 1/8” end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Piece of aluminum strap </a:t>
            </a:r>
          </a:p>
        </p:txBody>
      </p:sp>
    </p:spTree>
    <p:extLst>
      <p:ext uri="{BB962C8B-B14F-4D97-AF65-F5344CB8AC3E}">
        <p14:creationId xmlns:p14="http://schemas.microsoft.com/office/powerpoint/2010/main" val="408187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AD07C4-1EB7-C898-794E-B66944A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</a:t>
            </a:r>
            <a:r>
              <a:rPr lang="en-US" sz="4000" b="1" dirty="0" err="1"/>
              <a:t>Cushcraft</a:t>
            </a:r>
            <a:r>
              <a:rPr lang="en-US" sz="4000" b="1" dirty="0"/>
              <a:t>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A50-5S E and H plane Patterns  </a:t>
            </a:r>
            <a:b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7.59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dBd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Gain      F/R 12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dBd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1400" b="1" dirty="0"/>
              <a:t>courtesy VE7BQH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166201-53B7-EA94-961F-FB00043DA5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54" y="2127249"/>
            <a:ext cx="4340928" cy="435133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BB74993-3C48-B0C6-E245-A762D73791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53" y="1825625"/>
            <a:ext cx="4330493" cy="4351338"/>
          </a:xfrm>
        </p:spPr>
      </p:pic>
    </p:spTree>
    <p:extLst>
      <p:ext uri="{BB962C8B-B14F-4D97-AF65-F5344CB8AC3E}">
        <p14:creationId xmlns:p14="http://schemas.microsoft.com/office/powerpoint/2010/main" val="182576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A6172-3CD0-C773-36A4-12177574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August 1977 </a:t>
            </a:r>
            <a:r>
              <a:rPr lang="en-US" sz="40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ham radio</a:t>
            </a:r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magazine</a:t>
            </a:r>
            <a:br>
              <a:rPr lang="en-US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Cookbook Six Meter Antenna </a:t>
            </a:r>
            <a:r>
              <a:rPr lang="en-US" sz="1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W1JR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271AB-0829-48BE-4323-FD83C975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1" y="3542190"/>
            <a:ext cx="5314163" cy="2814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56466-7B01-DB16-21B6-94C10736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72" y="1719293"/>
            <a:ext cx="3578662" cy="4773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8BE50-3219-8893-4EF6-E8A653764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47" y="1792180"/>
            <a:ext cx="1446761" cy="238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E1F17-B8C6-88D1-BB8A-81E10772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369" y="1518082"/>
            <a:ext cx="3811393" cy="17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6F66CA-BCC1-85D0-810C-4089CE70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82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NBS 6 Element 50MHz Yagi at WA3HMK</a:t>
            </a:r>
            <a:br>
              <a:rPr lang="en-US" sz="3200" b="1" dirty="0"/>
            </a:br>
            <a:r>
              <a:rPr lang="en-US" sz="3200" b="1" dirty="0"/>
              <a:t>1987 -1992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326C96-0DCE-B768-ED10-FB6F68503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1406" y="1825625"/>
            <a:ext cx="5214151" cy="450415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49F04C-27FA-E3DB-9E71-30F68DF2C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443" y="2219418"/>
            <a:ext cx="4393832" cy="35599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Classic NBS Antenna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1.2λ – just under 24’ long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DE .2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λ ahead of REF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Directors equally spaced .25</a:t>
            </a:r>
            <a:r>
              <a:rPr lang="en-US" sz="2000" dirty="0">
                <a:latin typeface="+mj-lt"/>
              </a:rPr>
              <a:t>λ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Used CC parts including Reddi Match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Tuned easily </a:t>
            </a:r>
          </a:p>
        </p:txBody>
      </p:sp>
    </p:spTree>
    <p:extLst>
      <p:ext uri="{BB962C8B-B14F-4D97-AF65-F5344CB8AC3E}">
        <p14:creationId xmlns:p14="http://schemas.microsoft.com/office/powerpoint/2010/main" val="213802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1F18-AC15-D330-DB19-2EEE2562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6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NBS 1.2 W/L Yagi E and H plane Patterns</a:t>
            </a:r>
            <a:b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August 1977 </a:t>
            </a:r>
            <a:r>
              <a:rPr lang="en-US" sz="40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ham radio</a:t>
            </a:r>
            <a: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magazine</a:t>
            </a:r>
            <a:br>
              <a:rPr lang="en-US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Gain 10.2 </a:t>
            </a:r>
            <a:r>
              <a:rPr lang="en-US" sz="24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dBd</a:t>
            </a:r>
            <a:r>
              <a:rPr lang="en-US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First Sidelobe and F/R – Poor (-12dB in H Plane)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DFE4AD-5B21-0750-A91F-9BCFA545D1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68" y="1970842"/>
            <a:ext cx="5181600" cy="398607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6E8160-3011-CF5A-18F6-AF644E202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9" y="1970843"/>
            <a:ext cx="5181600" cy="3986073"/>
          </a:xfrm>
        </p:spPr>
      </p:pic>
    </p:spTree>
    <p:extLst>
      <p:ext uri="{BB962C8B-B14F-4D97-AF65-F5344CB8AC3E}">
        <p14:creationId xmlns:p14="http://schemas.microsoft.com/office/powerpoint/2010/main" val="7634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1109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Cushcraft Ads from 1960s </vt:lpstr>
      <vt:lpstr>Cushcraft A50-3    72” Boom 5.29 dBd</vt:lpstr>
      <vt:lpstr>Cushcraft A50-3 E and H Plane Patterns             5.29 dBd Gain   8.8 dB F/R courtesy VE7BQH </vt:lpstr>
      <vt:lpstr>Reddi (Gamma) match – Simplicity</vt:lpstr>
      <vt:lpstr>   Cushcraft A50-5S E and H plane Patterns             7.59 dBd Gain      F/R 12 dBd  courtesy VE7BQH</vt:lpstr>
      <vt:lpstr>August 1977 ham radio magazine Cookbook Six Meter Antenna W1JR</vt:lpstr>
      <vt:lpstr>NBS 6 Element 50MHz Yagi at WA3HMK 1987 -1992</vt:lpstr>
      <vt:lpstr>NBS 1.2 W/L Yagi E and H plane Patterns August 1977 ham radio magazine Gain 10.2 dBd   First Sidelobe and F/R – Poor (-12dB in H Plane)</vt:lpstr>
      <vt:lpstr>   </vt:lpstr>
      <vt:lpstr>PowerPoint Presentation</vt:lpstr>
      <vt:lpstr>N1DPM Modified CC 6-617B  E and H plane Patterns Gain 10.75dBd   F/R 30 dB (at 180 degrees) </vt:lpstr>
      <vt:lpstr>N1DPM Modified 6-167B Comparison to Original 6-617B</vt:lpstr>
      <vt:lpstr>K1WHS Modified CC 6-617B 50 MHz Contest Antenna   2007</vt:lpstr>
      <vt:lpstr>K1WHS Modified CC 6-617B E and H plane Patterns Gain 10.99dBd   F/R 30 dB (at 180 degrees)</vt:lpstr>
      <vt:lpstr>K1JX Modified CC 6-617B Contest Antenna</vt:lpstr>
      <vt:lpstr> Cushcraft A50-6S – circa 1991</vt:lpstr>
      <vt:lpstr>Cushcraft A50-6S E and H plane Patterns  Gain 8.9 dBd   F/R 13.5 dB (H plane) courtesy VE7BQH  </vt:lpstr>
      <vt:lpstr>W5WVO Modified  CC A50-5S</vt:lpstr>
      <vt:lpstr>W5WVO Modified  CC A50-5S</vt:lpstr>
      <vt:lpstr>W5WVO Modified A50-5S E and H Plane patterns courtesy VE7BQH  9.14 BD Gain  12.4dB F/R (H Plane)</vt:lpstr>
      <vt:lpstr>K1JX Modified CC A50-5 Contest Antenna</vt:lpstr>
      <vt:lpstr>K1JX Modified A50-5S E and H plane Patterns Gain 7.84 dBd   F/R 17dB (H plane) </vt:lpstr>
      <vt:lpstr> K9MU Modified CC A50-5S</vt:lpstr>
      <vt:lpstr>The Mystery – Rutland Arrays RA4-50</vt:lpstr>
      <vt:lpstr>The RA4-50 Mystery, Continued</vt:lpstr>
      <vt:lpstr>Rutland Arrays RA4-50  E and H plane Patterns Gain 8.13dBd   F/R 12.9 dB (H plane) courtesy VE7BQH  </vt:lpstr>
      <vt:lpstr>W3ZZ(sk) aka Captain Queeg</vt:lpstr>
      <vt:lpstr>Thank you to the following contributors: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Patterson</dc:creator>
  <cp:lastModifiedBy>Chris Patterson</cp:lastModifiedBy>
  <cp:revision>56</cp:revision>
  <dcterms:created xsi:type="dcterms:W3CDTF">2023-03-19T15:51:47Z</dcterms:created>
  <dcterms:modified xsi:type="dcterms:W3CDTF">2023-04-02T16:23:44Z</dcterms:modified>
</cp:coreProperties>
</file>