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SimSun" pitchFamily="2" charset="-122"/>
        <a:cs typeface="+mn-cs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SimSun" pitchFamily="2" charset="-122"/>
        <a:cs typeface="+mn-cs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SimSun" pitchFamily="2" charset="-122"/>
        <a:cs typeface="+mn-cs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SimSun" pitchFamily="2" charset="-122"/>
        <a:cs typeface="+mn-cs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SimSun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SimSun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SimSun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SimSun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SimSun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6" d="100"/>
          <a:sy n="106" d="100"/>
        </p:scale>
        <p:origin x="-78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89091" name="Rectangle 2"/>
          <p:cNvSpPr>
            <a:spLocks noGrp="1" noChangeArrowheads="1"/>
          </p:cNvSpPr>
          <p:nvPr>
            <p:ph type="sldImg"/>
          </p:nvPr>
        </p:nvSpPr>
        <p:spPr bwMode="auto">
          <a:xfrm>
            <a:off x="-11798300" y="-11796713"/>
            <a:ext cx="11796712" cy="1249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0789516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7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49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3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1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3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981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5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7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09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619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1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824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029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131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233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6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438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541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643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745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848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950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053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155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257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0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462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565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667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69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872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974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077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179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-14227175" y="-11796713"/>
            <a:ext cx="16656050" cy="12492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1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4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486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589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691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793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3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8307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61439-AF2C-4C08-BB67-82021F997E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02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35CED-8675-4150-A7E3-067C46CDA2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274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274638"/>
            <a:ext cx="2055812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8213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49FAD-8B7A-4CEE-AEF7-927EAA1A1F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228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6425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EBA88-31C8-4879-9C7E-75BC2E6D54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221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42C1E-F52F-40E2-B364-7521F7ED28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436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04515-309D-418C-99AB-BB76B73C6E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51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D8FF4-F62D-436C-B717-671A152D02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115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BCB09-233D-4335-8C08-3746D56DAD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8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01DFB-4133-4CD3-9D1B-4AC8386AB4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349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8CF97-58F8-4BC6-B618-D03F7604CB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292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600F4-DBAD-4F51-85A9-8F38BE468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728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14FBA-6DC4-4FBD-83E8-CD9E47DC20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6067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6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  <a:p>
            <a:pPr lvl="4"/>
            <a:r>
              <a:rPr lang="en-GB" altLang="en-US" smtClean="0"/>
              <a:t>Eighth Outline Level</a:t>
            </a:r>
          </a:p>
          <a:p>
            <a:pPr lvl="4"/>
            <a:r>
              <a:rPr lang="en-GB" altLang="en-US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04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24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04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741DB6AD-FFA8-4C81-9F16-AEEB9D6AA5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SimSun" pitchFamily="2" charset="-122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SimSun" pitchFamily="2" charset="-122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SimSun" pitchFamily="2" charset="-122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SimSun" pitchFamily="2" charset="-122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SimSun" pitchFamily="2" charset="-122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SimSun" pitchFamily="2" charset="-122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SimSun" pitchFamily="2" charset="-122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pitchFamily="34" charset="0"/>
          <a:ea typeface="SimSun" pitchFamily="2" charset="-122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3"/>
          <p:cNvSpPr>
            <a:spLocks noGrp="1"/>
          </p:cNvSpPr>
          <p:nvPr>
            <p:ph type="title"/>
          </p:nvPr>
        </p:nvSpPr>
        <p:spPr>
          <a:xfrm>
            <a:off x="304800" y="2133600"/>
            <a:ext cx="8226425" cy="22860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</a:rPr>
              <a:t>Kent Britain</a:t>
            </a:r>
            <a:br>
              <a:rPr lang="en-US" altLang="en-US" smtClean="0">
                <a:solidFill>
                  <a:srgbClr val="FFFF00"/>
                </a:solidFill>
              </a:rPr>
            </a:br>
            <a:r>
              <a:rPr lang="en-US" altLang="en-US" smtClean="0">
                <a:solidFill>
                  <a:srgbClr val="FFFF00"/>
                </a:solidFill>
              </a:rPr>
              <a:t> </a:t>
            </a:r>
            <a:br>
              <a:rPr lang="en-US" altLang="en-US" smtClean="0">
                <a:solidFill>
                  <a:srgbClr val="FFFF00"/>
                </a:solidFill>
              </a:rPr>
            </a:br>
            <a:r>
              <a:rPr lang="en-US" altLang="en-US" smtClean="0">
                <a:solidFill>
                  <a:srgbClr val="FFFF00"/>
                </a:solidFill>
              </a:rPr>
              <a:t>WA5VJB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39913"/>
            <a:ext cx="8001000" cy="320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26675" cy="766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49325"/>
            <a:ext cx="5029200" cy="495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92313"/>
            <a:ext cx="8229600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565775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588"/>
            <a:ext cx="8915400" cy="668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9863"/>
            <a:ext cx="868680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253163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45820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665075" cy="949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245475" cy="618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1447800" y="965200"/>
            <a:ext cx="6553200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6600">
                <a:solidFill>
                  <a:srgbClr val="000000"/>
                </a:solidFill>
              </a:rPr>
              <a:t>Driven Elements</a:t>
            </a:r>
          </a:p>
          <a:p>
            <a:pPr eaLnBrk="1" hangingPunct="1">
              <a:buClrTx/>
              <a:buFontTx/>
              <a:buNone/>
            </a:pPr>
            <a:r>
              <a:rPr lang="en-US" altLang="en-US" sz="6600">
                <a:solidFill>
                  <a:srgbClr val="000000"/>
                </a:solidFill>
              </a:rPr>
              <a:t>          and</a:t>
            </a:r>
          </a:p>
          <a:p>
            <a:pPr eaLnBrk="1" hangingPunct="1">
              <a:buClrTx/>
              <a:buFontTx/>
              <a:buNone/>
            </a:pPr>
            <a:r>
              <a:rPr lang="en-US" altLang="en-US" sz="6600">
                <a:solidFill>
                  <a:srgbClr val="000000"/>
                </a:solidFill>
              </a:rPr>
              <a:t>        Yagi’s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5800" y="-3124200"/>
            <a:ext cx="23409275" cy="1755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79550"/>
            <a:ext cx="76962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8077200" cy="549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04975"/>
            <a:ext cx="69342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41075" cy="835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696200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458200" cy="581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74650"/>
            <a:ext cx="8142287" cy="610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74650"/>
            <a:ext cx="8142287" cy="610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8588"/>
            <a:ext cx="800100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05850" cy="540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885238" cy="539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991600" cy="343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0"/>
            <a:ext cx="9677400" cy="658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497763" cy="661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610600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534400" cy="598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-228600"/>
            <a:ext cx="12055475" cy="904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1"/>
          <p:cNvSpPr>
            <a:spLocks noChangeAspect="1" noChangeArrowheads="1"/>
          </p:cNvSpPr>
          <p:nvPr/>
        </p:nvSpPr>
        <p:spPr bwMode="auto">
          <a:xfrm>
            <a:off x="-4267200" y="-6324600"/>
            <a:ext cx="23409275" cy="1755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1"/>
          <p:cNvSpPr>
            <a:spLocks noChangeAspect="1" noChangeArrowheads="1"/>
          </p:cNvSpPr>
          <p:nvPr/>
        </p:nvSpPr>
        <p:spPr bwMode="auto">
          <a:xfrm>
            <a:off x="-5715000" y="-4724400"/>
            <a:ext cx="23409275" cy="1755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228600"/>
            <a:ext cx="54102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0"/>
            <a:ext cx="8924925" cy="493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245475" cy="437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7543800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304800"/>
            <a:ext cx="9051925" cy="49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108700" cy="751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8613"/>
            <a:ext cx="7772400" cy="632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11293475" cy="846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488363" cy="335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86800" cy="57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12913"/>
            <a:ext cx="7620000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458200" cy="63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305800" cy="62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 noChangeArrowheads="1"/>
          </p:cNvPicPr>
          <p:nvPr/>
        </p:nvPicPr>
        <p:blipFill>
          <a:blip r:embed="rId3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1788"/>
            <a:ext cx="6553200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 noChangeArrowheads="1"/>
          </p:cNvPicPr>
          <p:nvPr/>
        </p:nvPicPr>
        <p:blipFill>
          <a:blip r:embed="rId3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447800"/>
            <a:ext cx="8770937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8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590550"/>
            <a:ext cx="3833813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590550"/>
            <a:ext cx="4370387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68680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3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610600" cy="64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028700"/>
            <a:ext cx="10515600" cy="788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827963" cy="570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0" y="-990600"/>
            <a:ext cx="12192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5991225" y="947738"/>
            <a:ext cx="1841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1622425" y="228600"/>
            <a:ext cx="5997575" cy="5946775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altLang="en-US" sz="9600">
                <a:solidFill>
                  <a:srgbClr val="FFFFFF"/>
                </a:solidFill>
                <a:cs typeface="Lucida Sans Unicode" pitchFamily="34" charset="0"/>
              </a:rPr>
              <a:t>Stacking </a:t>
            </a:r>
          </a:p>
          <a:p>
            <a:pPr algn="ctr" eaLnBrk="1" hangingPunct="1">
              <a:buClrTx/>
              <a:buFontTx/>
              <a:buNone/>
            </a:pPr>
            <a:r>
              <a:rPr lang="en-US" altLang="en-US" sz="9600">
                <a:solidFill>
                  <a:srgbClr val="FFFFFF"/>
                </a:solidFill>
                <a:cs typeface="Lucida Sans Unicode" pitchFamily="34" charset="0"/>
              </a:rPr>
              <a:t>Dissimilar</a:t>
            </a:r>
          </a:p>
          <a:p>
            <a:pPr algn="ctr" eaLnBrk="1" hangingPunct="1">
              <a:buClrTx/>
              <a:buFontTx/>
              <a:buNone/>
            </a:pPr>
            <a:r>
              <a:rPr lang="en-US" altLang="en-US" sz="9600">
                <a:solidFill>
                  <a:srgbClr val="FFFFFF"/>
                </a:solidFill>
                <a:cs typeface="Lucida Sans Unicode" pitchFamily="34" charset="0"/>
              </a:rPr>
              <a:t>Antennas</a:t>
            </a:r>
          </a:p>
          <a:p>
            <a:pPr algn="ctr" eaLnBrk="1" hangingPunct="1">
              <a:buClrTx/>
              <a:buFontTx/>
              <a:buNone/>
            </a:pPr>
            <a:endParaRPr lang="en-US" altLang="en-US" sz="9600">
              <a:solidFill>
                <a:srgbClr val="FFFFFF"/>
              </a:solidFill>
              <a:cs typeface="Lucida Sans Unicode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"/>
            <a:ext cx="38862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ChangeArrowheads="1"/>
          </p:cNvSpPr>
          <p:nvPr/>
        </p:nvSpPr>
        <p:spPr bwMode="auto">
          <a:xfrm>
            <a:off x="1066800" y="831850"/>
            <a:ext cx="8120063" cy="545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4400">
                <a:solidFill>
                  <a:srgbClr val="FFFFFF"/>
                </a:solidFill>
              </a:rPr>
              <a:t>      Reference Antennas</a:t>
            </a:r>
          </a:p>
          <a:p>
            <a:pPr eaLnBrk="1" hangingPunct="1">
              <a:buClrTx/>
              <a:buFontTx/>
              <a:buNone/>
            </a:pPr>
            <a:endParaRPr lang="en-US" altLang="en-US" sz="4400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en-US" altLang="en-US" sz="4400">
                <a:solidFill>
                  <a:srgbClr val="FFFFFF"/>
                </a:solidFill>
              </a:rPr>
              <a:t>144 MHz          13 ele K1FO</a:t>
            </a:r>
          </a:p>
          <a:p>
            <a:pPr eaLnBrk="1" hangingPunct="1">
              <a:buClrTx/>
              <a:buFontTx/>
              <a:buNone/>
            </a:pPr>
            <a:endParaRPr lang="en-US" altLang="en-US" sz="4400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en-US" altLang="en-US" sz="4400">
                <a:solidFill>
                  <a:srgbClr val="FFFFFF"/>
                </a:solidFill>
              </a:rPr>
              <a:t>222 MHz          13 ele TEM</a:t>
            </a:r>
          </a:p>
          <a:p>
            <a:pPr eaLnBrk="1" hangingPunct="1">
              <a:buClrTx/>
              <a:buFontTx/>
              <a:buNone/>
            </a:pPr>
            <a:endParaRPr lang="en-US" altLang="en-US" sz="4400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en-US" altLang="en-US" sz="4400">
                <a:solidFill>
                  <a:srgbClr val="FFFFFF"/>
                </a:solidFill>
              </a:rPr>
              <a:t>432 MHz          19 ele K2RIW</a:t>
            </a:r>
          </a:p>
          <a:p>
            <a:pPr eaLnBrk="1" hangingPunct="1">
              <a:buClrTx/>
              <a:buFontTx/>
              <a:buNone/>
            </a:pPr>
            <a:endParaRPr lang="en-US" altLang="en-US" sz="4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/>
          <p:cNvSpPr txBox="1">
            <a:spLocks noChangeArrowheads="1"/>
          </p:cNvSpPr>
          <p:nvPr/>
        </p:nvSpPr>
        <p:spPr bwMode="auto">
          <a:xfrm>
            <a:off x="1295400" y="652463"/>
            <a:ext cx="9032875" cy="558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4000">
                <a:solidFill>
                  <a:srgbClr val="FFFFFF"/>
                </a:solidFill>
              </a:rPr>
              <a:t>Square Meters Capture Area</a:t>
            </a:r>
          </a:p>
          <a:p>
            <a:pPr eaLnBrk="1" hangingPunct="1">
              <a:buClrTx/>
              <a:buFontTx/>
              <a:buNone/>
            </a:pPr>
            <a:endParaRPr lang="en-US" altLang="en-US" sz="4000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en-US" altLang="en-US" sz="4000">
                <a:solidFill>
                  <a:srgbClr val="FFFFFF"/>
                </a:solidFill>
              </a:rPr>
              <a:t> MHz    144       222       432</a:t>
            </a:r>
          </a:p>
          <a:p>
            <a:pPr eaLnBrk="1" hangingPunct="1">
              <a:buClrTx/>
              <a:buFontTx/>
              <a:buNone/>
            </a:pPr>
            <a:endParaRPr lang="en-US" altLang="en-US" sz="4000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en-US" altLang="en-US" sz="4000">
                <a:solidFill>
                  <a:srgbClr val="FFFFFF"/>
                </a:solidFill>
              </a:rPr>
              <a:t>144       7.0       .003      .016     </a:t>
            </a:r>
          </a:p>
          <a:p>
            <a:pPr eaLnBrk="1" hangingPunct="1">
              <a:buClrTx/>
              <a:buFontTx/>
              <a:buNone/>
            </a:pPr>
            <a:endParaRPr lang="en-US" altLang="en-US" sz="4000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en-US" altLang="en-US" sz="4000">
                <a:solidFill>
                  <a:srgbClr val="FFFFFF"/>
                </a:solidFill>
              </a:rPr>
              <a:t>222      .002       1.9       .04</a:t>
            </a:r>
          </a:p>
          <a:p>
            <a:pPr eaLnBrk="1" hangingPunct="1">
              <a:buClrTx/>
              <a:buFontTx/>
              <a:buNone/>
            </a:pPr>
            <a:endParaRPr lang="en-US" altLang="en-US" sz="4000">
              <a:solidFill>
                <a:srgbClr val="FFFFFF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en-US" altLang="en-US" sz="4000">
                <a:solidFill>
                  <a:srgbClr val="FFFFFF"/>
                </a:solidFill>
              </a:rPr>
              <a:t>432     .006      .00008    1.7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08038"/>
            <a:ext cx="6172200" cy="353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7200"/>
            <a:ext cx="5715000" cy="52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3688"/>
            <a:ext cx="8229600" cy="519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369888"/>
            <a:ext cx="8142288" cy="610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142288" cy="610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69056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7924800" cy="656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31800"/>
            <a:ext cx="6334125" cy="619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1066800"/>
            <a:ext cx="10058400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2525713"/>
            <a:ext cx="8107363" cy="197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200150"/>
            <a:ext cx="9153526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22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10600" cy="645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25625"/>
            <a:ext cx="8001000" cy="379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772400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SimSun" pitchFamily="2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3576</TotalTime>
  <Words>56</Words>
  <Application>Microsoft Office PowerPoint</Application>
  <PresentationFormat>On-screen Show (4:3)</PresentationFormat>
  <Paragraphs>23</Paragraphs>
  <Slides>77</Slides>
  <Notes>77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3" baseType="lpstr">
      <vt:lpstr>Arial</vt:lpstr>
      <vt:lpstr>SimSun</vt:lpstr>
      <vt:lpstr>Times New Roman</vt:lpstr>
      <vt:lpstr>Arial Unicode MS</vt:lpstr>
      <vt:lpstr>Lucida Sans Unicode</vt:lpstr>
      <vt:lpstr>Office Theme</vt:lpstr>
      <vt:lpstr>Kent Britain   WA5VJB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Kent</dc:creator>
  <cp:lastModifiedBy>paul</cp:lastModifiedBy>
  <cp:revision>14</cp:revision>
  <cp:lastPrinted>1601-01-01T00:00:00Z</cp:lastPrinted>
  <dcterms:created xsi:type="dcterms:W3CDTF">2014-07-12T02:20:36Z</dcterms:created>
  <dcterms:modified xsi:type="dcterms:W3CDTF">2023-04-12T12:17:57Z</dcterms:modified>
</cp:coreProperties>
</file>