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6" r:id="rId13"/>
    <p:sldId id="267" r:id="rId14"/>
    <p:sldId id="272" r:id="rId15"/>
    <p:sldId id="271"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1" autoAdjust="0"/>
    <p:restoredTop sz="94660"/>
  </p:normalViewPr>
  <p:slideViewPr>
    <p:cSldViewPr snapToGrid="0">
      <p:cViewPr varScale="1">
        <p:scale>
          <a:sx n="69" d="100"/>
          <a:sy n="69" d="100"/>
        </p:scale>
        <p:origin x="9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60987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7541A2-B7A6-490B-A3C1-48CEBE2773C6}"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313435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2486487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54360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2198305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4226902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2717741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49580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361506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153750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935433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7541A2-B7A6-490B-A3C1-48CEBE2773C6}"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2034466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7541A2-B7A6-490B-A3C1-48CEBE2773C6}"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754776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512961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4112999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87541A2-B7A6-490B-A3C1-48CEBE2773C6}" type="datetimeFigureOut">
              <a:rPr lang="en-US" smtClean="0"/>
              <a:t>3/5/2023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433222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7541A2-B7A6-490B-A3C1-48CEBE2773C6}"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4638C-9DC0-40D3-8903-71AC06DD14D8}" type="slidenum">
              <a:rPr lang="en-US" smtClean="0"/>
              <a:t>‹#›</a:t>
            </a:fld>
            <a:endParaRPr lang="en-US"/>
          </a:p>
        </p:txBody>
      </p:sp>
    </p:spTree>
    <p:extLst>
      <p:ext uri="{BB962C8B-B14F-4D97-AF65-F5344CB8AC3E}">
        <p14:creationId xmlns:p14="http://schemas.microsoft.com/office/powerpoint/2010/main" val="199299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87541A2-B7A6-490B-A3C1-48CEBE2773C6}" type="datetimeFigureOut">
              <a:rPr lang="en-US" smtClean="0"/>
              <a:t>3/5/2023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464638C-9DC0-40D3-8903-71AC06DD14D8}" type="slidenum">
              <a:rPr lang="en-US" smtClean="0"/>
              <a:t>‹#›</a:t>
            </a:fld>
            <a:endParaRPr lang="en-US"/>
          </a:p>
        </p:txBody>
      </p:sp>
    </p:spTree>
    <p:extLst>
      <p:ext uri="{BB962C8B-B14F-4D97-AF65-F5344CB8AC3E}">
        <p14:creationId xmlns:p14="http://schemas.microsoft.com/office/powerpoint/2010/main" val="27991905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W1AST@arrl.net" TargetMode="External"/><Relationship Id="rId2" Type="http://schemas.openxmlformats.org/officeDocument/2006/relationships/hyperlink" Target="mailto:K1NKR@arrl.net" TargetMode="External"/><Relationship Id="rId1" Type="http://schemas.openxmlformats.org/officeDocument/2006/relationships/slideLayout" Target="../slideLayouts/slideLayout2.xml"/><Relationship Id="rId4" Type="http://schemas.openxmlformats.org/officeDocument/2006/relationships/hyperlink" Target="mailto:K9HI@arrl.net"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F6D0D-80A4-1A57-D4A6-23C1BC8D833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40496E16-81C2-8362-25AC-663749433454}"/>
              </a:ext>
            </a:extLst>
          </p:cNvPr>
          <p:cNvSpPr>
            <a:spLocks noGrp="1"/>
          </p:cNvSpPr>
          <p:nvPr>
            <p:ph type="subTitle" idx="1"/>
          </p:nvPr>
        </p:nvSpPr>
        <p:spPr/>
        <p:txBody>
          <a:bodyPr>
            <a:normAutofit fontScale="62500" lnSpcReduction="20000"/>
          </a:bodyPr>
          <a:lstStyle/>
          <a:p>
            <a:endParaRPr lang="en-US" sz="2400" b="1" dirty="0">
              <a:solidFill>
                <a:schemeClr val="tx1"/>
              </a:solidFill>
              <a:latin typeface="+mn-lt"/>
            </a:endParaRPr>
          </a:p>
          <a:p>
            <a:r>
              <a:rPr lang="en-US" sz="5100" b="1" dirty="0">
                <a:solidFill>
                  <a:schemeClr val="tx1"/>
                </a:solidFill>
                <a:latin typeface="+mn-lt"/>
              </a:rPr>
              <a:t>We’re Looking for talks!</a:t>
            </a:r>
          </a:p>
        </p:txBody>
      </p:sp>
      <p:pic>
        <p:nvPicPr>
          <p:cNvPr id="5" name="Picture 4">
            <a:extLst>
              <a:ext uri="{FF2B5EF4-FFF2-40B4-BE49-F238E27FC236}">
                <a16:creationId xmlns:a16="http://schemas.microsoft.com/office/drawing/2014/main" id="{519FEEBA-2494-E7B9-4330-2CF68EE3AC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0008" y="1458447"/>
            <a:ext cx="7765812" cy="3329580"/>
          </a:xfrm>
          <a:prstGeom prst="rect">
            <a:avLst/>
          </a:prstGeom>
        </p:spPr>
      </p:pic>
    </p:spTree>
    <p:extLst>
      <p:ext uri="{BB962C8B-B14F-4D97-AF65-F5344CB8AC3E}">
        <p14:creationId xmlns:p14="http://schemas.microsoft.com/office/powerpoint/2010/main" val="816042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891EE-CB98-095C-252A-2DC99376A608}"/>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League, Division, and Section Activities </a:t>
            </a:r>
            <a:br>
              <a:rPr lang="en-US" sz="4000" b="1" dirty="0">
                <a:effectLst/>
                <a:latin typeface="Calibri" panose="020F0502020204030204" pitchFamily="34" charset="0"/>
                <a:ea typeface="Calibri" panose="020F0502020204030204" pitchFamily="34" charset="0"/>
                <a:cs typeface="Times New Roman" panose="02020603050405020304" pitchFamily="18" charset="0"/>
              </a:rPr>
            </a:br>
            <a:r>
              <a:rPr lang="en-US" sz="4000" b="1" dirty="0">
                <a:effectLst/>
                <a:latin typeface="Calibri" panose="020F0502020204030204" pitchFamily="34" charset="0"/>
                <a:ea typeface="Calibri" panose="020F0502020204030204" pitchFamily="34" charset="0"/>
                <a:cs typeface="Times New Roman" panose="02020603050405020304" pitchFamily="18" charset="0"/>
              </a:rPr>
              <a:t>and News Subject Area</a:t>
            </a:r>
            <a:endParaRPr lang="en-US" sz="4400" dirty="0"/>
          </a:p>
        </p:txBody>
      </p:sp>
      <p:sp>
        <p:nvSpPr>
          <p:cNvPr id="3" name="Content Placeholder 2">
            <a:extLst>
              <a:ext uri="{FF2B5EF4-FFF2-40B4-BE49-F238E27FC236}">
                <a16:creationId xmlns:a16="http://schemas.microsoft.com/office/drawing/2014/main" id="{EE4FC9CF-6E64-B148-F9D5-5583098A02A6}"/>
              </a:ext>
            </a:extLst>
          </p:cNvPr>
          <p:cNvSpPr>
            <a:spLocks noGrp="1"/>
          </p:cNvSpPr>
          <p:nvPr>
            <p:ph idx="1"/>
          </p:nvPr>
        </p:nvSpPr>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What’s next, what’s big in Amateur Radio.  Rules and regulations.  Major operating activities.  Supporting scouting activities and college clubs.  League resources.  </a:t>
            </a:r>
            <a:r>
              <a:rPr lang="en-US"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…more.</a:t>
            </a:r>
            <a:endParaRPr lang="en-US" sz="3200" b="1" dirty="0">
              <a:solidFill>
                <a:schemeClr val="accent1"/>
              </a:solidFill>
            </a:endParaRPr>
          </a:p>
        </p:txBody>
      </p:sp>
    </p:spTree>
    <p:extLst>
      <p:ext uri="{BB962C8B-B14F-4D97-AF65-F5344CB8AC3E}">
        <p14:creationId xmlns:p14="http://schemas.microsoft.com/office/powerpoint/2010/main" val="4044560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9AF91-FF64-8AB2-4F17-04113DAB22DE}"/>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Modes, Building, Experimentation, </a:t>
            </a:r>
            <a:br>
              <a:rPr lang="en-US" sz="4000" b="1" dirty="0">
                <a:effectLst/>
                <a:latin typeface="Calibri" panose="020F0502020204030204" pitchFamily="34" charset="0"/>
                <a:ea typeface="Calibri" panose="020F0502020204030204" pitchFamily="34" charset="0"/>
                <a:cs typeface="Times New Roman" panose="02020603050405020304" pitchFamily="18" charset="0"/>
              </a:rPr>
            </a:br>
            <a:r>
              <a:rPr lang="en-US" sz="4000" b="1" dirty="0">
                <a:effectLst/>
                <a:latin typeface="Calibri" panose="020F0502020204030204" pitchFamily="34" charset="0"/>
                <a:ea typeface="Calibri" panose="020F0502020204030204" pitchFamily="34" charset="0"/>
                <a:cs typeface="Times New Roman" panose="02020603050405020304" pitchFamily="18" charset="0"/>
              </a:rPr>
              <a:t>and New Technology Subject Area</a:t>
            </a:r>
            <a:endParaRPr lang="en-US" sz="4400" dirty="0"/>
          </a:p>
        </p:txBody>
      </p:sp>
      <p:sp>
        <p:nvSpPr>
          <p:cNvPr id="3" name="Content Placeholder 2">
            <a:extLst>
              <a:ext uri="{FF2B5EF4-FFF2-40B4-BE49-F238E27FC236}">
                <a16:creationId xmlns:a16="http://schemas.microsoft.com/office/drawing/2014/main" id="{172BF10D-CACF-9C0A-FC3E-F19F5D285B8B}"/>
              </a:ext>
            </a:extLst>
          </p:cNvPr>
          <p:cNvSpPr>
            <a:spLocks noGrp="1"/>
          </p:cNvSpPr>
          <p:nvPr>
            <p:ph idx="1"/>
          </p:nvPr>
        </p:nvSpPr>
        <p:spPr/>
        <p:txBody>
          <a:bodyPr>
            <a:normAutofit fontScale="92500"/>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Introduction to the digital modes.  Introduction to repeaters, DSTAR, DMR,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etc</a:t>
            </a:r>
            <a:r>
              <a:rPr lang="en-US" sz="2800" dirty="0">
                <a:effectLst/>
                <a:latin typeface="Calibri" panose="020F0502020204030204" pitchFamily="34" charset="0"/>
                <a:ea typeface="Calibri" panose="020F0502020204030204" pitchFamily="34" charset="0"/>
                <a:cs typeface="Times New Roman" panose="02020603050405020304" pitchFamily="18" charset="0"/>
              </a:rPr>
              <a:t>.  The analog modes aren’t dead.  Physical circuits versus programming.  The basics of software defined radios.  SMD soldering.  Parts and programs resources.  RFI chasing and fixing.  Using clusters, spotters, and reporters.  How to remotely control your station.  Frontiers in the hobby.</a:t>
            </a:r>
            <a:endParaRPr lang="en-US" sz="3200" dirty="0"/>
          </a:p>
        </p:txBody>
      </p:sp>
      <p:sp>
        <p:nvSpPr>
          <p:cNvPr id="4" name="TextBox 3">
            <a:extLst>
              <a:ext uri="{FF2B5EF4-FFF2-40B4-BE49-F238E27FC236}">
                <a16:creationId xmlns:a16="http://schemas.microsoft.com/office/drawing/2014/main" id="{B157D588-1CD8-D017-63F9-0CB32AE5DFD5}"/>
              </a:ext>
            </a:extLst>
          </p:cNvPr>
          <p:cNvSpPr txBox="1"/>
          <p:nvPr/>
        </p:nvSpPr>
        <p:spPr>
          <a:xfrm>
            <a:off x="8202706" y="5879067"/>
            <a:ext cx="2169184" cy="369332"/>
          </a:xfrm>
          <a:prstGeom prst="rect">
            <a:avLst/>
          </a:prstGeom>
          <a:noFill/>
        </p:spPr>
        <p:txBody>
          <a:bodyPr wrap="none" rtlCol="0">
            <a:spAutoFit/>
          </a:bodyPr>
          <a:lstStyle/>
          <a:p>
            <a:r>
              <a:rPr lang="en-US" b="1" dirty="0">
                <a:highlight>
                  <a:srgbClr val="800000"/>
                </a:highlight>
              </a:rPr>
              <a:t>…and on, and on</a:t>
            </a:r>
          </a:p>
        </p:txBody>
      </p:sp>
    </p:spTree>
    <p:extLst>
      <p:ext uri="{BB962C8B-B14F-4D97-AF65-F5344CB8AC3E}">
        <p14:creationId xmlns:p14="http://schemas.microsoft.com/office/powerpoint/2010/main" val="3397829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AE020-6965-E976-E5A9-97FCA4D5BE20}"/>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Non-Traditional Operating Activities Subject Area</a:t>
            </a:r>
            <a:endParaRPr lang="en-US" sz="4400" dirty="0"/>
          </a:p>
        </p:txBody>
      </p:sp>
      <p:sp>
        <p:nvSpPr>
          <p:cNvPr id="3" name="Content Placeholder 2">
            <a:extLst>
              <a:ext uri="{FF2B5EF4-FFF2-40B4-BE49-F238E27FC236}">
                <a16:creationId xmlns:a16="http://schemas.microsoft.com/office/drawing/2014/main" id="{CFD248BC-74C4-0E08-7696-2924CB3C6957}"/>
              </a:ext>
            </a:extLst>
          </p:cNvPr>
          <p:cNvSpPr>
            <a:spLocks noGrp="1"/>
          </p:cNvSpPr>
          <p:nvPr>
            <p:ph idx="1"/>
          </p:nvPr>
        </p:nvSpPr>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Introduction to fox hunting, to ARDF, to ‑OTAs.  Away-from-the-shack equipment.  Geography and topography.  VHF+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hilltopping</a:t>
            </a:r>
            <a:r>
              <a:rPr lang="en-US" sz="2800" dirty="0">
                <a:effectLst/>
                <a:latin typeface="Calibri" panose="020F0502020204030204" pitchFamily="34" charset="0"/>
                <a:ea typeface="Calibri" panose="020F0502020204030204" pitchFamily="34" charset="0"/>
                <a:cs typeface="Times New Roman" panose="02020603050405020304" pitchFamily="18" charset="0"/>
              </a:rPr>
              <a:t> and roving.  Tips and techniques for your successful activity.  Activity travelogues.  </a:t>
            </a:r>
            <a:r>
              <a:rPr lang="en-US"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…more.</a:t>
            </a:r>
            <a:endParaRPr lang="en-US" sz="3200" b="1" dirty="0">
              <a:solidFill>
                <a:schemeClr val="accent1"/>
              </a:solidFill>
            </a:endParaRPr>
          </a:p>
        </p:txBody>
      </p:sp>
    </p:spTree>
    <p:extLst>
      <p:ext uri="{BB962C8B-B14F-4D97-AF65-F5344CB8AC3E}">
        <p14:creationId xmlns:p14="http://schemas.microsoft.com/office/powerpoint/2010/main" val="3556152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C44A1-0550-C241-AFC2-09484FC96A62}"/>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Training and Education Subject Area</a:t>
            </a:r>
            <a:endParaRPr lang="en-US" sz="4400" dirty="0"/>
          </a:p>
        </p:txBody>
      </p:sp>
      <p:sp>
        <p:nvSpPr>
          <p:cNvPr id="3" name="Content Placeholder 2">
            <a:extLst>
              <a:ext uri="{FF2B5EF4-FFF2-40B4-BE49-F238E27FC236}">
                <a16:creationId xmlns:a16="http://schemas.microsoft.com/office/drawing/2014/main" id="{90C09B95-5B4D-207D-154A-D0CD67007BF1}"/>
              </a:ext>
            </a:extLst>
          </p:cNvPr>
          <p:cNvSpPr>
            <a:spLocks noGrp="1"/>
          </p:cNvSpPr>
          <p:nvPr>
            <p:ph idx="1"/>
          </p:nvPr>
        </p:nvSpPr>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T&amp;E planning for your club.  T&amp;E success (or failure) stories.  Demonstrations, and how to present them.  Long format versus short format license preparation.  Tech Nights.  Finding candidate trainees.  Elmering.  Bringing the next generation on board.  </a:t>
            </a:r>
            <a:r>
              <a:rPr lang="en-US"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…more.</a:t>
            </a:r>
            <a:endParaRPr lang="en-US" sz="3200" b="1" dirty="0">
              <a:solidFill>
                <a:schemeClr val="accent1"/>
              </a:solidFill>
            </a:endParaRPr>
          </a:p>
        </p:txBody>
      </p:sp>
    </p:spTree>
    <p:extLst>
      <p:ext uri="{BB962C8B-B14F-4D97-AF65-F5344CB8AC3E}">
        <p14:creationId xmlns:p14="http://schemas.microsoft.com/office/powerpoint/2010/main" val="1671078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B45E-7F4D-0776-8C6B-C9CB46F8CA13}"/>
              </a:ext>
            </a:extLst>
          </p:cNvPr>
          <p:cNvSpPr>
            <a:spLocks noGrp="1"/>
          </p:cNvSpPr>
          <p:nvPr>
            <p:ph type="title"/>
          </p:nvPr>
        </p:nvSpPr>
        <p:spPr/>
        <p:txBody>
          <a:bodyPr/>
          <a:lstStyle/>
          <a:p>
            <a:r>
              <a:rPr lang="en-US" b="1" dirty="0"/>
              <a:t>Timing?</a:t>
            </a:r>
          </a:p>
        </p:txBody>
      </p:sp>
      <p:sp>
        <p:nvSpPr>
          <p:cNvPr id="3" name="Content Placeholder 2">
            <a:extLst>
              <a:ext uri="{FF2B5EF4-FFF2-40B4-BE49-F238E27FC236}">
                <a16:creationId xmlns:a16="http://schemas.microsoft.com/office/drawing/2014/main" id="{BCC952C1-EFA0-1DDA-0B36-E7A3FE6D9F75}"/>
              </a:ext>
            </a:extLst>
          </p:cNvPr>
          <p:cNvSpPr>
            <a:spLocks noGrp="1"/>
          </p:cNvSpPr>
          <p:nvPr>
            <p:ph idx="1"/>
          </p:nvPr>
        </p:nvSpPr>
        <p:spPr/>
        <p:txBody>
          <a:bodyPr>
            <a:normAutofit/>
          </a:bodyPr>
          <a:lstStyle/>
          <a:p>
            <a:r>
              <a:rPr lang="en-US" sz="2400" b="1"/>
              <a:t>January through </a:t>
            </a:r>
            <a:r>
              <a:rPr lang="en-US" sz="2400" b="1" dirty="0"/>
              <a:t>March – solicitation</a:t>
            </a:r>
          </a:p>
          <a:p>
            <a:pPr lvl="1"/>
            <a:r>
              <a:rPr lang="en-US" sz="2000" b="1" dirty="0"/>
              <a:t>But never too late!</a:t>
            </a:r>
          </a:p>
          <a:p>
            <a:pPr lvl="1"/>
            <a:r>
              <a:rPr lang="en-US" sz="2000" b="1" dirty="0"/>
              <a:t>Replies by May</a:t>
            </a:r>
          </a:p>
          <a:p>
            <a:pPr lvl="1"/>
            <a:r>
              <a:rPr lang="en-US" sz="2000" b="1" dirty="0"/>
              <a:t>Commitments by June</a:t>
            </a:r>
          </a:p>
          <a:p>
            <a:r>
              <a:rPr lang="en-US" sz="2400" b="1" dirty="0"/>
              <a:t>Late June – abstracts</a:t>
            </a:r>
          </a:p>
          <a:p>
            <a:r>
              <a:rPr lang="en-US" sz="2400" b="1" dirty="0"/>
              <a:t>July – talks ready</a:t>
            </a:r>
          </a:p>
          <a:p>
            <a:r>
              <a:rPr lang="en-US" sz="2400" b="1" dirty="0"/>
              <a:t>Late July – presentation schedule complete</a:t>
            </a:r>
          </a:p>
          <a:p>
            <a:r>
              <a:rPr lang="en-US" sz="2400" b="1" dirty="0"/>
              <a:t>Early August – program published</a:t>
            </a:r>
          </a:p>
        </p:txBody>
      </p:sp>
      <p:sp>
        <p:nvSpPr>
          <p:cNvPr id="4" name="Rectangle: Rounded Corners 3">
            <a:extLst>
              <a:ext uri="{FF2B5EF4-FFF2-40B4-BE49-F238E27FC236}">
                <a16:creationId xmlns:a16="http://schemas.microsoft.com/office/drawing/2014/main" id="{4900CB59-6B85-FBD3-9149-03701223CB69}"/>
              </a:ext>
            </a:extLst>
          </p:cNvPr>
          <p:cNvSpPr/>
          <p:nvPr/>
        </p:nvSpPr>
        <p:spPr>
          <a:xfrm rot="20779671">
            <a:off x="8204744" y="1571240"/>
            <a:ext cx="3052482" cy="15733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 great way to publicize your club or special interest</a:t>
            </a:r>
          </a:p>
        </p:txBody>
      </p:sp>
      <p:sp>
        <p:nvSpPr>
          <p:cNvPr id="5" name="Rectangle: Rounded Corners 4">
            <a:extLst>
              <a:ext uri="{FF2B5EF4-FFF2-40B4-BE49-F238E27FC236}">
                <a16:creationId xmlns:a16="http://schemas.microsoft.com/office/drawing/2014/main" id="{7ADAD592-FF63-C43D-EC6E-E4488C32D74E}"/>
              </a:ext>
            </a:extLst>
          </p:cNvPr>
          <p:cNvSpPr/>
          <p:nvPr/>
        </p:nvSpPr>
        <p:spPr>
          <a:xfrm rot="20779671">
            <a:off x="8456382" y="3922867"/>
            <a:ext cx="3403739" cy="12031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en-US" b="1" dirty="0"/>
              <a:t>Volunteer.</a:t>
            </a:r>
          </a:p>
          <a:p>
            <a:pPr marL="285750" indent="-285750">
              <a:buFont typeface="Wingdings" panose="05000000000000000000" pitchFamily="2" charset="2"/>
              <a:buChar char="ü"/>
            </a:pPr>
            <a:r>
              <a:rPr lang="en-US" b="1" dirty="0"/>
              <a:t>Volunteer someone else.</a:t>
            </a:r>
          </a:p>
          <a:p>
            <a:pPr marL="285750" indent="-285750">
              <a:buFont typeface="Wingdings" panose="05000000000000000000" pitchFamily="2" charset="2"/>
              <a:buChar char="ü"/>
            </a:pPr>
            <a:r>
              <a:rPr lang="en-US" b="1" dirty="0"/>
              <a:t>Request a topic.</a:t>
            </a:r>
          </a:p>
        </p:txBody>
      </p:sp>
    </p:spTree>
    <p:extLst>
      <p:ext uri="{BB962C8B-B14F-4D97-AF65-F5344CB8AC3E}">
        <p14:creationId xmlns:p14="http://schemas.microsoft.com/office/powerpoint/2010/main" val="3753071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0F8DC-C9CF-968E-2C3F-38EB837A5F85}"/>
              </a:ext>
            </a:extLst>
          </p:cNvPr>
          <p:cNvSpPr>
            <a:spLocks noGrp="1"/>
          </p:cNvSpPr>
          <p:nvPr>
            <p:ph type="title"/>
          </p:nvPr>
        </p:nvSpPr>
        <p:spPr/>
        <p:txBody>
          <a:bodyPr/>
          <a:lstStyle/>
          <a:p>
            <a:r>
              <a:rPr lang="en-US" sz="4000" b="1" dirty="0"/>
              <a:t>Contact</a:t>
            </a:r>
          </a:p>
        </p:txBody>
      </p:sp>
      <p:sp>
        <p:nvSpPr>
          <p:cNvPr id="3" name="Content Placeholder 2">
            <a:extLst>
              <a:ext uri="{FF2B5EF4-FFF2-40B4-BE49-F238E27FC236}">
                <a16:creationId xmlns:a16="http://schemas.microsoft.com/office/drawing/2014/main" id="{84C3220E-D175-D73C-825F-CE57CDE38CA8}"/>
              </a:ext>
            </a:extLst>
          </p:cNvPr>
          <p:cNvSpPr>
            <a:spLocks noGrp="1"/>
          </p:cNvSpPr>
          <p:nvPr>
            <p:ph idx="1"/>
          </p:nvPr>
        </p:nvSpPr>
        <p:spPr/>
        <p:txBody>
          <a:bodyPr>
            <a:normAutofit lnSpcReduction="10000"/>
          </a:bodyPr>
          <a:lstStyle/>
          <a:p>
            <a:pPr marL="0" indent="0">
              <a:buNone/>
            </a:pPr>
            <a:endParaRPr lang="en-US" sz="2400" b="1" dirty="0"/>
          </a:p>
          <a:p>
            <a:pPr marL="0" indent="0">
              <a:buNone/>
            </a:pPr>
            <a:r>
              <a:rPr lang="en-US" sz="2400" b="1" dirty="0"/>
              <a:t>Skip Youngberg, K1NKR</a:t>
            </a:r>
          </a:p>
          <a:p>
            <a:pPr marL="0" indent="0">
              <a:buNone/>
            </a:pPr>
            <a:r>
              <a:rPr lang="en-US" sz="1800" b="1" dirty="0">
                <a:solidFill>
                  <a:schemeClr val="bg1"/>
                </a:solidFill>
                <a:hlinkClick r:id="rId2">
                  <a:extLst>
                    <a:ext uri="{A12FA001-AC4F-418D-AE19-62706E023703}">
                      <ahyp:hlinkClr xmlns:ahyp="http://schemas.microsoft.com/office/drawing/2018/hyperlinkcolor" val="tx"/>
                    </a:ext>
                  </a:extLst>
                </a:hlinkClick>
              </a:rPr>
              <a:t>K1NKR@arrl.net</a:t>
            </a:r>
            <a:endParaRPr lang="en-US" sz="1800" b="1" dirty="0">
              <a:solidFill>
                <a:schemeClr val="bg1"/>
              </a:solidFill>
            </a:endParaRPr>
          </a:p>
          <a:p>
            <a:pPr marL="0" indent="0">
              <a:buNone/>
            </a:pPr>
            <a:r>
              <a:rPr lang="en-US" sz="1800" b="1" dirty="0"/>
              <a:t>978-888-8117</a:t>
            </a:r>
          </a:p>
          <a:p>
            <a:pPr marL="0" indent="0">
              <a:buNone/>
            </a:pPr>
            <a:endParaRPr lang="en-US" sz="1600" b="1" dirty="0"/>
          </a:p>
          <a:p>
            <a:pPr marL="0" indent="0">
              <a:buNone/>
            </a:pPr>
            <a:r>
              <a:rPr lang="en-US" sz="2400" b="1" dirty="0"/>
              <a:t>Larry </a:t>
            </a:r>
            <a:r>
              <a:rPr lang="en-US" sz="2400" b="1" dirty="0" err="1"/>
              <a:t>Krainson</a:t>
            </a:r>
            <a:r>
              <a:rPr lang="en-US" sz="2400" b="1" dirty="0"/>
              <a:t>, W1AST</a:t>
            </a:r>
          </a:p>
          <a:p>
            <a:pPr marL="0" indent="0">
              <a:buNone/>
            </a:pPr>
            <a:r>
              <a:rPr lang="en-US" sz="1800" b="1" dirty="0">
                <a:solidFill>
                  <a:schemeClr val="bg1"/>
                </a:solidFill>
                <a:hlinkClick r:id="rId3">
                  <a:extLst>
                    <a:ext uri="{A12FA001-AC4F-418D-AE19-62706E023703}">
                      <ahyp:hlinkClr xmlns:ahyp="http://schemas.microsoft.com/office/drawing/2018/hyperlinkcolor" val="tx"/>
                    </a:ext>
                  </a:extLst>
                </a:hlinkClick>
              </a:rPr>
              <a:t>W1AST@arrl.net</a:t>
            </a:r>
            <a:endParaRPr lang="en-US" sz="1800" b="1" dirty="0">
              <a:solidFill>
                <a:schemeClr val="bg1"/>
              </a:solidFill>
            </a:endParaRPr>
          </a:p>
          <a:p>
            <a:pPr marL="0" indent="0">
              <a:buNone/>
            </a:pPr>
            <a:endParaRPr lang="en-US" sz="1600" b="1" dirty="0"/>
          </a:p>
          <a:p>
            <a:pPr marL="0" indent="0">
              <a:buNone/>
            </a:pPr>
            <a:r>
              <a:rPr lang="en-US" sz="2400" b="1" dirty="0"/>
              <a:t>Phil Temples, K9HI</a:t>
            </a:r>
          </a:p>
          <a:p>
            <a:pPr marL="0" indent="0">
              <a:buNone/>
            </a:pPr>
            <a:r>
              <a:rPr lang="en-US" sz="1700" b="1" dirty="0">
                <a:solidFill>
                  <a:schemeClr val="bg1"/>
                </a:solidFill>
                <a:hlinkClick r:id="rId4">
                  <a:extLst>
                    <a:ext uri="{A12FA001-AC4F-418D-AE19-62706E023703}">
                      <ahyp:hlinkClr xmlns:ahyp="http://schemas.microsoft.com/office/drawing/2018/hyperlinkcolor" val="tx"/>
                    </a:ext>
                  </a:extLst>
                </a:hlinkClick>
              </a:rPr>
              <a:t>K9HI@arrl.net</a:t>
            </a:r>
            <a:endParaRPr lang="en-US" sz="1700" b="1" dirty="0">
              <a:solidFill>
                <a:schemeClr val="bg1"/>
              </a:solidFill>
            </a:endParaRPr>
          </a:p>
          <a:p>
            <a:pPr marL="0" indent="0">
              <a:buNone/>
            </a:pPr>
            <a:endParaRPr lang="en-US" sz="2400" b="1" dirty="0"/>
          </a:p>
          <a:p>
            <a:pPr marL="0" indent="0">
              <a:buNone/>
            </a:pPr>
            <a:endParaRPr lang="en-US" sz="2400" b="1" dirty="0"/>
          </a:p>
        </p:txBody>
      </p:sp>
    </p:spTree>
    <p:extLst>
      <p:ext uri="{BB962C8B-B14F-4D97-AF65-F5344CB8AC3E}">
        <p14:creationId xmlns:p14="http://schemas.microsoft.com/office/powerpoint/2010/main" val="3748365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F6D0D-80A4-1A57-D4A6-23C1BC8D833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40496E16-81C2-8362-25AC-663749433454}"/>
              </a:ext>
            </a:extLst>
          </p:cNvPr>
          <p:cNvSpPr>
            <a:spLocks noGrp="1"/>
          </p:cNvSpPr>
          <p:nvPr>
            <p:ph type="subTitle" idx="1"/>
          </p:nvPr>
        </p:nvSpPr>
        <p:spPr/>
        <p:txBody>
          <a:bodyPr>
            <a:normAutofit fontScale="62500" lnSpcReduction="20000"/>
          </a:bodyPr>
          <a:lstStyle/>
          <a:p>
            <a:endParaRPr lang="en-US" sz="2400" b="1" dirty="0">
              <a:solidFill>
                <a:schemeClr val="tx1"/>
              </a:solidFill>
              <a:latin typeface="+mn-lt"/>
            </a:endParaRPr>
          </a:p>
          <a:p>
            <a:r>
              <a:rPr lang="en-US" sz="5100" b="1" dirty="0">
                <a:solidFill>
                  <a:schemeClr val="tx1"/>
                </a:solidFill>
                <a:latin typeface="+mn-lt"/>
              </a:rPr>
              <a:t>We’re Looking for talks!</a:t>
            </a:r>
          </a:p>
          <a:p>
            <a:endParaRPr lang="en-US" sz="5100" b="1" dirty="0">
              <a:solidFill>
                <a:schemeClr val="tx1"/>
              </a:solidFill>
              <a:latin typeface="+mn-lt"/>
            </a:endParaRPr>
          </a:p>
        </p:txBody>
      </p:sp>
      <p:pic>
        <p:nvPicPr>
          <p:cNvPr id="5" name="Picture 4">
            <a:extLst>
              <a:ext uri="{FF2B5EF4-FFF2-40B4-BE49-F238E27FC236}">
                <a16:creationId xmlns:a16="http://schemas.microsoft.com/office/drawing/2014/main" id="{519FEEBA-2494-E7B9-4330-2CF68EE3AC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0008" y="1458447"/>
            <a:ext cx="7765812" cy="3329580"/>
          </a:xfrm>
          <a:prstGeom prst="rect">
            <a:avLst/>
          </a:prstGeom>
        </p:spPr>
      </p:pic>
      <p:sp>
        <p:nvSpPr>
          <p:cNvPr id="4" name="Rectangle 3">
            <a:extLst>
              <a:ext uri="{FF2B5EF4-FFF2-40B4-BE49-F238E27FC236}">
                <a16:creationId xmlns:a16="http://schemas.microsoft.com/office/drawing/2014/main" id="{0DD4FCB2-6AF9-CBF2-77E7-7BC8A46A8F1F}"/>
              </a:ext>
            </a:extLst>
          </p:cNvPr>
          <p:cNvSpPr/>
          <p:nvPr/>
        </p:nvSpPr>
        <p:spPr>
          <a:xfrm>
            <a:off x="3668091" y="2967335"/>
            <a:ext cx="485581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Your text here</a:t>
            </a:r>
          </a:p>
        </p:txBody>
      </p:sp>
      <p:sp>
        <p:nvSpPr>
          <p:cNvPr id="6" name="Rectangle 5">
            <a:extLst>
              <a:ext uri="{FF2B5EF4-FFF2-40B4-BE49-F238E27FC236}">
                <a16:creationId xmlns:a16="http://schemas.microsoft.com/office/drawing/2014/main" id="{B1BDF6E5-0C96-3FBF-6F23-EA3BEDD34CA4}"/>
              </a:ext>
            </a:extLst>
          </p:cNvPr>
          <p:cNvSpPr/>
          <p:nvPr/>
        </p:nvSpPr>
        <p:spPr>
          <a:xfrm>
            <a:off x="3668091" y="2967335"/>
            <a:ext cx="485581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Your text here</a:t>
            </a:r>
          </a:p>
        </p:txBody>
      </p:sp>
      <p:sp>
        <p:nvSpPr>
          <p:cNvPr id="7" name="Rectangle 6">
            <a:extLst>
              <a:ext uri="{FF2B5EF4-FFF2-40B4-BE49-F238E27FC236}">
                <a16:creationId xmlns:a16="http://schemas.microsoft.com/office/drawing/2014/main" id="{B29349CB-1D1D-06F2-298B-EDC4F5018D69}"/>
              </a:ext>
            </a:extLst>
          </p:cNvPr>
          <p:cNvSpPr/>
          <p:nvPr/>
        </p:nvSpPr>
        <p:spPr>
          <a:xfrm>
            <a:off x="4124732" y="5410200"/>
            <a:ext cx="7116052"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It’s </a:t>
            </a:r>
            <a:r>
              <a:rPr lang="en-US" sz="5400" b="1" i="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YOUR</a:t>
            </a: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 convention</a:t>
            </a:r>
          </a:p>
        </p:txBody>
      </p:sp>
    </p:spTree>
    <p:extLst>
      <p:ext uri="{BB962C8B-B14F-4D97-AF65-F5344CB8AC3E}">
        <p14:creationId xmlns:p14="http://schemas.microsoft.com/office/powerpoint/2010/main" val="197922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1F50F-90EB-0AB4-C3FE-7A20888EA60A}"/>
              </a:ext>
            </a:extLst>
          </p:cNvPr>
          <p:cNvSpPr>
            <a:spLocks noGrp="1"/>
          </p:cNvSpPr>
          <p:nvPr>
            <p:ph type="title"/>
          </p:nvPr>
        </p:nvSpPr>
        <p:spPr/>
        <p:txBody>
          <a:bodyPr/>
          <a:lstStyle/>
          <a:p>
            <a:r>
              <a:rPr lang="en-US" b="1" dirty="0"/>
              <a:t>August 25, 26, 27</a:t>
            </a:r>
          </a:p>
        </p:txBody>
      </p:sp>
      <p:sp>
        <p:nvSpPr>
          <p:cNvPr id="3" name="Content Placeholder 2">
            <a:extLst>
              <a:ext uri="{FF2B5EF4-FFF2-40B4-BE49-F238E27FC236}">
                <a16:creationId xmlns:a16="http://schemas.microsoft.com/office/drawing/2014/main" id="{DADB9A7B-15C4-D4F0-D85A-87D25979D5F5}"/>
              </a:ext>
            </a:extLst>
          </p:cNvPr>
          <p:cNvSpPr>
            <a:spLocks noGrp="1"/>
          </p:cNvSpPr>
          <p:nvPr>
            <p:ph idx="1"/>
          </p:nvPr>
        </p:nvSpPr>
        <p:spPr/>
        <p:txBody>
          <a:bodyPr>
            <a:normAutofit lnSpcReduction="10000"/>
          </a:bodyPr>
          <a:lstStyle/>
          <a:p>
            <a:r>
              <a:rPr lang="en-US" sz="2400" b="1" dirty="0"/>
              <a:t>Trying to get away from “the same old stuff”</a:t>
            </a:r>
          </a:p>
          <a:p>
            <a:pPr lvl="1"/>
            <a:r>
              <a:rPr lang="en-US" sz="2000" b="1" dirty="0"/>
              <a:t>Idea:  build excitement, satisfy attendees, build attendance</a:t>
            </a:r>
          </a:p>
          <a:p>
            <a:endParaRPr lang="en-US" sz="2400" b="1" dirty="0"/>
          </a:p>
          <a:p>
            <a:r>
              <a:rPr lang="en-US" sz="2400" b="1" dirty="0"/>
              <a:t>Intentionally soliciting talks at </a:t>
            </a:r>
            <a:r>
              <a:rPr lang="en-US" sz="2400" b="1" u="sng" dirty="0"/>
              <a:t>all</a:t>
            </a:r>
            <a:r>
              <a:rPr lang="en-US" sz="2400" b="1" dirty="0"/>
              <a:t> levels:  </a:t>
            </a:r>
            <a:br>
              <a:rPr lang="en-US" sz="2400" b="1" dirty="0"/>
            </a:br>
            <a:r>
              <a:rPr lang="en-US" sz="2400" b="1" dirty="0"/>
              <a:t>introductory, general interest, advanced</a:t>
            </a:r>
          </a:p>
          <a:p>
            <a:endParaRPr lang="en-US" sz="2400" b="1" dirty="0"/>
          </a:p>
          <a:p>
            <a:r>
              <a:rPr lang="en-US" sz="2400" b="1" dirty="0"/>
              <a:t>Looking for talks of preferably about 45-50 minutes in length</a:t>
            </a:r>
          </a:p>
          <a:p>
            <a:pPr marL="742950" lvl="2" indent="-342900"/>
            <a:r>
              <a:rPr lang="en-US" sz="2000" b="1" dirty="0"/>
              <a:t>Absolutely no longer than 50 minutes, </a:t>
            </a:r>
            <a:br>
              <a:rPr lang="en-US" sz="2000" b="1" dirty="0"/>
            </a:br>
            <a:r>
              <a:rPr lang="en-US" sz="2000" b="1" dirty="0"/>
              <a:t>     unless it’s a multi-block talk</a:t>
            </a:r>
          </a:p>
          <a:p>
            <a:pPr lvl="1"/>
            <a:endParaRPr lang="en-US" sz="2000" b="1" dirty="0"/>
          </a:p>
        </p:txBody>
      </p:sp>
    </p:spTree>
    <p:extLst>
      <p:ext uri="{BB962C8B-B14F-4D97-AF65-F5344CB8AC3E}">
        <p14:creationId xmlns:p14="http://schemas.microsoft.com/office/powerpoint/2010/main" val="1175054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739B9-A961-B5F0-523A-7D655F049BDD}"/>
              </a:ext>
            </a:extLst>
          </p:cNvPr>
          <p:cNvSpPr>
            <a:spLocks noGrp="1"/>
          </p:cNvSpPr>
          <p:nvPr>
            <p:ph type="title"/>
          </p:nvPr>
        </p:nvSpPr>
        <p:spPr/>
        <p:txBody>
          <a:bodyPr/>
          <a:lstStyle/>
          <a:p>
            <a:r>
              <a:rPr lang="en-US" b="1" dirty="0"/>
              <a:t>A Moderate Convention, </a:t>
            </a:r>
            <a:br>
              <a:rPr lang="en-US" b="1" dirty="0"/>
            </a:br>
            <a:r>
              <a:rPr lang="en-US" b="1" dirty="0"/>
              <a:t>but lots of Information Exchange</a:t>
            </a:r>
          </a:p>
        </p:txBody>
      </p:sp>
      <p:graphicFrame>
        <p:nvGraphicFramePr>
          <p:cNvPr id="10" name="Content Placeholder 9">
            <a:extLst>
              <a:ext uri="{FF2B5EF4-FFF2-40B4-BE49-F238E27FC236}">
                <a16:creationId xmlns:a16="http://schemas.microsoft.com/office/drawing/2014/main" id="{C3634372-FE06-63A6-885D-47BCC1F5CF85}"/>
              </a:ext>
            </a:extLst>
          </p:cNvPr>
          <p:cNvGraphicFramePr>
            <a:graphicFrameLocks noGrp="1"/>
          </p:cNvGraphicFramePr>
          <p:nvPr>
            <p:ph idx="1"/>
            <p:extLst>
              <p:ext uri="{D42A27DB-BD31-4B8C-83A1-F6EECF244321}">
                <p14:modId xmlns:p14="http://schemas.microsoft.com/office/powerpoint/2010/main" val="1843458140"/>
              </p:ext>
            </p:extLst>
          </p:nvPr>
        </p:nvGraphicFramePr>
        <p:xfrm>
          <a:off x="1210235" y="2205317"/>
          <a:ext cx="9628096" cy="4034115"/>
        </p:xfrm>
        <a:graphic>
          <a:graphicData uri="http://schemas.openxmlformats.org/drawingml/2006/table">
            <a:tbl>
              <a:tblPr>
                <a:tableStyleId>{5C22544A-7EE6-4342-B048-85BDC9FD1C3A}</a:tableStyleId>
              </a:tblPr>
              <a:tblGrid>
                <a:gridCol w="406711">
                  <a:extLst>
                    <a:ext uri="{9D8B030D-6E8A-4147-A177-3AD203B41FA5}">
                      <a16:colId xmlns:a16="http://schemas.microsoft.com/office/drawing/2014/main" val="2605534735"/>
                    </a:ext>
                  </a:extLst>
                </a:gridCol>
                <a:gridCol w="1208399">
                  <a:extLst>
                    <a:ext uri="{9D8B030D-6E8A-4147-A177-3AD203B41FA5}">
                      <a16:colId xmlns:a16="http://schemas.microsoft.com/office/drawing/2014/main" val="1870790467"/>
                    </a:ext>
                  </a:extLst>
                </a:gridCol>
                <a:gridCol w="750851">
                  <a:extLst>
                    <a:ext uri="{9D8B030D-6E8A-4147-A177-3AD203B41FA5}">
                      <a16:colId xmlns:a16="http://schemas.microsoft.com/office/drawing/2014/main" val="3668104931"/>
                    </a:ext>
                  </a:extLst>
                </a:gridCol>
                <a:gridCol w="750851">
                  <a:extLst>
                    <a:ext uri="{9D8B030D-6E8A-4147-A177-3AD203B41FA5}">
                      <a16:colId xmlns:a16="http://schemas.microsoft.com/office/drawing/2014/main" val="759747008"/>
                    </a:ext>
                  </a:extLst>
                </a:gridCol>
                <a:gridCol w="844706">
                  <a:extLst>
                    <a:ext uri="{9D8B030D-6E8A-4147-A177-3AD203B41FA5}">
                      <a16:colId xmlns:a16="http://schemas.microsoft.com/office/drawing/2014/main" val="2922623951"/>
                    </a:ext>
                  </a:extLst>
                </a:gridCol>
                <a:gridCol w="750851">
                  <a:extLst>
                    <a:ext uri="{9D8B030D-6E8A-4147-A177-3AD203B41FA5}">
                      <a16:colId xmlns:a16="http://schemas.microsoft.com/office/drawing/2014/main" val="1445676661"/>
                    </a:ext>
                  </a:extLst>
                </a:gridCol>
                <a:gridCol w="750851">
                  <a:extLst>
                    <a:ext uri="{9D8B030D-6E8A-4147-A177-3AD203B41FA5}">
                      <a16:colId xmlns:a16="http://schemas.microsoft.com/office/drawing/2014/main" val="1852048455"/>
                    </a:ext>
                  </a:extLst>
                </a:gridCol>
                <a:gridCol w="750851">
                  <a:extLst>
                    <a:ext uri="{9D8B030D-6E8A-4147-A177-3AD203B41FA5}">
                      <a16:colId xmlns:a16="http://schemas.microsoft.com/office/drawing/2014/main" val="3268397465"/>
                    </a:ext>
                  </a:extLst>
                </a:gridCol>
                <a:gridCol w="750851">
                  <a:extLst>
                    <a:ext uri="{9D8B030D-6E8A-4147-A177-3AD203B41FA5}">
                      <a16:colId xmlns:a16="http://schemas.microsoft.com/office/drawing/2014/main" val="2593122214"/>
                    </a:ext>
                  </a:extLst>
                </a:gridCol>
                <a:gridCol w="750851">
                  <a:extLst>
                    <a:ext uri="{9D8B030D-6E8A-4147-A177-3AD203B41FA5}">
                      <a16:colId xmlns:a16="http://schemas.microsoft.com/office/drawing/2014/main" val="1400088746"/>
                    </a:ext>
                  </a:extLst>
                </a:gridCol>
                <a:gridCol w="750851">
                  <a:extLst>
                    <a:ext uri="{9D8B030D-6E8A-4147-A177-3AD203B41FA5}">
                      <a16:colId xmlns:a16="http://schemas.microsoft.com/office/drawing/2014/main" val="361419118"/>
                    </a:ext>
                  </a:extLst>
                </a:gridCol>
                <a:gridCol w="750851">
                  <a:extLst>
                    <a:ext uri="{9D8B030D-6E8A-4147-A177-3AD203B41FA5}">
                      <a16:colId xmlns:a16="http://schemas.microsoft.com/office/drawing/2014/main" val="3926334228"/>
                    </a:ext>
                  </a:extLst>
                </a:gridCol>
                <a:gridCol w="410621">
                  <a:extLst>
                    <a:ext uri="{9D8B030D-6E8A-4147-A177-3AD203B41FA5}">
                      <a16:colId xmlns:a16="http://schemas.microsoft.com/office/drawing/2014/main" val="2512102382"/>
                    </a:ext>
                  </a:extLst>
                </a:gridCol>
              </a:tblGrid>
              <a:tr h="33843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89014275"/>
                  </a:ext>
                </a:extLst>
              </a:tr>
              <a:tr h="731016">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ticket </a:t>
                      </a:r>
                      <a:r>
                        <a:rPr lang="en-US" sz="800" u="none" strike="noStrike">
                          <a:effectLst/>
                        </a:rPr>
                        <a:t>(pre-ordered)</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000" u="none" strike="noStrike">
                          <a:effectLst/>
                        </a:rPr>
                        <a:t>Attendance</a:t>
                      </a:r>
                      <a:endParaRPr lang="en-US"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FRI venues</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dirty="0">
                          <a:effectLst/>
                        </a:rPr>
                        <a:t>FRI talks</a:t>
                      </a:r>
                      <a:endParaRPr lang="en-US" sz="11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SAT venues</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SAT talks</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SUN venues</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SUN talks</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Total TALKS</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724681301"/>
                  </a:ext>
                </a:extLst>
              </a:tr>
              <a:tr h="33843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NE HamXpo</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forgot!</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1404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865600443"/>
                  </a:ext>
                </a:extLst>
              </a:tr>
              <a:tr h="33843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Huntsville</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5420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99022609"/>
                  </a:ext>
                </a:extLst>
              </a:tr>
              <a:tr h="33843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Hamcation</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19500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94242763"/>
                  </a:ext>
                </a:extLst>
              </a:tr>
              <a:tr h="33843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Hamvention</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31367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486448442"/>
                  </a:ext>
                </a:extLst>
              </a:tr>
              <a:tr h="595643">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Friedrichshafen</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~17000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8449131"/>
                  </a:ext>
                </a:extLst>
              </a:tr>
              <a:tr h="33843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NEAR fest</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1750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99725113"/>
                  </a:ext>
                </a:extLst>
              </a:tr>
              <a:tr h="33843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SEA-PAC</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94986582"/>
                  </a:ext>
                </a:extLst>
              </a:tr>
              <a:tr h="33843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66042916"/>
                  </a:ext>
                </a:extLst>
              </a:tr>
            </a:tbl>
          </a:graphicData>
        </a:graphic>
      </p:graphicFrame>
      <p:sp>
        <p:nvSpPr>
          <p:cNvPr id="3" name="TextBox 2">
            <a:extLst>
              <a:ext uri="{FF2B5EF4-FFF2-40B4-BE49-F238E27FC236}">
                <a16:creationId xmlns:a16="http://schemas.microsoft.com/office/drawing/2014/main" id="{0501E17D-972E-46BD-5E0A-3CA157E10919}"/>
              </a:ext>
            </a:extLst>
          </p:cNvPr>
          <p:cNvSpPr txBox="1"/>
          <p:nvPr/>
        </p:nvSpPr>
        <p:spPr>
          <a:xfrm>
            <a:off x="2493818" y="6406835"/>
            <a:ext cx="7669087" cy="369332"/>
          </a:xfrm>
          <a:prstGeom prst="rect">
            <a:avLst/>
          </a:prstGeom>
          <a:noFill/>
        </p:spPr>
        <p:txBody>
          <a:bodyPr wrap="none" rtlCol="0">
            <a:spAutoFit/>
          </a:bodyPr>
          <a:lstStyle/>
          <a:p>
            <a:r>
              <a:rPr lang="en-US" b="1" dirty="0">
                <a:solidFill>
                  <a:schemeClr val="bg1"/>
                </a:solidFill>
              </a:rPr>
              <a:t>We provide more talks—more information—than other conventions.</a:t>
            </a:r>
          </a:p>
        </p:txBody>
      </p:sp>
      <p:sp>
        <p:nvSpPr>
          <p:cNvPr id="4" name="Oval 3">
            <a:extLst>
              <a:ext uri="{FF2B5EF4-FFF2-40B4-BE49-F238E27FC236}">
                <a16:creationId xmlns:a16="http://schemas.microsoft.com/office/drawing/2014/main" id="{E75996AB-47B9-FBD1-2F51-980B29A265A9}"/>
              </a:ext>
            </a:extLst>
          </p:cNvPr>
          <p:cNvSpPr/>
          <p:nvPr/>
        </p:nvSpPr>
        <p:spPr>
          <a:xfrm>
            <a:off x="10124210" y="3359725"/>
            <a:ext cx="432955" cy="382731"/>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943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AE3C70-9B54-0010-1BAC-9E2568BD81E7}"/>
              </a:ext>
            </a:extLst>
          </p:cNvPr>
          <p:cNvSpPr>
            <a:spLocks noGrp="1"/>
          </p:cNvSpPr>
          <p:nvPr>
            <p:ph type="title"/>
          </p:nvPr>
        </p:nvSpPr>
        <p:spPr/>
        <p:txBody>
          <a:bodyPr/>
          <a:lstStyle/>
          <a:p>
            <a:r>
              <a:rPr lang="en-US" b="1" dirty="0"/>
              <a:t>Ideas?  Subject Areas</a:t>
            </a:r>
          </a:p>
        </p:txBody>
      </p:sp>
      <p:sp>
        <p:nvSpPr>
          <p:cNvPr id="5" name="Content Placeholder 4">
            <a:extLst>
              <a:ext uri="{FF2B5EF4-FFF2-40B4-BE49-F238E27FC236}">
                <a16:creationId xmlns:a16="http://schemas.microsoft.com/office/drawing/2014/main" id="{FDBECE77-C999-2EA0-FC74-547BCFB16B4E}"/>
              </a:ext>
            </a:extLst>
          </p:cNvPr>
          <p:cNvSpPr>
            <a:spLocks noGrp="1"/>
          </p:cNvSpPr>
          <p:nvPr>
            <p:ph sz="half" idx="1"/>
          </p:nvPr>
        </p:nvSpPr>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Antennas and Propagation </a:t>
            </a:r>
          </a:p>
          <a:p>
            <a:r>
              <a:rPr lang="en-US" sz="2400" b="1" dirty="0">
                <a:effectLst/>
                <a:latin typeface="Calibri" panose="020F0502020204030204" pitchFamily="34" charset="0"/>
                <a:ea typeface="Calibri" panose="020F0502020204030204" pitchFamily="34" charset="0"/>
                <a:cs typeface="Times New Roman" panose="02020603050405020304" pitchFamily="18" charset="0"/>
              </a:rPr>
              <a:t>Contesting</a:t>
            </a:r>
          </a:p>
          <a:p>
            <a:r>
              <a:rPr lang="en-US" sz="2400" b="1" dirty="0" err="1">
                <a:effectLst/>
                <a:latin typeface="Calibri" panose="020F0502020204030204" pitchFamily="34" charset="0"/>
                <a:ea typeface="Calibri" panose="020F0502020204030204" pitchFamily="34" charset="0"/>
                <a:cs typeface="Times New Roman" panose="02020603050405020304" pitchFamily="18" charset="0"/>
              </a:rPr>
              <a:t>Dxing</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a:effectLst/>
                <a:latin typeface="Calibri" panose="020F0502020204030204" pitchFamily="34" charset="0"/>
                <a:ea typeface="Calibri" panose="020F0502020204030204" pitchFamily="34" charset="0"/>
                <a:cs typeface="Times New Roman" panose="02020603050405020304" pitchFamily="18" charset="0"/>
              </a:rPr>
              <a:t>EMCOM, Public Service, and Traffic </a:t>
            </a:r>
          </a:p>
          <a:p>
            <a:r>
              <a:rPr lang="en-US" sz="2400" b="1" dirty="0">
                <a:effectLst/>
                <a:latin typeface="Calibri" panose="020F0502020204030204" pitchFamily="34" charset="0"/>
                <a:ea typeface="Calibri" panose="020F0502020204030204" pitchFamily="34" charset="0"/>
                <a:cs typeface="Times New Roman" panose="02020603050405020304" pitchFamily="18" charset="0"/>
              </a:rPr>
              <a:t>History, Invention, and Reinvention </a:t>
            </a:r>
            <a:endParaRPr lang="en-US" sz="2400" dirty="0"/>
          </a:p>
        </p:txBody>
      </p:sp>
      <p:sp>
        <p:nvSpPr>
          <p:cNvPr id="6" name="Content Placeholder 5">
            <a:extLst>
              <a:ext uri="{FF2B5EF4-FFF2-40B4-BE49-F238E27FC236}">
                <a16:creationId xmlns:a16="http://schemas.microsoft.com/office/drawing/2014/main" id="{EBEFEBEE-EFCD-70DA-B0CB-5B2E538D4CAC}"/>
              </a:ext>
            </a:extLst>
          </p:cNvPr>
          <p:cNvSpPr>
            <a:spLocks noGrp="1"/>
          </p:cNvSpPr>
          <p:nvPr>
            <p:ph sz="half" idx="2"/>
          </p:nvPr>
        </p:nvSpPr>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League, Division, and Section Activities and News </a:t>
            </a:r>
          </a:p>
          <a:p>
            <a:r>
              <a:rPr lang="en-US" sz="2400" b="1" dirty="0">
                <a:effectLst/>
                <a:latin typeface="Calibri" panose="020F0502020204030204" pitchFamily="34" charset="0"/>
                <a:ea typeface="Calibri" panose="020F0502020204030204" pitchFamily="34" charset="0"/>
                <a:cs typeface="Times New Roman" panose="02020603050405020304" pitchFamily="18" charset="0"/>
              </a:rPr>
              <a:t>Modes, Building, Experimentation, and New Technology </a:t>
            </a:r>
          </a:p>
          <a:p>
            <a:r>
              <a:rPr lang="en-US" sz="2400" b="1" dirty="0">
                <a:effectLst/>
                <a:latin typeface="Calibri" panose="020F0502020204030204" pitchFamily="34" charset="0"/>
                <a:ea typeface="Calibri" panose="020F0502020204030204" pitchFamily="34" charset="0"/>
                <a:cs typeface="Times New Roman" panose="02020603050405020304" pitchFamily="18" charset="0"/>
              </a:rPr>
              <a:t>Non-Traditional Operating Activities </a:t>
            </a:r>
          </a:p>
          <a:p>
            <a:r>
              <a:rPr lang="en-US" sz="2400" b="1" dirty="0">
                <a:effectLst/>
                <a:latin typeface="Calibri" panose="020F0502020204030204" pitchFamily="34" charset="0"/>
                <a:ea typeface="Calibri" panose="020F0502020204030204" pitchFamily="34" charset="0"/>
                <a:cs typeface="Times New Roman" panose="02020603050405020304" pitchFamily="18" charset="0"/>
              </a:rPr>
              <a:t>Training and Education </a:t>
            </a:r>
            <a:endParaRPr lang="en-US" sz="2400" dirty="0"/>
          </a:p>
        </p:txBody>
      </p:sp>
      <p:sp>
        <p:nvSpPr>
          <p:cNvPr id="7" name="Rectangle: Rounded Corners 6">
            <a:extLst>
              <a:ext uri="{FF2B5EF4-FFF2-40B4-BE49-F238E27FC236}">
                <a16:creationId xmlns:a16="http://schemas.microsoft.com/office/drawing/2014/main" id="{A7CFE3B2-7805-8943-71AE-A746BD0B48A2}"/>
              </a:ext>
            </a:extLst>
          </p:cNvPr>
          <p:cNvSpPr/>
          <p:nvPr/>
        </p:nvSpPr>
        <p:spPr>
          <a:xfrm rot="21028359">
            <a:off x="9628890" y="2363254"/>
            <a:ext cx="2314053" cy="14005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If you have any other suggestions, let us know.</a:t>
            </a:r>
          </a:p>
        </p:txBody>
      </p:sp>
    </p:spTree>
    <p:extLst>
      <p:ext uri="{BB962C8B-B14F-4D97-AF65-F5344CB8AC3E}">
        <p14:creationId xmlns:p14="http://schemas.microsoft.com/office/powerpoint/2010/main" val="25351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F4A606-C40F-6E42-EEB9-A291136DE4FE}"/>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Antennas and Propagation Subject Area</a:t>
            </a:r>
            <a:endParaRPr lang="en-US" sz="7200" dirty="0"/>
          </a:p>
        </p:txBody>
      </p:sp>
      <p:sp>
        <p:nvSpPr>
          <p:cNvPr id="6" name="Content Placeholder 5">
            <a:extLst>
              <a:ext uri="{FF2B5EF4-FFF2-40B4-BE49-F238E27FC236}">
                <a16:creationId xmlns:a16="http://schemas.microsoft.com/office/drawing/2014/main" id="{48695D80-FCFB-C87B-8277-90E9D30374D4}"/>
              </a:ext>
            </a:extLst>
          </p:cNvPr>
          <p:cNvSpPr>
            <a:spLocks noGrp="1"/>
          </p:cNvSpPr>
          <p:nvPr>
            <p:ph idx="1"/>
          </p:nvPr>
        </p:nvSpPr>
        <p:spPr/>
        <p:txBody>
          <a:bodyPr>
            <a:normAutofit fontScale="92500"/>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Simple antennas for the newcomer.  Making antennas out of aluminum.  All about transmission lines and connectors.  Knowledgeable purchasing.  Rotators.  Tower safety.  When should I get on the air, and on which band?  What are all these A and K factors, anyway?  The decibel.  What’s next in the solar cycle.  Results of your propagation studies.  HamSCI activities.</a:t>
            </a:r>
            <a:endParaRPr lang="en-US" sz="3200" dirty="0"/>
          </a:p>
        </p:txBody>
      </p:sp>
      <p:sp>
        <p:nvSpPr>
          <p:cNvPr id="2" name="Rectangle: Rounded Corners 1">
            <a:extLst>
              <a:ext uri="{FF2B5EF4-FFF2-40B4-BE49-F238E27FC236}">
                <a16:creationId xmlns:a16="http://schemas.microsoft.com/office/drawing/2014/main" id="{9733B7AB-580D-0B36-1ABE-9FF1B40D9358}"/>
              </a:ext>
            </a:extLst>
          </p:cNvPr>
          <p:cNvSpPr/>
          <p:nvPr/>
        </p:nvSpPr>
        <p:spPr>
          <a:xfrm rot="21028359">
            <a:off x="9628890" y="2363254"/>
            <a:ext cx="2314053" cy="14005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all starting suggestions.  What do want to hear about or talk about?</a:t>
            </a:r>
          </a:p>
        </p:txBody>
      </p:sp>
    </p:spTree>
    <p:extLst>
      <p:ext uri="{BB962C8B-B14F-4D97-AF65-F5344CB8AC3E}">
        <p14:creationId xmlns:p14="http://schemas.microsoft.com/office/powerpoint/2010/main" val="3008831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3393C-7251-9A14-72A6-B2E8EF00CEC5}"/>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Contesting Subject Area</a:t>
            </a:r>
            <a:endParaRPr lang="en-US" sz="7200" dirty="0"/>
          </a:p>
        </p:txBody>
      </p:sp>
      <p:sp>
        <p:nvSpPr>
          <p:cNvPr id="3" name="Content Placeholder 2">
            <a:extLst>
              <a:ext uri="{FF2B5EF4-FFF2-40B4-BE49-F238E27FC236}">
                <a16:creationId xmlns:a16="http://schemas.microsoft.com/office/drawing/2014/main" id="{80C61275-6144-90BE-4BB6-DC0F6F08D1A0}"/>
              </a:ext>
            </a:extLst>
          </p:cNvPr>
          <p:cNvSpPr>
            <a:spLocks noGrp="1"/>
          </p:cNvSpPr>
          <p:nvPr>
            <p:ph idx="1"/>
          </p:nvPr>
        </p:nvSpPr>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Introduction to contesting.  Configuring your station.  Maximizing your score.  Breaking through pile-ups.  Tips for the “little pistol” competitors.  Logging programs and techniques.  Field day war stories.  The World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Radiosport</a:t>
            </a:r>
            <a:r>
              <a:rPr lang="en-US" sz="2800" dirty="0">
                <a:effectLst/>
                <a:latin typeface="Calibri" panose="020F0502020204030204" pitchFamily="34" charset="0"/>
                <a:ea typeface="Calibri" panose="020F0502020204030204" pitchFamily="34" charset="0"/>
                <a:cs typeface="Times New Roman" panose="02020603050405020304" pitchFamily="18" charset="0"/>
              </a:rPr>
              <a:t> Team Championships.</a:t>
            </a:r>
            <a:endParaRPr lang="en-US" sz="3200" dirty="0"/>
          </a:p>
        </p:txBody>
      </p:sp>
      <p:sp>
        <p:nvSpPr>
          <p:cNvPr id="4" name="Rectangle: Rounded Corners 3">
            <a:extLst>
              <a:ext uri="{FF2B5EF4-FFF2-40B4-BE49-F238E27FC236}">
                <a16:creationId xmlns:a16="http://schemas.microsoft.com/office/drawing/2014/main" id="{3D5152B1-7885-04A6-76E9-255C0D391588}"/>
              </a:ext>
            </a:extLst>
          </p:cNvPr>
          <p:cNvSpPr/>
          <p:nvPr/>
        </p:nvSpPr>
        <p:spPr>
          <a:xfrm rot="21028359">
            <a:off x="9887390" y="2192090"/>
            <a:ext cx="1751225" cy="8350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More starting suggestions.  </a:t>
            </a:r>
          </a:p>
        </p:txBody>
      </p:sp>
    </p:spTree>
    <p:extLst>
      <p:ext uri="{BB962C8B-B14F-4D97-AF65-F5344CB8AC3E}">
        <p14:creationId xmlns:p14="http://schemas.microsoft.com/office/powerpoint/2010/main" val="1704108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41CA6-2E64-88A4-21A9-053C51ED8341}"/>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DXing Subject Area</a:t>
            </a:r>
            <a:endParaRPr lang="en-US" sz="7200" dirty="0"/>
          </a:p>
        </p:txBody>
      </p:sp>
      <p:sp>
        <p:nvSpPr>
          <p:cNvPr id="3" name="Content Placeholder 2">
            <a:extLst>
              <a:ext uri="{FF2B5EF4-FFF2-40B4-BE49-F238E27FC236}">
                <a16:creationId xmlns:a16="http://schemas.microsoft.com/office/drawing/2014/main" id="{314C73F7-6ADD-B6D1-FB29-D1FA7868E04F}"/>
              </a:ext>
            </a:extLst>
          </p:cNvPr>
          <p:cNvSpPr>
            <a:spLocks noGrp="1"/>
          </p:cNvSpPr>
          <p:nvPr>
            <p:ph idx="1"/>
          </p:nvPr>
        </p:nvSpPr>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Introduction to DXing.  Wallpaper opportunities.  Organizing and managing a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DXpedition</a:t>
            </a:r>
            <a:r>
              <a:rPr lang="en-US" sz="2800" dirty="0">
                <a:effectLst/>
                <a:latin typeface="Calibri" panose="020F0502020204030204" pitchFamily="34" charset="0"/>
                <a:ea typeface="Calibri" panose="020F0502020204030204" pitchFamily="34" charset="0"/>
                <a:cs typeface="Times New Roman" panose="02020603050405020304" pitchFamily="18" charset="0"/>
              </a:rPr>
              <a:t>.  Getting started with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LotW</a:t>
            </a:r>
            <a:r>
              <a:rPr lang="en-US" sz="2800" dirty="0">
                <a:effectLst/>
                <a:latin typeface="Calibri" panose="020F0502020204030204" pitchFamily="34" charset="0"/>
                <a:ea typeface="Calibri" panose="020F0502020204030204" pitchFamily="34" charset="0"/>
                <a:cs typeface="Times New Roman" panose="02020603050405020304" pitchFamily="18" charset="0"/>
              </a:rPr>
              <a:t>.  Spots and spotting.  Amateur Radio demographics around the world.  Tips for the “little pistol” DX chasers.  Travelogues.</a:t>
            </a:r>
            <a:endParaRPr lang="en-US" sz="3200" dirty="0"/>
          </a:p>
        </p:txBody>
      </p:sp>
      <p:sp>
        <p:nvSpPr>
          <p:cNvPr id="4" name="Rectangle: Rounded Corners 3">
            <a:extLst>
              <a:ext uri="{FF2B5EF4-FFF2-40B4-BE49-F238E27FC236}">
                <a16:creationId xmlns:a16="http://schemas.microsoft.com/office/drawing/2014/main" id="{CE888B32-422B-0F3F-0733-4FC1ED040263}"/>
              </a:ext>
            </a:extLst>
          </p:cNvPr>
          <p:cNvSpPr/>
          <p:nvPr/>
        </p:nvSpPr>
        <p:spPr>
          <a:xfrm rot="21028359">
            <a:off x="9789302" y="2619597"/>
            <a:ext cx="2047617" cy="950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Still m</a:t>
            </a:r>
            <a:r>
              <a:rPr lang="en-US" sz="1800" dirty="0">
                <a:effectLst/>
                <a:latin typeface="Calibri" panose="020F0502020204030204" pitchFamily="34" charset="0"/>
                <a:ea typeface="Calibri" panose="020F0502020204030204" pitchFamily="34" charset="0"/>
                <a:cs typeface="Times New Roman" panose="02020603050405020304" pitchFamily="18" charset="0"/>
              </a:rPr>
              <a:t>ore starting suggestions.  </a:t>
            </a:r>
          </a:p>
        </p:txBody>
      </p:sp>
    </p:spTree>
    <p:extLst>
      <p:ext uri="{BB962C8B-B14F-4D97-AF65-F5344CB8AC3E}">
        <p14:creationId xmlns:p14="http://schemas.microsoft.com/office/powerpoint/2010/main" val="883151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D0B73-FE35-2B30-823C-ACEE253DED19}"/>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EMCOM, Public Service, </a:t>
            </a:r>
            <a:br>
              <a:rPr lang="en-US" sz="4000" b="1" dirty="0">
                <a:effectLst/>
                <a:latin typeface="Calibri" panose="020F0502020204030204" pitchFamily="34" charset="0"/>
                <a:ea typeface="Calibri" panose="020F0502020204030204" pitchFamily="34" charset="0"/>
                <a:cs typeface="Times New Roman" panose="02020603050405020304" pitchFamily="18" charset="0"/>
              </a:rPr>
            </a:br>
            <a:r>
              <a:rPr lang="en-US" sz="4000" b="1" dirty="0">
                <a:effectLst/>
                <a:latin typeface="Calibri" panose="020F0502020204030204" pitchFamily="34" charset="0"/>
                <a:ea typeface="Calibri" panose="020F0502020204030204" pitchFamily="34" charset="0"/>
                <a:cs typeface="Times New Roman" panose="02020603050405020304" pitchFamily="18" charset="0"/>
              </a:rPr>
              <a:t>and Traffic Subject Area</a:t>
            </a:r>
            <a:endParaRPr lang="en-US" sz="4400" dirty="0"/>
          </a:p>
        </p:txBody>
      </p:sp>
      <p:sp>
        <p:nvSpPr>
          <p:cNvPr id="3" name="Content Placeholder 2">
            <a:extLst>
              <a:ext uri="{FF2B5EF4-FFF2-40B4-BE49-F238E27FC236}">
                <a16:creationId xmlns:a16="http://schemas.microsoft.com/office/drawing/2014/main" id="{E34B6AAB-4C37-D29A-6B89-68984F892A7F}"/>
              </a:ext>
            </a:extLst>
          </p:cNvPr>
          <p:cNvSpPr>
            <a:spLocks noGrp="1"/>
          </p:cNvSpPr>
          <p:nvPr>
            <p:ph idx="1"/>
          </p:nvPr>
        </p:nvSpPr>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Introduction to public service.  Go-kits.  Portable power.  The Incident Commander concept.  Introduction to traffic handling.  Restructuring of the NTS.  What happens to “When all else fails” when the Internet fails.  Local EMCOM relationships.</a:t>
            </a:r>
            <a:endParaRPr lang="en-US" sz="3200" dirty="0"/>
          </a:p>
        </p:txBody>
      </p:sp>
      <p:sp>
        <p:nvSpPr>
          <p:cNvPr id="4" name="Rectangle: Rounded Corners 3">
            <a:extLst>
              <a:ext uri="{FF2B5EF4-FFF2-40B4-BE49-F238E27FC236}">
                <a16:creationId xmlns:a16="http://schemas.microsoft.com/office/drawing/2014/main" id="{FBAECB5D-2711-E4D9-C229-FD358BE36100}"/>
              </a:ext>
            </a:extLst>
          </p:cNvPr>
          <p:cNvSpPr/>
          <p:nvPr/>
        </p:nvSpPr>
        <p:spPr>
          <a:xfrm rot="21028359">
            <a:off x="9643485" y="2621529"/>
            <a:ext cx="2314053" cy="1224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know what the reminder says:  More starting suggestions.  </a:t>
            </a:r>
          </a:p>
        </p:txBody>
      </p:sp>
    </p:spTree>
    <p:extLst>
      <p:ext uri="{BB962C8B-B14F-4D97-AF65-F5344CB8AC3E}">
        <p14:creationId xmlns:p14="http://schemas.microsoft.com/office/powerpoint/2010/main" val="1121118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01667-3270-4902-6080-60BAEF628DE1}"/>
              </a:ext>
            </a:extLst>
          </p:cNvPr>
          <p:cNvSpPr>
            <a:spLocks noGrp="1"/>
          </p:cNvSpPr>
          <p:nvPr>
            <p:ph type="title"/>
          </p:nvPr>
        </p:nvSpPr>
        <p:spPr/>
        <p:txBody>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History, Invention, and Reinvention </a:t>
            </a:r>
            <a:br>
              <a:rPr lang="en-US" sz="4000" b="1" dirty="0">
                <a:effectLst/>
                <a:latin typeface="Calibri" panose="020F0502020204030204" pitchFamily="34" charset="0"/>
                <a:ea typeface="Calibri" panose="020F0502020204030204" pitchFamily="34" charset="0"/>
                <a:cs typeface="Times New Roman" panose="02020603050405020304" pitchFamily="18" charset="0"/>
              </a:rPr>
            </a:br>
            <a:r>
              <a:rPr lang="en-US" sz="4000" b="1" dirty="0">
                <a:effectLst/>
                <a:latin typeface="Calibri" panose="020F0502020204030204" pitchFamily="34" charset="0"/>
                <a:ea typeface="Calibri" panose="020F0502020204030204" pitchFamily="34" charset="0"/>
                <a:cs typeface="Times New Roman" panose="02020603050405020304" pitchFamily="18" charset="0"/>
              </a:rPr>
              <a:t>Subject Area</a:t>
            </a:r>
            <a:endParaRPr lang="en-US" sz="4400" dirty="0"/>
          </a:p>
        </p:txBody>
      </p:sp>
      <p:sp>
        <p:nvSpPr>
          <p:cNvPr id="3" name="Content Placeholder 2">
            <a:extLst>
              <a:ext uri="{FF2B5EF4-FFF2-40B4-BE49-F238E27FC236}">
                <a16:creationId xmlns:a16="http://schemas.microsoft.com/office/drawing/2014/main" id="{F6A044F9-52A2-0752-8817-7F354DFDF694}"/>
              </a:ext>
            </a:extLst>
          </p:cNvPr>
          <p:cNvSpPr>
            <a:spLocks noGrp="1"/>
          </p:cNvSpPr>
          <p:nvPr>
            <p:ph idx="1"/>
          </p:nvPr>
        </p:nvSpPr>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Where did we come from.  Historical ham artifacts and their stories.  Amateur Radio’s contributions to the art and technology of radio.  How can Amateur Radio thrive:  where are we going, how do we get there.  Rejuvenating clubs and club meetings.  </a:t>
            </a:r>
            <a:r>
              <a:rPr lang="en-US"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…more.</a:t>
            </a:r>
            <a:endParaRPr lang="en-US" sz="3200" b="1" dirty="0">
              <a:solidFill>
                <a:schemeClr val="accent1"/>
              </a:solidFill>
            </a:endParaRPr>
          </a:p>
        </p:txBody>
      </p:sp>
    </p:spTree>
    <p:extLst>
      <p:ext uri="{BB962C8B-B14F-4D97-AF65-F5344CB8AC3E}">
        <p14:creationId xmlns:p14="http://schemas.microsoft.com/office/powerpoint/2010/main" val="3496109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109</TotalTime>
  <Words>887</Words>
  <Application>Microsoft Office PowerPoint</Application>
  <PresentationFormat>Widescreen</PresentationFormat>
  <Paragraphs>159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Wingdings</vt:lpstr>
      <vt:lpstr>Wingdings 3</vt:lpstr>
      <vt:lpstr>Ion</vt:lpstr>
      <vt:lpstr>PowerPoint Presentation</vt:lpstr>
      <vt:lpstr>August 25, 26, 27</vt:lpstr>
      <vt:lpstr>A Moderate Convention,  but lots of Information Exchange</vt:lpstr>
      <vt:lpstr>Ideas?  Subject Areas</vt:lpstr>
      <vt:lpstr>Antennas and Propagation Subject Area</vt:lpstr>
      <vt:lpstr>Contesting Subject Area</vt:lpstr>
      <vt:lpstr>DXing Subject Area</vt:lpstr>
      <vt:lpstr>EMCOM, Public Service,  and Traffic Subject Area</vt:lpstr>
      <vt:lpstr>History, Invention, and Reinvention  Subject Area</vt:lpstr>
      <vt:lpstr>League, Division, and Section Activities  and News Subject Area</vt:lpstr>
      <vt:lpstr>Modes, Building, Experimentation,  and New Technology Subject Area</vt:lpstr>
      <vt:lpstr>Non-Traditional Operating Activities Subject Area</vt:lpstr>
      <vt:lpstr>Training and Education Subject Area</vt:lpstr>
      <vt:lpstr>Timing?</vt:lpstr>
      <vt:lpstr>Contact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Youngberg</dc:creator>
  <cp:lastModifiedBy>James Youngberg</cp:lastModifiedBy>
  <cp:revision>4</cp:revision>
  <dcterms:created xsi:type="dcterms:W3CDTF">2023-02-13T16:12:40Z</dcterms:created>
  <dcterms:modified xsi:type="dcterms:W3CDTF">2023-03-05T16:28:55Z</dcterms:modified>
</cp:coreProperties>
</file>