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85" r:id="rId20"/>
    <p:sldId id="273" r:id="rId21"/>
    <p:sldId id="275" r:id="rId22"/>
    <p:sldId id="276" r:id="rId23"/>
    <p:sldId id="293" r:id="rId24"/>
    <p:sldId id="277" r:id="rId25"/>
    <p:sldId id="278" r:id="rId26"/>
    <p:sldId id="279" r:id="rId27"/>
    <p:sldId id="280" r:id="rId28"/>
    <p:sldId id="291" r:id="rId29"/>
    <p:sldId id="289" r:id="rId30"/>
    <p:sldId id="288" r:id="rId31"/>
    <p:sldId id="284" r:id="rId32"/>
    <p:sldId id="281" r:id="rId33"/>
    <p:sldId id="282" r:id="rId34"/>
    <p:sldId id="294" r:id="rId35"/>
    <p:sldId id="286" r:id="rId36"/>
    <p:sldId id="290" r:id="rId37"/>
    <p:sldId id="283" r:id="rId38"/>
    <p:sldId id="287" r:id="rId39"/>
    <p:sldId id="299" r:id="rId40"/>
    <p:sldId id="295" r:id="rId41"/>
    <p:sldId id="297" r:id="rId42"/>
    <p:sldId id="298" r:id="rId43"/>
    <p:sldId id="296" r:id="rId44"/>
    <p:sldId id="300" r:id="rId45"/>
    <p:sldId id="29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0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4582" y="274320"/>
            <a:ext cx="9550485" cy="3526971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Design </a:t>
            </a:r>
            <a:r>
              <a:rPr lang="en-US" b="1" dirty="0" smtClean="0">
                <a:solidFill>
                  <a:srgbClr val="FFFF00"/>
                </a:solidFill>
              </a:rPr>
              <a:t>of Optimized </a:t>
            </a:r>
            <a:r>
              <a:rPr lang="en-US" b="1" dirty="0" err="1">
                <a:solidFill>
                  <a:srgbClr val="FFFF00"/>
                </a:solidFill>
              </a:rPr>
              <a:t>Cassegrain</a:t>
            </a:r>
            <a:r>
              <a:rPr lang="en-US" b="1" dirty="0">
                <a:solidFill>
                  <a:srgbClr val="FFFF00"/>
                </a:solidFill>
              </a:rPr>
              <a:t> Antenna </a:t>
            </a:r>
            <a:r>
              <a:rPr lang="en-US" b="1" dirty="0" smtClean="0">
                <a:solidFill>
                  <a:srgbClr val="FFFF00"/>
                </a:solidFill>
              </a:rPr>
              <a:t>Systems &amp; </a:t>
            </a:r>
            <a:r>
              <a:rPr lang="en-US" b="1" dirty="0" err="1" smtClean="0">
                <a:solidFill>
                  <a:srgbClr val="FFFF00"/>
                </a:solidFill>
              </a:rPr>
              <a:t>Feedhorns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Paul 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Wade, </a:t>
            </a:r>
            <a:r>
              <a:rPr 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W1GHZ ©2023</a:t>
            </a:r>
            <a:endParaRPr lang="en-US" sz="3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143691"/>
            <a:ext cx="7498080" cy="6505303"/>
          </a:xfrm>
        </p:spPr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Antenna </a:t>
            </a:r>
            <a:br>
              <a:rPr lang="en-US" b="1" dirty="0" smtClean="0"/>
            </a:br>
            <a:r>
              <a:rPr lang="en-US" b="1" dirty="0" smtClean="0"/>
              <a:t>Geometry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►</a:t>
            </a:r>
            <a:r>
              <a:rPr lang="en-US" dirty="0" smtClean="0"/>
              <a:t>Single </a:t>
            </a:r>
            <a:r>
              <a:rPr lang="en-US" dirty="0" smtClean="0"/>
              <a:t>Hyperbolic </a:t>
            </a:r>
            <a:r>
              <a:rPr lang="en-US" dirty="0" smtClean="0"/>
              <a:t>curve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► </a:t>
            </a:r>
            <a:r>
              <a:rPr lang="en-US" dirty="0" smtClean="0"/>
              <a:t>One </a:t>
            </a:r>
            <a:r>
              <a:rPr lang="en-US" dirty="0" smtClean="0"/>
              <a:t>focus at </a:t>
            </a:r>
            <a:r>
              <a:rPr lang="en-US" dirty="0" err="1" smtClean="0"/>
              <a:t>Feedhorn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phase </a:t>
            </a:r>
            <a:r>
              <a:rPr lang="en-US" dirty="0" smtClean="0"/>
              <a:t>center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► </a:t>
            </a:r>
            <a:r>
              <a:rPr lang="en-US" dirty="0" smtClean="0"/>
              <a:t>Other </a:t>
            </a:r>
            <a:r>
              <a:rPr lang="en-US" dirty="0" smtClean="0"/>
              <a:t>focus at Parabolic </a:t>
            </a:r>
            <a:br>
              <a:rPr lang="en-US" dirty="0" smtClean="0"/>
            </a:br>
            <a:r>
              <a:rPr lang="en-US" dirty="0" smtClean="0"/>
              <a:t>dish focal </a:t>
            </a:r>
            <a:r>
              <a:rPr lang="en-US" dirty="0" smtClean="0"/>
              <a:t>point</a:t>
            </a:r>
            <a:br>
              <a:rPr lang="en-US" dirty="0" smtClean="0"/>
            </a:br>
            <a:r>
              <a:rPr lang="en-US" b="1" dirty="0" smtClean="0"/>
              <a:t>►</a:t>
            </a:r>
            <a:r>
              <a:rPr lang="en-US" i="1" dirty="0" smtClean="0"/>
              <a:t>Frequency independent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65" y="0"/>
            <a:ext cx="417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" y="452717"/>
            <a:ext cx="7847750" cy="6170151"/>
          </a:xfrm>
        </p:spPr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Antenna </a:t>
            </a:r>
            <a:br>
              <a:rPr lang="en-US" b="1" dirty="0" smtClean="0"/>
            </a:br>
            <a:r>
              <a:rPr lang="en-US" b="1" dirty="0" smtClean="0"/>
              <a:t>Geometry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Single Hyperbolic curve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Radiation from </a:t>
            </a:r>
            <a:r>
              <a:rPr lang="en-US" dirty="0" err="1" smtClean="0"/>
              <a:t>Feedhorn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one focus reflects from </a:t>
            </a:r>
            <a:br>
              <a:rPr lang="en-US" dirty="0" smtClean="0"/>
            </a:br>
            <a:r>
              <a:rPr lang="en-US" dirty="0" err="1" smtClean="0"/>
              <a:t>subreflector</a:t>
            </a:r>
            <a:r>
              <a:rPr lang="en-US" dirty="0" smtClean="0"/>
              <a:t> as though it </a:t>
            </a:r>
            <a:br>
              <a:rPr lang="en-US" dirty="0" smtClean="0"/>
            </a:br>
            <a:r>
              <a:rPr lang="en-US" dirty="0" smtClean="0"/>
              <a:t>comes from dish Prime focus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65" y="0"/>
            <a:ext cx="4174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2138"/>
          </a:xfrm>
        </p:spPr>
        <p:txBody>
          <a:bodyPr/>
          <a:lstStyle/>
          <a:p>
            <a:r>
              <a:rPr lang="en-US" b="1" dirty="0" err="1" smtClean="0"/>
              <a:t>Casssegrain</a:t>
            </a:r>
            <a:r>
              <a:rPr lang="en-US" b="1" dirty="0" smtClean="0"/>
              <a:t> Antenna Design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1201784"/>
            <a:ext cx="8946541" cy="5046616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Feedhorn</a:t>
            </a:r>
            <a:r>
              <a:rPr lang="en-US" sz="4000" dirty="0" smtClean="0"/>
              <a:t> Location</a:t>
            </a:r>
          </a:p>
          <a:p>
            <a:r>
              <a:rPr lang="en-US" sz="4000" dirty="0" err="1" smtClean="0"/>
              <a:t>Subreflector</a:t>
            </a:r>
            <a:r>
              <a:rPr lang="en-US" sz="4000" dirty="0" smtClean="0"/>
              <a:t> Size</a:t>
            </a:r>
          </a:p>
          <a:p>
            <a:r>
              <a:rPr lang="en-US" sz="4000" dirty="0" smtClean="0"/>
              <a:t>Calculate unique hyperbolic curve  to reflect feed radiation to fully illuminate dish</a:t>
            </a:r>
          </a:p>
          <a:p>
            <a:r>
              <a:rPr lang="en-US" sz="4000" dirty="0" smtClean="0"/>
              <a:t>Hyperbola parameters a, b, c</a:t>
            </a:r>
          </a:p>
          <a:p>
            <a:pPr marL="0" indent="0">
              <a:buNone/>
            </a:pPr>
            <a:r>
              <a:rPr lang="en-US" sz="4000" b="1" i="1" dirty="0" smtClean="0"/>
              <a:t>Note: 2c = Distance between foci</a:t>
            </a:r>
          </a:p>
          <a:p>
            <a:endParaRPr lang="en-US" sz="4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723527" y="1065006"/>
            <a:ext cx="4055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</a:rPr>
              <a:t>}</a:t>
            </a:r>
            <a:r>
              <a:rPr lang="en-US" sz="6000" b="1" i="1" dirty="0" smtClean="0">
                <a:solidFill>
                  <a:srgbClr val="FFFF00"/>
                </a:solidFill>
              </a:rPr>
              <a:t> Tradeoff</a:t>
            </a:r>
            <a:endParaRPr lang="en-US" sz="6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88" y="0"/>
            <a:ext cx="9404723" cy="1400530"/>
          </a:xfrm>
        </p:spPr>
        <p:txBody>
          <a:bodyPr/>
          <a:lstStyle/>
          <a:p>
            <a:r>
              <a:rPr lang="en-US" dirty="0" err="1" smtClean="0"/>
              <a:t>Feedhorn</a:t>
            </a:r>
            <a:r>
              <a:rPr lang="en-US" dirty="0" smtClean="0"/>
              <a:t> Location and radiation angle determine </a:t>
            </a:r>
            <a:r>
              <a:rPr lang="en-US" dirty="0" err="1" smtClean="0"/>
              <a:t>Subreflector</a:t>
            </a:r>
            <a:r>
              <a:rPr lang="en-US" dirty="0" smtClean="0"/>
              <a:t> size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0" y="1359115"/>
            <a:ext cx="7966891" cy="5421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5365" y="2485016"/>
            <a:ext cx="2667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Moving </a:t>
            </a:r>
            <a:r>
              <a:rPr lang="en-US" sz="2800" dirty="0" err="1" smtClean="0"/>
              <a:t>feedhorn</a:t>
            </a:r>
            <a:endParaRPr lang="en-US" sz="2800" dirty="0" smtClean="0"/>
          </a:p>
          <a:p>
            <a:r>
              <a:rPr lang="en-US" sz="2800" dirty="0"/>
              <a:t>b</a:t>
            </a:r>
            <a:r>
              <a:rPr lang="en-US" sz="2800" dirty="0" smtClean="0"/>
              <a:t>ack requires larger </a:t>
            </a:r>
            <a:r>
              <a:rPr lang="en-US" sz="2800" dirty="0" err="1" smtClean="0"/>
              <a:t>subreflector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336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802" y="0"/>
            <a:ext cx="9404723" cy="1400530"/>
          </a:xfrm>
        </p:spPr>
        <p:txBody>
          <a:bodyPr/>
          <a:lstStyle/>
          <a:p>
            <a:r>
              <a:rPr lang="en-US" dirty="0" err="1" smtClean="0"/>
              <a:t>Feedhorn</a:t>
            </a:r>
            <a:r>
              <a:rPr lang="en-US" dirty="0" smtClean="0"/>
              <a:t> Location and radiation angle determine </a:t>
            </a:r>
            <a:r>
              <a:rPr lang="en-US" dirty="0" err="1" smtClean="0"/>
              <a:t>Subreflector</a:t>
            </a:r>
            <a:r>
              <a:rPr lang="en-US" dirty="0" smtClean="0"/>
              <a:t>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38" y="1382795"/>
            <a:ext cx="6348550" cy="5475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7784" y="2355925"/>
            <a:ext cx="2796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Narrower </a:t>
            </a:r>
            <a:r>
              <a:rPr lang="en-US" sz="3200" dirty="0" err="1" smtClean="0"/>
              <a:t>Feedhorn</a:t>
            </a:r>
            <a:r>
              <a:rPr lang="en-US" sz="3200" dirty="0" smtClean="0"/>
              <a:t> </a:t>
            </a:r>
            <a:r>
              <a:rPr lang="en-US" sz="3200" dirty="0" err="1" smtClean="0"/>
              <a:t>beamwidth</a:t>
            </a:r>
            <a:r>
              <a:rPr lang="en-US" sz="3200" dirty="0" smtClean="0"/>
              <a:t> requires smaller </a:t>
            </a:r>
            <a:r>
              <a:rPr lang="en-US" sz="3200" dirty="0" err="1" smtClean="0"/>
              <a:t>subreflector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69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63" y="0"/>
            <a:ext cx="10274438" cy="1400530"/>
          </a:xfrm>
        </p:spPr>
        <p:txBody>
          <a:bodyPr/>
          <a:lstStyle/>
          <a:p>
            <a:r>
              <a:rPr lang="en-US" sz="4400" b="1" dirty="0" err="1" smtClean="0"/>
              <a:t>Cassegrain</a:t>
            </a:r>
            <a:r>
              <a:rPr lang="en-US" sz="4400" b="1" dirty="0" smtClean="0"/>
              <a:t> good for deep dishes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no good prime </a:t>
            </a:r>
            <a:r>
              <a:rPr lang="en-US" i="1" dirty="0" err="1" smtClean="0"/>
              <a:t>feedhorns</a:t>
            </a:r>
            <a:r>
              <a:rPr lang="en-US" i="1" dirty="0" smtClean="0"/>
              <a:t> available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3" y="1400530"/>
            <a:ext cx="8404503" cy="5457470"/>
          </a:xfrm>
        </p:spPr>
      </p:pic>
      <p:sp>
        <p:nvSpPr>
          <p:cNvPr id="3" name="TextBox 2"/>
          <p:cNvSpPr txBox="1"/>
          <p:nvPr/>
        </p:nvSpPr>
        <p:spPr>
          <a:xfrm>
            <a:off x="9660367" y="2753958"/>
            <a:ext cx="2194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Narrower </a:t>
            </a:r>
            <a:r>
              <a:rPr lang="en-US" sz="2800" dirty="0" err="1" smtClean="0"/>
              <a:t>Feedhorn</a:t>
            </a:r>
            <a:r>
              <a:rPr lang="en-US" sz="2800" dirty="0" smtClean="0"/>
              <a:t> </a:t>
            </a:r>
            <a:r>
              <a:rPr lang="en-US" sz="2800" dirty="0" err="1" smtClean="0"/>
              <a:t>beamwidth</a:t>
            </a:r>
            <a:r>
              <a:rPr lang="en-US" sz="2800" dirty="0" smtClean="0"/>
              <a:t> moves feed back – less blockage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83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702361" cy="1400530"/>
          </a:xfrm>
        </p:spPr>
        <p:txBody>
          <a:bodyPr/>
          <a:lstStyle/>
          <a:p>
            <a:r>
              <a:rPr lang="en-US" b="1" dirty="0" err="1" smtClean="0"/>
              <a:t>Feedhorn</a:t>
            </a:r>
            <a:r>
              <a:rPr lang="en-US" b="1" dirty="0" smtClean="0"/>
              <a:t> can be</a:t>
            </a:r>
            <a:br>
              <a:rPr lang="en-US" b="1" dirty="0" smtClean="0"/>
            </a:br>
            <a:r>
              <a:rPr lang="en-US" b="1" dirty="0" smtClean="0"/>
              <a:t> behind dish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0"/>
            <a:ext cx="5020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Casssegrain</a:t>
            </a:r>
            <a:r>
              <a:rPr lang="en-US" b="1" dirty="0" smtClean="0"/>
              <a:t> Design Procedure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2" y="1345474"/>
            <a:ext cx="10013179" cy="490292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Dish </a:t>
            </a:r>
            <a:r>
              <a:rPr lang="en-US" sz="2800" b="1" i="1" dirty="0" smtClean="0"/>
              <a:t>f</a:t>
            </a:r>
            <a:r>
              <a:rPr lang="en-US" sz="2800" b="1" dirty="0" smtClean="0"/>
              <a:t>/D</a:t>
            </a:r>
          </a:p>
          <a:p>
            <a:r>
              <a:rPr lang="en-US" sz="2800" dirty="0" err="1" smtClean="0"/>
              <a:t>Feedhorn</a:t>
            </a:r>
            <a:r>
              <a:rPr lang="en-US" sz="2800" dirty="0" smtClean="0"/>
              <a:t> location</a:t>
            </a:r>
          </a:p>
          <a:p>
            <a:r>
              <a:rPr lang="en-US" sz="2800" dirty="0" err="1" smtClean="0"/>
              <a:t>Feedhorn</a:t>
            </a:r>
            <a:r>
              <a:rPr lang="en-US" sz="2800" dirty="0" smtClean="0"/>
              <a:t> radiation angle</a:t>
            </a:r>
          </a:p>
          <a:p>
            <a:pPr lvl="1"/>
            <a:r>
              <a:rPr lang="en-US" sz="2400" dirty="0" smtClean="0"/>
              <a:t>At 10 or12 dB feed taper</a:t>
            </a:r>
          </a:p>
          <a:p>
            <a:r>
              <a:rPr lang="en-US" sz="2800" dirty="0" smtClean="0"/>
              <a:t>Calculate </a:t>
            </a:r>
            <a:r>
              <a:rPr lang="en-US" sz="2800" dirty="0" err="1" smtClean="0"/>
              <a:t>subreflector</a:t>
            </a:r>
            <a:r>
              <a:rPr lang="en-US" sz="2800" dirty="0" smtClean="0"/>
              <a:t> size</a:t>
            </a:r>
          </a:p>
          <a:p>
            <a:r>
              <a:rPr lang="en-US" sz="2800" b="1" i="1" dirty="0" smtClean="0"/>
              <a:t>ITERATE</a:t>
            </a:r>
          </a:p>
          <a:p>
            <a:endParaRPr lang="en-US" sz="2800" b="1" i="1" dirty="0"/>
          </a:p>
          <a:p>
            <a:r>
              <a:rPr lang="en-US" sz="2800" dirty="0" smtClean="0"/>
              <a:t>Calculate Hyperbola a, b, c</a:t>
            </a:r>
          </a:p>
          <a:p>
            <a:r>
              <a:rPr lang="en-US" sz="2800" dirty="0" smtClean="0"/>
              <a:t>Generate hyperbolic curve using hyperbola equation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43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Design Tools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80606"/>
            <a:ext cx="9725797" cy="4667793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MATLAB</a:t>
            </a:r>
            <a:r>
              <a:rPr lang="en-US" sz="3600" dirty="0" smtClean="0"/>
              <a:t> routines</a:t>
            </a:r>
          </a:p>
          <a:p>
            <a:pPr lvl="1"/>
            <a:r>
              <a:rPr lang="en-US" sz="3200" dirty="0" smtClean="0"/>
              <a:t>Design calculations – quick iteration</a:t>
            </a:r>
          </a:p>
          <a:p>
            <a:pPr lvl="1"/>
            <a:r>
              <a:rPr lang="en-US" sz="3200" dirty="0" smtClean="0"/>
              <a:t>Hyperbola parameters (a, b, c) and curve</a:t>
            </a:r>
          </a:p>
          <a:p>
            <a:pPr lvl="1"/>
            <a:r>
              <a:rPr lang="en-US" sz="3200" dirty="0" smtClean="0"/>
              <a:t>G-code for CNC lathe or 3D printer</a:t>
            </a:r>
          </a:p>
          <a:p>
            <a:r>
              <a:rPr lang="en-US" sz="3600" b="1" dirty="0" smtClean="0"/>
              <a:t>Perl </a:t>
            </a:r>
            <a:r>
              <a:rPr lang="en-US" sz="3600" dirty="0" smtClean="0"/>
              <a:t>script for antenna sketches</a:t>
            </a:r>
          </a:p>
          <a:p>
            <a:pPr lvl="1"/>
            <a:r>
              <a:rPr lang="en-US" sz="3200" dirty="0" smtClean="0"/>
              <a:t>Visual confirmation</a:t>
            </a:r>
          </a:p>
          <a:p>
            <a:r>
              <a:rPr lang="en-US" sz="3600" dirty="0" smtClean="0"/>
              <a:t>Spreadsheet (updated) </a:t>
            </a:r>
          </a:p>
          <a:p>
            <a:endParaRPr lang="en-US" sz="36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32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173" y="178398"/>
            <a:ext cx="11097398" cy="1400530"/>
          </a:xfrm>
        </p:spPr>
        <p:txBody>
          <a:bodyPr/>
          <a:lstStyle/>
          <a:p>
            <a:r>
              <a:rPr lang="en-US" b="1" dirty="0" err="1" smtClean="0"/>
              <a:t>Subreflector</a:t>
            </a:r>
            <a:r>
              <a:rPr lang="en-US" b="1" dirty="0" smtClean="0"/>
              <a:t> machined on CNC Lathe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2" y="1188720"/>
            <a:ext cx="10078724" cy="5669280"/>
          </a:xfrm>
        </p:spPr>
      </p:pic>
    </p:spTree>
    <p:extLst>
      <p:ext uri="{BB962C8B-B14F-4D97-AF65-F5344CB8AC3E}">
        <p14:creationId xmlns:p14="http://schemas.microsoft.com/office/powerpoint/2010/main" val="24926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973" y="243711"/>
            <a:ext cx="5519558" cy="4707111"/>
          </a:xfrm>
        </p:spPr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Antenna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Parabolic Dish </a:t>
            </a:r>
            <a:br>
              <a:rPr lang="en-US" dirty="0" smtClean="0"/>
            </a:br>
            <a:r>
              <a:rPr lang="en-US" dirty="0" smtClean="0"/>
              <a:t>with </a:t>
            </a:r>
            <a:br>
              <a:rPr lang="en-US" dirty="0" smtClean="0"/>
            </a:br>
            <a:r>
              <a:rPr lang="en-US" dirty="0" smtClean="0"/>
              <a:t>Hyperbolic </a:t>
            </a:r>
            <a:br>
              <a:rPr lang="en-US" dirty="0" smtClean="0"/>
            </a:br>
            <a:r>
              <a:rPr lang="en-US" dirty="0" err="1" smtClean="0"/>
              <a:t>Subreflector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48" y="1115286"/>
            <a:ext cx="7656952" cy="57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Spreadsheet update - 2022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36914"/>
            <a:ext cx="8946541" cy="4811485"/>
          </a:xfrm>
        </p:spPr>
        <p:txBody>
          <a:bodyPr>
            <a:noAutofit/>
          </a:bodyPr>
          <a:lstStyle/>
          <a:p>
            <a:r>
              <a:rPr lang="en-US" sz="3200" dirty="0" smtClean="0"/>
              <a:t>EME 2004 spreadsheet designed for equal diffraction and blockage loss</a:t>
            </a:r>
          </a:p>
          <a:p>
            <a:pPr lvl="1"/>
            <a:r>
              <a:rPr lang="en-US" sz="2800" dirty="0" smtClean="0"/>
              <a:t>Fine for large dishes</a:t>
            </a:r>
          </a:p>
          <a:p>
            <a:r>
              <a:rPr lang="en-US" sz="3200" dirty="0" smtClean="0"/>
              <a:t>For amateur size dishes, </a:t>
            </a:r>
            <a:r>
              <a:rPr lang="en-US" sz="3200" dirty="0" err="1" smtClean="0"/>
              <a:t>subreflector</a:t>
            </a:r>
            <a:r>
              <a:rPr lang="en-US" sz="3200" dirty="0" smtClean="0"/>
              <a:t> &gt; 10</a:t>
            </a:r>
            <a:r>
              <a:rPr lang="en-US" sz="3200" dirty="0" smtClean="0">
                <a:sym typeface="Symbol" panose="05050102010706020507" pitchFamily="18" charset="2"/>
              </a:rPr>
              <a:t> preferred</a:t>
            </a:r>
          </a:p>
          <a:p>
            <a:endParaRPr lang="en-US" sz="3200" dirty="0">
              <a:sym typeface="Symbol" panose="05050102010706020507" pitchFamily="18" charset="2"/>
            </a:endParaRPr>
          </a:p>
          <a:p>
            <a:r>
              <a:rPr lang="en-US" sz="3200" dirty="0" smtClean="0">
                <a:sym typeface="Symbol" panose="05050102010706020507" pitchFamily="18" charset="2"/>
              </a:rPr>
              <a:t>Also tried to compensate for Space Attenuation</a:t>
            </a:r>
          </a:p>
          <a:p>
            <a:pPr lvl="1"/>
            <a:r>
              <a:rPr lang="en-US" sz="2800" dirty="0" smtClean="0">
                <a:sym typeface="Symbol" panose="05050102010706020507" pitchFamily="18" charset="2"/>
              </a:rPr>
              <a:t>Not needed with good feed simulation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1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1136470"/>
            <a:ext cx="8946541" cy="5111930"/>
          </a:xfrm>
        </p:spPr>
        <p:txBody>
          <a:bodyPr>
            <a:noAutofit/>
          </a:bodyPr>
          <a:lstStyle/>
          <a:p>
            <a:r>
              <a:rPr lang="en-US" sz="3200" dirty="0" smtClean="0"/>
              <a:t>Working examples</a:t>
            </a:r>
          </a:p>
          <a:p>
            <a:pPr lvl="1"/>
            <a:r>
              <a:rPr lang="en-US" sz="2800" dirty="0" smtClean="0"/>
              <a:t>High microwave frequencies</a:t>
            </a:r>
          </a:p>
          <a:p>
            <a:pPr lvl="1"/>
            <a:r>
              <a:rPr lang="en-US" sz="2800" dirty="0" smtClean="0"/>
              <a:t>Scale-model performance</a:t>
            </a:r>
          </a:p>
          <a:p>
            <a:endParaRPr lang="en-US" sz="3200" dirty="0"/>
          </a:p>
          <a:p>
            <a:r>
              <a:rPr lang="en-US" sz="3200" dirty="0" smtClean="0"/>
              <a:t>Performance test</a:t>
            </a:r>
          </a:p>
          <a:p>
            <a:pPr lvl="1"/>
            <a:r>
              <a:rPr lang="en-US" sz="2800" dirty="0" smtClean="0"/>
              <a:t>Measure peak signal on (long) antenna range</a:t>
            </a:r>
          </a:p>
          <a:p>
            <a:pPr lvl="1"/>
            <a:r>
              <a:rPr lang="en-US" sz="2800" dirty="0" smtClean="0"/>
              <a:t>Move </a:t>
            </a:r>
            <a:r>
              <a:rPr lang="en-US" sz="2800" dirty="0" err="1" smtClean="0"/>
              <a:t>subreflector</a:t>
            </a:r>
            <a:r>
              <a:rPr lang="en-US" sz="2800" dirty="0" smtClean="0"/>
              <a:t> out of beam</a:t>
            </a:r>
          </a:p>
          <a:p>
            <a:pPr lvl="1"/>
            <a:r>
              <a:rPr lang="en-US" sz="2800" dirty="0" smtClean="0"/>
              <a:t>Measure signal difference with </a:t>
            </a:r>
            <a:r>
              <a:rPr lang="en-US" sz="2800" dirty="0" err="1" smtClean="0"/>
              <a:t>feedhorn</a:t>
            </a:r>
            <a:r>
              <a:rPr lang="en-US" sz="2800" dirty="0" smtClean="0"/>
              <a:t> only</a:t>
            </a:r>
          </a:p>
          <a:p>
            <a:pPr lvl="1"/>
            <a:r>
              <a:rPr lang="en-US" sz="2800" dirty="0" err="1" smtClean="0"/>
              <a:t>Feedhorn</a:t>
            </a:r>
            <a:r>
              <a:rPr lang="en-US" sz="2800" dirty="0" smtClean="0"/>
              <a:t> gain is known or calculated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28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241089" cy="1400530"/>
          </a:xfrm>
        </p:spPr>
        <p:txBody>
          <a:bodyPr/>
          <a:lstStyle/>
          <a:p>
            <a:r>
              <a:rPr lang="en-US" dirty="0" smtClean="0"/>
              <a:t>Example 1</a:t>
            </a:r>
            <a:br>
              <a:rPr lang="en-US" dirty="0" smtClean="0"/>
            </a:br>
            <a:r>
              <a:rPr lang="pt-BR" sz="4400" b="1" dirty="0" smtClean="0"/>
              <a:t>122 </a:t>
            </a:r>
            <a:r>
              <a:rPr lang="pt-BR" sz="4400" b="1" dirty="0"/>
              <a:t>GHz </a:t>
            </a:r>
            <a:r>
              <a:rPr lang="pt-BR" sz="4400" b="1" dirty="0" smtClean="0"/>
              <a:t>Project</a:t>
            </a:r>
            <a:br>
              <a:rPr lang="pt-BR" sz="4400" b="1" dirty="0" smtClean="0"/>
            </a:br>
            <a:r>
              <a:rPr lang="pt-BR" sz="4400" b="1" dirty="0" smtClean="0"/>
              <a:t>  </a:t>
            </a:r>
            <a:r>
              <a:rPr lang="pt-BR" sz="4400" dirty="0" smtClean="0"/>
              <a:t>by VK3CV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pt-BR" sz="4000" b="1" dirty="0" smtClean="0"/>
              <a:t>123</a:t>
            </a:r>
            <a:r>
              <a:rPr lang="pt-BR" sz="4000" dirty="0" smtClean="0">
                <a:sym typeface="Symbol" panose="05050102010706020507" pitchFamily="18" charset="2"/>
              </a:rPr>
              <a:t></a:t>
            </a:r>
            <a:r>
              <a:rPr lang="pt-BR" sz="4000" dirty="0" smtClean="0"/>
              <a:t> </a:t>
            </a:r>
            <a:r>
              <a:rPr lang="pt-BR" sz="4000" b="1" dirty="0"/>
              <a:t>Diameter</a:t>
            </a:r>
            <a:r>
              <a:rPr lang="pt-BR" sz="4000" b="1" dirty="0" smtClean="0"/>
              <a:t>,</a:t>
            </a:r>
            <a:br>
              <a:rPr lang="pt-BR" sz="4000" b="1" dirty="0" smtClean="0"/>
            </a:br>
            <a:r>
              <a:rPr lang="pt-BR" sz="4000" b="1" dirty="0" smtClean="0"/>
              <a:t> </a:t>
            </a:r>
            <a:br>
              <a:rPr lang="pt-BR" sz="4000" b="1" dirty="0" smtClean="0"/>
            </a:br>
            <a:r>
              <a:rPr lang="pt-BR" sz="4000" b="1" dirty="0" smtClean="0"/>
              <a:t>15.5</a:t>
            </a:r>
            <a:r>
              <a:rPr lang="pt-BR" sz="4000" dirty="0" smtClean="0">
                <a:sym typeface="Symbol" panose="05050102010706020507" pitchFamily="18" charset="2"/>
              </a:rPr>
              <a:t></a:t>
            </a:r>
            <a:r>
              <a:rPr lang="pt-BR" sz="4000" dirty="0" smtClean="0"/>
              <a:t> </a:t>
            </a:r>
            <a:r>
              <a:rPr lang="pt-BR" sz="4000" b="1" dirty="0"/>
              <a:t>Subreflector</a:t>
            </a:r>
            <a:r>
              <a:rPr lang="pt-BR" sz="4000" b="1" dirty="0" smtClean="0"/>
              <a:t>,</a:t>
            </a:r>
            <a:br>
              <a:rPr lang="pt-BR" sz="4000" b="1" dirty="0" smtClean="0"/>
            </a:br>
            <a:r>
              <a:rPr lang="pt-BR" sz="4000" b="1" dirty="0" smtClean="0"/>
              <a:t> </a:t>
            </a:r>
            <a:br>
              <a:rPr lang="pt-BR" sz="4000" b="1" dirty="0" smtClean="0"/>
            </a:br>
            <a:r>
              <a:rPr lang="pt-BR" sz="4000" b="1" i="1" dirty="0" smtClean="0"/>
              <a:t>f</a:t>
            </a:r>
            <a:r>
              <a:rPr lang="pt-BR" sz="4000" b="1" dirty="0" smtClean="0"/>
              <a:t>/D </a:t>
            </a:r>
            <a:r>
              <a:rPr lang="pt-BR" sz="4000" b="1" dirty="0"/>
              <a:t>= </a:t>
            </a:r>
            <a:r>
              <a:rPr lang="pt-BR" sz="4000" b="1" dirty="0" smtClean="0"/>
              <a:t>0.25</a:t>
            </a:r>
            <a:br>
              <a:rPr lang="pt-BR" sz="4000" b="1" dirty="0" smtClean="0"/>
            </a:br>
            <a:r>
              <a:rPr lang="pt-BR" sz="4000" b="1" dirty="0"/>
              <a:t/>
            </a:r>
            <a:br>
              <a:rPr lang="pt-BR" sz="4000" b="1" dirty="0"/>
            </a:b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54" y="-27803"/>
            <a:ext cx="3334545" cy="6946972"/>
          </a:xfrm>
        </p:spPr>
      </p:pic>
    </p:spTree>
    <p:extLst>
      <p:ext uri="{BB962C8B-B14F-4D97-AF65-F5344CB8AC3E}">
        <p14:creationId xmlns:p14="http://schemas.microsoft.com/office/powerpoint/2010/main" val="33128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7"/>
            <a:ext cx="6055135" cy="6144025"/>
          </a:xfrm>
        </p:spPr>
        <p:txBody>
          <a:bodyPr/>
          <a:lstStyle/>
          <a:p>
            <a:r>
              <a:rPr lang="en-US" sz="4800" b="1" dirty="0" err="1" smtClean="0"/>
              <a:t>Feedhorn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Large W2IMU</a:t>
            </a:r>
            <a:br>
              <a:rPr lang="en-US" dirty="0" smtClean="0"/>
            </a:br>
            <a:r>
              <a:rPr lang="en-US" dirty="0" smtClean="0"/>
              <a:t>Dual-mode horn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performance</a:t>
            </a:r>
            <a:br>
              <a:rPr lang="en-US" dirty="0" smtClean="0"/>
            </a:br>
            <a:r>
              <a:rPr lang="en-US" dirty="0" smtClean="0"/>
              <a:t>Easy to build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24" y="0"/>
            <a:ext cx="513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4614239" cy="6300779"/>
          </a:xfrm>
        </p:spPr>
        <p:txBody>
          <a:bodyPr/>
          <a:lstStyle/>
          <a:p>
            <a:r>
              <a:rPr lang="en-US" dirty="0" smtClean="0"/>
              <a:t>305 mm dish</a:t>
            </a:r>
            <a:br>
              <a:rPr lang="en-US" dirty="0" smtClean="0"/>
            </a:br>
            <a:r>
              <a:rPr lang="en-US" dirty="0" smtClean="0"/>
              <a:t> from </a:t>
            </a:r>
            <a:br>
              <a:rPr lang="en-US" dirty="0" smtClean="0"/>
            </a:br>
            <a:r>
              <a:rPr lang="en-US" dirty="0" smtClean="0"/>
              <a:t>Edmund Optics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W2IMU Large</a:t>
            </a:r>
            <a:br>
              <a:rPr lang="en-US" dirty="0" smtClean="0"/>
            </a:br>
            <a:r>
              <a:rPr lang="en-US" dirty="0" smtClean="0"/>
              <a:t>Dual-Mode Feed</a:t>
            </a:r>
            <a:br>
              <a:rPr lang="en-US" dirty="0" smtClean="0"/>
            </a:br>
            <a:r>
              <a:rPr lang="en-US" dirty="0" smtClean="0"/>
              <a:t>1.9</a:t>
            </a:r>
            <a:r>
              <a:rPr lang="en-US" dirty="0" smtClean="0">
                <a:sym typeface="Symbol" panose="05050102010706020507" pitchFamily="18" charset="2"/>
              </a:rPr>
              <a:t> diameter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/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             by W1FKF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50" y="19983"/>
            <a:ext cx="6931650" cy="6838017"/>
          </a:xfrm>
        </p:spPr>
      </p:pic>
    </p:spTree>
    <p:extLst>
      <p:ext uri="{BB962C8B-B14F-4D97-AF65-F5344CB8AC3E}">
        <p14:creationId xmlns:p14="http://schemas.microsoft.com/office/powerpoint/2010/main" val="9147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452718"/>
            <a:ext cx="9789577" cy="1400530"/>
          </a:xfrm>
        </p:spPr>
        <p:txBody>
          <a:bodyPr/>
          <a:lstStyle/>
          <a:p>
            <a:r>
              <a:rPr lang="en-US" dirty="0" smtClean="0"/>
              <a:t>305mm dish with</a:t>
            </a:r>
            <a:br>
              <a:rPr lang="en-US" dirty="0" smtClean="0"/>
            </a:br>
            <a:r>
              <a:rPr lang="en-US" dirty="0" smtClean="0"/>
              <a:t>3D printed removable</a:t>
            </a:r>
            <a:br>
              <a:rPr lang="en-US" dirty="0" smtClean="0"/>
            </a:br>
            <a:r>
              <a:rPr lang="en-US" dirty="0" err="1" smtClean="0"/>
              <a:t>Subreflector</a:t>
            </a:r>
            <a:r>
              <a:rPr lang="en-US" dirty="0" smtClean="0"/>
              <a:t> assembly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Measurement: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smtClean="0"/>
              <a:t>VE2UG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52" y="0"/>
            <a:ext cx="5155323" cy="6858000"/>
          </a:xfrm>
        </p:spPr>
      </p:pic>
    </p:spTree>
    <p:extLst>
      <p:ext uri="{BB962C8B-B14F-4D97-AF65-F5344CB8AC3E}">
        <p14:creationId xmlns:p14="http://schemas.microsoft.com/office/powerpoint/2010/main" val="32262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 – W1GHZ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 smtClean="0"/>
              <a:t>48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/>
              <a:t>Diameter</a:t>
            </a:r>
            <a:r>
              <a:rPr lang="pt-BR" b="1" dirty="0" smtClean="0"/>
              <a:t>,</a:t>
            </a:r>
            <a:br>
              <a:rPr lang="pt-BR" b="1" dirty="0" smtClean="0"/>
            </a:br>
            <a:r>
              <a:rPr lang="pt-BR" b="1" dirty="0" smtClean="0"/>
              <a:t> </a:t>
            </a:r>
            <a:br>
              <a:rPr lang="pt-BR" b="1" dirty="0" smtClean="0"/>
            </a:br>
            <a:r>
              <a:rPr lang="pt-BR" b="1" dirty="0" smtClean="0"/>
              <a:t>12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/>
              <a:t>Subreflector</a:t>
            </a:r>
            <a:r>
              <a:rPr lang="pt-BR" b="1" dirty="0" smtClean="0"/>
              <a:t>,</a:t>
            </a:r>
            <a:br>
              <a:rPr lang="pt-BR" b="1" dirty="0" smtClean="0"/>
            </a:br>
            <a:r>
              <a:rPr lang="pt-BR" b="1" dirty="0" smtClean="0"/>
              <a:t> </a:t>
            </a:r>
            <a:br>
              <a:rPr lang="pt-BR" b="1" dirty="0" smtClean="0"/>
            </a:br>
            <a:r>
              <a:rPr lang="pt-BR" b="1" i="1" dirty="0" smtClean="0"/>
              <a:t>f</a:t>
            </a:r>
            <a:r>
              <a:rPr lang="pt-BR" b="1" dirty="0" smtClean="0"/>
              <a:t>/D </a:t>
            </a:r>
            <a:r>
              <a:rPr lang="pt-BR" b="1" dirty="0"/>
              <a:t>= </a:t>
            </a:r>
            <a:r>
              <a:rPr lang="pt-BR" b="1" dirty="0" smtClean="0"/>
              <a:t>0.6</a:t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>47 GHz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-19146"/>
            <a:ext cx="5347063" cy="6877146"/>
          </a:xfrm>
        </p:spPr>
      </p:pic>
    </p:spTree>
    <p:extLst>
      <p:ext uri="{BB962C8B-B14F-4D97-AF65-F5344CB8AC3E}">
        <p14:creationId xmlns:p14="http://schemas.microsoft.com/office/powerpoint/2010/main" val="33210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317775" cy="5974208"/>
          </a:xfrm>
        </p:spPr>
        <p:txBody>
          <a:bodyPr/>
          <a:lstStyle/>
          <a:p>
            <a:r>
              <a:rPr lang="en-US" dirty="0" smtClean="0"/>
              <a:t>DB6NT 47 GHz </a:t>
            </a:r>
            <a:br>
              <a:rPr lang="en-US" dirty="0" smtClean="0"/>
            </a:br>
            <a:r>
              <a:rPr lang="en-US" dirty="0" err="1" smtClean="0"/>
              <a:t>Transverter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Separate horns</a:t>
            </a:r>
            <a:br>
              <a:rPr lang="en-US" dirty="0" smtClean="0"/>
            </a:br>
            <a:r>
              <a:rPr lang="en-US" dirty="0" smtClean="0"/>
              <a:t>for TX and RX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Skobolev</a:t>
            </a:r>
            <a:r>
              <a:rPr lang="en-US" dirty="0" smtClean="0"/>
              <a:t> 5.6</a:t>
            </a:r>
            <a:r>
              <a:rPr lang="pt-BR" sz="4400" dirty="0" smtClean="0">
                <a:sym typeface="Symbol" panose="05050102010706020507" pitchFamily="18" charset="2"/>
              </a:rPr>
              <a:t>)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best DX 114 km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56" y="1"/>
            <a:ext cx="6957324" cy="6858000"/>
          </a:xfrm>
        </p:spPr>
      </p:pic>
    </p:spTree>
    <p:extLst>
      <p:ext uri="{BB962C8B-B14F-4D97-AF65-F5344CB8AC3E}">
        <p14:creationId xmlns:p14="http://schemas.microsoft.com/office/powerpoint/2010/main" val="1371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943" y="452717"/>
            <a:ext cx="2560320" cy="3831900"/>
          </a:xfrm>
        </p:spPr>
        <p:txBody>
          <a:bodyPr/>
          <a:lstStyle/>
          <a:p>
            <a:r>
              <a:rPr lang="en-US" dirty="0" smtClean="0"/>
              <a:t>47 GHz</a:t>
            </a:r>
            <a:br>
              <a:rPr lang="en-US" dirty="0" smtClean="0"/>
            </a:br>
            <a:r>
              <a:rPr lang="en-US" dirty="0" err="1" smtClean="0"/>
              <a:t>Skobolev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horn</a:t>
            </a:r>
            <a:br>
              <a:rPr lang="en-US" dirty="0" smtClean="0"/>
            </a:br>
            <a:r>
              <a:rPr lang="en-US" dirty="0" smtClean="0"/>
              <a:t>5.6</a:t>
            </a:r>
            <a:r>
              <a:rPr lang="en-US" dirty="0" smtClean="0">
                <a:sym typeface="Symbol" panose="05050102010706020507" pitchFamily="18" charset="2"/>
              </a:rPr>
              <a:t> </a:t>
            </a:r>
            <a:r>
              <a:rPr lang="en-US" dirty="0" err="1" smtClean="0">
                <a:sym typeface="Symbol" panose="05050102010706020507" pitchFamily="18" charset="2"/>
              </a:rPr>
              <a:t>dia</a:t>
            </a:r>
            <a:r>
              <a:rPr lang="en-US" dirty="0" smtClean="0">
                <a:sym typeface="Symbol" panose="05050102010706020507" pitchFamily="18" charset="2"/>
              </a:rPr>
              <a:t/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~23 </a:t>
            </a:r>
            <a:r>
              <a:rPr lang="en-US" dirty="0" err="1" smtClean="0">
                <a:sym typeface="Symbol" panose="05050102010706020507" pitchFamily="18" charset="2"/>
              </a:rPr>
              <a:t>dBi</a:t>
            </a:r>
            <a:r>
              <a:rPr lang="en-US" dirty="0" smtClean="0">
                <a:sym typeface="Symbol" panose="05050102010706020507" pitchFamily="18" charset="2"/>
              </a:rPr>
              <a:t/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/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 smtClean="0">
                <a:sym typeface="Symbol" panose="05050102010706020507" pitchFamily="18" charset="2"/>
              </a:rPr>
              <a:t>BW ~12º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08" y="0"/>
            <a:ext cx="930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about a waveguide switch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Waveguide</a:t>
            </a:r>
            <a:br>
              <a:rPr lang="en-US" dirty="0" smtClean="0"/>
            </a:br>
            <a:r>
              <a:rPr lang="en-US" dirty="0" smtClean="0"/>
              <a:t>Spaghetti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by VE3FN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1332079"/>
            <a:ext cx="8273143" cy="55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Antenna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Cassegrain</a:t>
            </a:r>
            <a:r>
              <a:rPr lang="en-US" sz="4000" dirty="0" smtClean="0"/>
              <a:t> Antenna geometry</a:t>
            </a:r>
          </a:p>
          <a:p>
            <a:r>
              <a:rPr lang="en-US" sz="4000" dirty="0" smtClean="0"/>
              <a:t>System Design</a:t>
            </a:r>
          </a:p>
          <a:p>
            <a:r>
              <a:rPr lang="en-US" sz="4000" dirty="0" smtClean="0"/>
              <a:t>Examples &amp; </a:t>
            </a:r>
            <a:r>
              <a:rPr lang="en-US" sz="4000" dirty="0" smtClean="0"/>
              <a:t>results</a:t>
            </a:r>
          </a:p>
          <a:p>
            <a:r>
              <a:rPr lang="en-US" sz="4000" dirty="0" err="1" smtClean="0"/>
              <a:t>Feedhorns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8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4239398" cy="4445853"/>
          </a:xfrm>
        </p:spPr>
        <p:txBody>
          <a:bodyPr/>
          <a:lstStyle/>
          <a:p>
            <a:r>
              <a:rPr lang="en-US" b="1" dirty="0" smtClean="0"/>
              <a:t>Machined</a:t>
            </a:r>
            <a:br>
              <a:rPr lang="en-US" b="1" dirty="0" smtClean="0"/>
            </a:br>
            <a:r>
              <a:rPr lang="en-US" b="1" dirty="0" smtClean="0"/>
              <a:t>Waveguide </a:t>
            </a:r>
            <a:br>
              <a:rPr lang="en-US" b="1" dirty="0" smtClean="0"/>
            </a:br>
            <a:r>
              <a:rPr lang="en-US" b="1" dirty="0" smtClean="0"/>
              <a:t>Switch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Mates with</a:t>
            </a:r>
            <a:br>
              <a:rPr lang="en-US" dirty="0" smtClean="0"/>
            </a:br>
            <a:r>
              <a:rPr lang="en-US" dirty="0" smtClean="0"/>
              <a:t>DB6NT 47 GHz</a:t>
            </a:r>
            <a:br>
              <a:rPr lang="en-US" dirty="0" smtClean="0"/>
            </a:br>
            <a:r>
              <a:rPr lang="en-US" dirty="0" err="1" smtClean="0"/>
              <a:t>Transverter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07118"/>
            <a:ext cx="6858000" cy="59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0"/>
            <a:ext cx="5773783" cy="6858000"/>
          </a:xfrm>
        </p:spPr>
        <p:txBody>
          <a:bodyPr/>
          <a:lstStyle/>
          <a:p>
            <a:r>
              <a:rPr lang="en-US" sz="4800" b="1" dirty="0" smtClean="0"/>
              <a:t>47GHz</a:t>
            </a:r>
            <a:br>
              <a:rPr lang="en-US" sz="4800" b="1" dirty="0" smtClean="0"/>
            </a:br>
            <a:r>
              <a:rPr lang="en-US" sz="4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zero</a:t>
            </a:r>
            <a:r>
              <a:rPr lang="en-US" sz="4800" b="1" dirty="0" smtClean="0"/>
              <a:t> Feedline loss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3600" dirty="0" smtClean="0"/>
              <a:t>SHF </a:t>
            </a:r>
            <a:r>
              <a:rPr lang="en-US" sz="3600" dirty="0" smtClean="0"/>
              <a:t>Micro </a:t>
            </a:r>
            <a:r>
              <a:rPr lang="en-US" sz="3600" dirty="0" smtClean="0"/>
              <a:t>305mm dish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Subreflector</a:t>
            </a:r>
            <a:r>
              <a:rPr lang="en-US" sz="3600" dirty="0" smtClean="0"/>
              <a:t> swings </a:t>
            </a:r>
            <a:r>
              <a:rPr lang="en-US" sz="3600" dirty="0" smtClean="0"/>
              <a:t>down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 smtClean="0"/>
              <a:t>Feedhorn</a:t>
            </a:r>
            <a:r>
              <a:rPr lang="en-US" sz="3600" dirty="0" smtClean="0"/>
              <a:t> ~23 </a:t>
            </a:r>
            <a:r>
              <a:rPr lang="en-US" sz="3600" dirty="0" err="1" smtClean="0"/>
              <a:t>dBi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Dish adds 18 to19 dB</a:t>
            </a:r>
            <a:br>
              <a:rPr lang="en-US" sz="3600" dirty="0" smtClean="0"/>
            </a:br>
            <a:r>
              <a:rPr lang="en-US" sz="3600" dirty="0" smtClean="0"/>
              <a:t>~ 50% efficiency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72" y="0"/>
            <a:ext cx="6294644" cy="6858000"/>
          </a:xfrm>
        </p:spPr>
      </p:pic>
    </p:spTree>
    <p:extLst>
      <p:ext uri="{BB962C8B-B14F-4D97-AF65-F5344CB8AC3E}">
        <p14:creationId xmlns:p14="http://schemas.microsoft.com/office/powerpoint/2010/main" val="3440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 – W1GHZ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 smtClean="0"/>
              <a:t>42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 smtClean="0"/>
              <a:t>Diameter,</a:t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7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/>
              <a:t>Subreflector</a:t>
            </a:r>
            <a:r>
              <a:rPr lang="pt-BR" b="1" dirty="0" smtClean="0"/>
              <a:t>,</a:t>
            </a:r>
            <a:br>
              <a:rPr lang="pt-BR" b="1" dirty="0" smtClean="0"/>
            </a:br>
            <a:r>
              <a:rPr lang="pt-BR" b="1" dirty="0" smtClean="0"/>
              <a:t> </a:t>
            </a:r>
            <a:br>
              <a:rPr lang="pt-BR" b="1" dirty="0" smtClean="0"/>
            </a:br>
            <a:r>
              <a:rPr lang="pt-BR" b="1" i="1" dirty="0" smtClean="0"/>
              <a:t>f</a:t>
            </a:r>
            <a:r>
              <a:rPr lang="pt-BR" b="1" dirty="0" smtClean="0"/>
              <a:t>/D </a:t>
            </a:r>
            <a:r>
              <a:rPr lang="pt-BR" b="1" dirty="0"/>
              <a:t>= </a:t>
            </a:r>
            <a:r>
              <a:rPr lang="pt-BR" b="1" dirty="0" smtClean="0"/>
              <a:t>0.375</a:t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>10 GHz 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034" y="1005840"/>
            <a:ext cx="4223819" cy="5242559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13" y="0"/>
            <a:ext cx="4817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96" y="151504"/>
            <a:ext cx="4969381" cy="6405282"/>
          </a:xfrm>
        </p:spPr>
        <p:txBody>
          <a:bodyPr/>
          <a:lstStyle/>
          <a:p>
            <a:r>
              <a:rPr lang="en-US" dirty="0" smtClean="0"/>
              <a:t>Example 4</a:t>
            </a:r>
            <a:br>
              <a:rPr lang="en-US" dirty="0" smtClean="0"/>
            </a:br>
            <a:r>
              <a:rPr lang="pt-BR" b="1" dirty="0" smtClean="0"/>
              <a:t>96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/>
              <a:t>Diameter</a:t>
            </a:r>
            <a:r>
              <a:rPr lang="pt-BR" b="1" dirty="0" smtClean="0"/>
              <a:t>,</a:t>
            </a:r>
            <a:br>
              <a:rPr lang="pt-BR" b="1" dirty="0" smtClean="0"/>
            </a:br>
            <a:r>
              <a:rPr lang="pt-BR" b="1" dirty="0" smtClean="0"/>
              <a:t>20</a:t>
            </a:r>
            <a:r>
              <a:rPr lang="pt-BR" sz="4400" dirty="0" smtClean="0">
                <a:sym typeface="Symbol" panose="05050102010706020507" pitchFamily="18" charset="2"/>
              </a:rPr>
              <a:t></a:t>
            </a:r>
            <a:r>
              <a:rPr lang="pt-BR" dirty="0" smtClean="0"/>
              <a:t> </a:t>
            </a:r>
            <a:r>
              <a:rPr lang="pt-BR" b="1" dirty="0"/>
              <a:t>Subreflector</a:t>
            </a:r>
            <a:r>
              <a:rPr lang="pt-BR" b="1" dirty="0" smtClean="0"/>
              <a:t>,</a:t>
            </a:r>
            <a:br>
              <a:rPr lang="pt-BR" b="1" dirty="0" smtClean="0"/>
            </a:br>
            <a:r>
              <a:rPr lang="pt-BR" b="1" i="1" dirty="0" smtClean="0"/>
              <a:t>f</a:t>
            </a:r>
            <a:r>
              <a:rPr lang="pt-BR" b="1" dirty="0" smtClean="0"/>
              <a:t>/D </a:t>
            </a:r>
            <a:r>
              <a:rPr lang="pt-BR" b="1" dirty="0"/>
              <a:t>= </a:t>
            </a:r>
            <a:r>
              <a:rPr lang="pt-BR" b="1" dirty="0" smtClean="0"/>
              <a:t>0.25</a:t>
            </a:r>
            <a:br>
              <a:rPr lang="pt-BR" b="1" dirty="0" smtClean="0"/>
            </a:br>
            <a:r>
              <a:rPr lang="pt-BR" b="1" dirty="0" smtClean="0"/>
              <a:t>47 GHz</a:t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en-US" dirty="0" err="1" smtClean="0"/>
              <a:t>Feedhorn</a:t>
            </a:r>
            <a:r>
              <a:rPr lang="en-US" dirty="0" smtClean="0"/>
              <a:t> ~14 </a:t>
            </a:r>
            <a:r>
              <a:rPr lang="en-US" dirty="0" err="1"/>
              <a:t>dBi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Dish adds </a:t>
            </a:r>
            <a:r>
              <a:rPr lang="en-US" dirty="0" smtClean="0"/>
              <a:t>31.9 </a:t>
            </a:r>
            <a:r>
              <a:rPr lang="en-US" dirty="0"/>
              <a:t>dB</a:t>
            </a:r>
            <a:br>
              <a:rPr lang="en-US" dirty="0"/>
            </a:br>
            <a:r>
              <a:rPr lang="en-US" dirty="0"/>
              <a:t>~ </a:t>
            </a:r>
            <a:r>
              <a:rPr lang="en-US" dirty="0" smtClean="0"/>
              <a:t>46% efficiency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/>
              <a:t>b</a:t>
            </a:r>
            <a:r>
              <a:rPr lang="en-US" dirty="0" smtClean="0"/>
              <a:t>y VE2UG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7" y="-72500"/>
            <a:ext cx="3309257" cy="6930500"/>
          </a:xfrm>
        </p:spPr>
      </p:pic>
    </p:spTree>
    <p:extLst>
      <p:ext uri="{BB962C8B-B14F-4D97-AF65-F5344CB8AC3E}">
        <p14:creationId xmlns:p14="http://schemas.microsoft.com/office/powerpoint/2010/main" val="26997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7"/>
            <a:ext cx="5033927" cy="2441089"/>
          </a:xfrm>
        </p:spPr>
        <p:txBody>
          <a:bodyPr/>
          <a:lstStyle/>
          <a:p>
            <a:r>
              <a:rPr lang="en-US" sz="6600" dirty="0" smtClean="0"/>
              <a:t>VE2UG</a:t>
            </a:r>
            <a:br>
              <a:rPr lang="en-US" sz="6600" dirty="0" smtClean="0"/>
            </a:br>
            <a:r>
              <a:rPr lang="en-US" sz="6600" dirty="0" smtClean="0"/>
              <a:t>47 GHz</a:t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5400" dirty="0" smtClean="0"/>
              <a:t>Edmund dish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5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1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4 – VE2UG 47GHz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4293" y="1554480"/>
            <a:ext cx="8946541" cy="5303520"/>
          </a:xfrm>
        </p:spPr>
        <p:txBody>
          <a:bodyPr>
            <a:noAutofit/>
          </a:bodyPr>
          <a:lstStyle/>
          <a:p>
            <a:r>
              <a:rPr lang="en-US" sz="3600" dirty="0" smtClean="0"/>
              <a:t>609mm dish (24 inches)</a:t>
            </a:r>
          </a:p>
          <a:p>
            <a:pPr lvl="1"/>
            <a:r>
              <a:rPr lang="en-US" sz="3200" dirty="0" smtClean="0"/>
              <a:t>Largest from Edmund Optic</a:t>
            </a:r>
            <a:endParaRPr lang="en-US" sz="3600" dirty="0"/>
          </a:p>
          <a:p>
            <a:r>
              <a:rPr lang="en-US" sz="3600" dirty="0"/>
              <a:t>W2IMU </a:t>
            </a:r>
            <a:r>
              <a:rPr lang="en-US" sz="3600" dirty="0" smtClean="0"/>
              <a:t>Large Dual-Mode Feed </a:t>
            </a:r>
          </a:p>
          <a:p>
            <a:pPr lvl="1"/>
            <a:r>
              <a:rPr lang="en-US" sz="3200" dirty="0" smtClean="0"/>
              <a:t>1.78</a:t>
            </a:r>
            <a:r>
              <a:rPr lang="en-US" sz="3200" dirty="0" smtClean="0">
                <a:sym typeface="Symbol" panose="05050102010706020507" pitchFamily="18" charset="2"/>
              </a:rPr>
              <a:t> </a:t>
            </a:r>
            <a:r>
              <a:rPr lang="en-US" sz="3200" dirty="0">
                <a:sym typeface="Symbol" panose="05050102010706020507" pitchFamily="18" charset="2"/>
              </a:rPr>
              <a:t>diameter</a:t>
            </a:r>
            <a:r>
              <a:rPr lang="en-US" sz="3200" dirty="0" smtClean="0"/>
              <a:t> </a:t>
            </a:r>
            <a:endParaRPr lang="en-US" sz="3600" dirty="0"/>
          </a:p>
          <a:p>
            <a:r>
              <a:rPr lang="en-US" sz="3600" dirty="0" smtClean="0">
                <a:sym typeface="Symbol" panose="05050102010706020507" pitchFamily="18" charset="2"/>
              </a:rPr>
              <a:t>100mm </a:t>
            </a:r>
            <a:r>
              <a:rPr lang="en-US" sz="3600" dirty="0" err="1" smtClean="0">
                <a:sym typeface="Symbol" panose="05050102010706020507" pitchFamily="18" charset="2"/>
              </a:rPr>
              <a:t>Subreflector</a:t>
            </a:r>
            <a:r>
              <a:rPr lang="en-US" sz="3600" dirty="0" smtClean="0">
                <a:sym typeface="Symbol" panose="05050102010706020507" pitchFamily="18" charset="2"/>
              </a:rPr>
              <a:t> (15.7 ) </a:t>
            </a:r>
            <a:endParaRPr lang="en-US" sz="3600" dirty="0" smtClean="0"/>
          </a:p>
          <a:p>
            <a:r>
              <a:rPr lang="en-US" sz="3600" i="1" dirty="0" smtClean="0"/>
              <a:t>PLAN</a:t>
            </a:r>
            <a:r>
              <a:rPr lang="en-US" sz="3600" dirty="0" smtClean="0"/>
              <a:t>: Compare </a:t>
            </a:r>
            <a:r>
              <a:rPr lang="en-US" sz="3600" dirty="0" err="1" smtClean="0"/>
              <a:t>Subreflectors</a:t>
            </a:r>
            <a:r>
              <a:rPr lang="en-US" sz="3600" dirty="0" smtClean="0"/>
              <a:t> </a:t>
            </a:r>
          </a:p>
          <a:p>
            <a:pPr lvl="1"/>
            <a:r>
              <a:rPr lang="en-US" sz="3200" dirty="0" smtClean="0"/>
              <a:t>machined metal </a:t>
            </a:r>
          </a:p>
          <a:p>
            <a:pPr lvl="1"/>
            <a:r>
              <a:rPr lang="en-US" sz="3200" dirty="0" smtClean="0"/>
              <a:t>3D printed</a:t>
            </a:r>
            <a:endParaRPr lang="en-US" sz="32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47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22" y="243712"/>
            <a:ext cx="6851969" cy="5869705"/>
          </a:xfrm>
        </p:spPr>
        <p:txBody>
          <a:bodyPr/>
          <a:lstStyle/>
          <a:p>
            <a:r>
              <a:rPr lang="en-US" dirty="0"/>
              <a:t>Example 5 – </a:t>
            </a:r>
            <a:r>
              <a:rPr lang="en-US" dirty="0" smtClean="0"/>
              <a:t>DK7LJ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3 meter Diameter,</a:t>
            </a:r>
            <a:br>
              <a:rPr lang="en-US" b="1" dirty="0"/>
            </a:br>
            <a:r>
              <a:rPr lang="en-US" b="1" dirty="0"/>
              <a:t> </a:t>
            </a:r>
            <a:br>
              <a:rPr lang="en-US" b="1" dirty="0"/>
            </a:br>
            <a:r>
              <a:rPr lang="en-US" b="1" i="1" dirty="0"/>
              <a:t>f</a:t>
            </a:r>
            <a:r>
              <a:rPr lang="en-US" b="1" dirty="0"/>
              <a:t>/D = 0.29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Large W2IMU </a:t>
            </a:r>
            <a:r>
              <a:rPr lang="en-US" b="1" dirty="0" err="1" smtClean="0"/>
              <a:t>feedhorn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DL0SHF at </a:t>
            </a:r>
            <a:r>
              <a:rPr lang="en-US" b="1" dirty="0" smtClean="0"/>
              <a:t>24 or </a:t>
            </a:r>
            <a:r>
              <a:rPr lang="en-US" b="1" dirty="0"/>
              <a:t>47 GHz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75" y="12207"/>
            <a:ext cx="3692979" cy="6845793"/>
          </a:xfrm>
        </p:spPr>
      </p:pic>
    </p:spTree>
    <p:extLst>
      <p:ext uri="{BB962C8B-B14F-4D97-AF65-F5344CB8AC3E}">
        <p14:creationId xmlns:p14="http://schemas.microsoft.com/office/powerpoint/2010/main" val="2170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551" y="204523"/>
            <a:ext cx="5663250" cy="5699888"/>
          </a:xfrm>
        </p:spPr>
        <p:txBody>
          <a:bodyPr/>
          <a:lstStyle/>
          <a:p>
            <a:r>
              <a:rPr lang="en-US" dirty="0" smtClean="0"/>
              <a:t>Example 5</a:t>
            </a:r>
            <a:r>
              <a:rPr lang="en-US" dirty="0"/>
              <a:t> </a:t>
            </a:r>
            <a:r>
              <a:rPr lang="en-US" dirty="0" smtClean="0"/>
              <a:t>– DK7LJ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 </a:t>
            </a:r>
            <a:r>
              <a:rPr lang="en-US" b="1" dirty="0"/>
              <a:t>meter Diameter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i="1" dirty="0" smtClean="0"/>
              <a:t>f</a:t>
            </a:r>
            <a:r>
              <a:rPr lang="en-US" b="1" dirty="0" smtClean="0"/>
              <a:t>/D </a:t>
            </a:r>
            <a:r>
              <a:rPr lang="en-US" b="1" dirty="0"/>
              <a:t>= </a:t>
            </a:r>
            <a:r>
              <a:rPr lang="en-US" b="1" dirty="0" smtClean="0"/>
              <a:t>0.29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Skobolev</a:t>
            </a:r>
            <a:r>
              <a:rPr lang="en-US" b="1" dirty="0" smtClean="0"/>
              <a:t> feed (Ex 2)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DL0SHF at 47 GHz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6" y="-10127"/>
            <a:ext cx="5135874" cy="6868127"/>
          </a:xfrm>
        </p:spPr>
      </p:pic>
    </p:spTree>
    <p:extLst>
      <p:ext uri="{BB962C8B-B14F-4D97-AF65-F5344CB8AC3E}">
        <p14:creationId xmlns:p14="http://schemas.microsoft.com/office/powerpoint/2010/main" val="7851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Cassegrain</a:t>
            </a:r>
            <a:r>
              <a:rPr lang="en-US" b="1" dirty="0" smtClean="0"/>
              <a:t> Summary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1" y="1593670"/>
            <a:ext cx="10496505" cy="465473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Cassegrain</a:t>
            </a:r>
            <a:r>
              <a:rPr lang="en-US" sz="3200" dirty="0" smtClean="0"/>
              <a:t> Antenna performance demonstrated</a:t>
            </a:r>
          </a:p>
          <a:p>
            <a:r>
              <a:rPr lang="en-US" sz="3200" dirty="0" smtClean="0"/>
              <a:t>Advantages for Large Dishes</a:t>
            </a:r>
          </a:p>
          <a:p>
            <a:r>
              <a:rPr lang="en-US" sz="3200" dirty="0" smtClean="0"/>
              <a:t>Advantages for Deep Dishes</a:t>
            </a:r>
          </a:p>
          <a:p>
            <a:r>
              <a:rPr lang="en-US" sz="3200" dirty="0" smtClean="0"/>
              <a:t>Reduce feedline loss at microwaves</a:t>
            </a:r>
          </a:p>
          <a:p>
            <a:r>
              <a:rPr lang="en-US" sz="3200" dirty="0" smtClean="0"/>
              <a:t>Amateur fabrication possible</a:t>
            </a:r>
          </a:p>
          <a:p>
            <a:r>
              <a:rPr lang="en-US" sz="3200" dirty="0" smtClean="0"/>
              <a:t>Design Procedure and Tools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50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Feedhorns</a:t>
            </a:r>
            <a:r>
              <a:rPr lang="en-US" b="1" dirty="0" smtClean="0"/>
              <a:t> for </a:t>
            </a:r>
            <a:r>
              <a:rPr lang="en-US" b="1" dirty="0" err="1" smtClean="0"/>
              <a:t>Cassegrain</a:t>
            </a:r>
            <a:r>
              <a:rPr lang="en-US" b="1" dirty="0" smtClean="0"/>
              <a:t> Antennas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69402"/>
            <a:ext cx="8946541" cy="4978997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High Efficiency</a:t>
            </a:r>
          </a:p>
          <a:p>
            <a:r>
              <a:rPr lang="en-US" sz="4000" dirty="0" smtClean="0"/>
              <a:t>Narrow </a:t>
            </a:r>
            <a:r>
              <a:rPr lang="en-US" sz="4000" dirty="0" err="1" smtClean="0"/>
              <a:t>Beamwidth</a:t>
            </a:r>
            <a:r>
              <a:rPr lang="en-US" sz="4000" dirty="0" smtClean="0"/>
              <a:t> =&gt; High Gain</a:t>
            </a:r>
          </a:p>
          <a:p>
            <a:r>
              <a:rPr lang="en-US" sz="4000" dirty="0" smtClean="0"/>
              <a:t>Equal Phase Centers</a:t>
            </a:r>
          </a:p>
          <a:p>
            <a:endParaRPr lang="en-US" sz="4000" dirty="0" smtClean="0"/>
          </a:p>
          <a:p>
            <a:r>
              <a:rPr lang="en-US" sz="4000" dirty="0" smtClean="0"/>
              <a:t>Choices:</a:t>
            </a:r>
          </a:p>
          <a:p>
            <a:pPr lvl="1"/>
            <a:r>
              <a:rPr lang="en-US" sz="3800" dirty="0" smtClean="0"/>
              <a:t>W2IMU Dual-Mode</a:t>
            </a:r>
          </a:p>
          <a:p>
            <a:pPr lvl="1"/>
            <a:r>
              <a:rPr lang="en-US" sz="3800" dirty="0" err="1" smtClean="0"/>
              <a:t>Skobolev</a:t>
            </a:r>
            <a:r>
              <a:rPr lang="en-US" sz="3800" dirty="0" smtClean="0"/>
              <a:t> Optimum Dual-Mode</a:t>
            </a:r>
          </a:p>
          <a:p>
            <a:pPr lvl="1"/>
            <a:r>
              <a:rPr lang="en-US" sz="3800" dirty="0" smtClean="0"/>
              <a:t>Pickett-Potter</a:t>
            </a:r>
          </a:p>
        </p:txBody>
      </p:sp>
    </p:spTree>
    <p:extLst>
      <p:ext uri="{BB962C8B-B14F-4D97-AF65-F5344CB8AC3E}">
        <p14:creationId xmlns:p14="http://schemas.microsoft.com/office/powerpoint/2010/main" val="64667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69838"/>
            <a:ext cx="9404723" cy="1400530"/>
          </a:xfrm>
        </p:spPr>
        <p:txBody>
          <a:bodyPr/>
          <a:lstStyle/>
          <a:p>
            <a:r>
              <a:rPr lang="en-US" sz="4800" b="1" dirty="0" smtClean="0"/>
              <a:t>Why </a:t>
            </a:r>
            <a:r>
              <a:rPr lang="en-US" sz="4800" b="1" dirty="0" err="1" smtClean="0"/>
              <a:t>Cassegrain</a:t>
            </a:r>
            <a:r>
              <a:rPr lang="en-US" sz="4800" b="1" dirty="0" smtClean="0"/>
              <a:t> Antenna?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15291"/>
            <a:ext cx="8946541" cy="514676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Reduce Feedline Loss</a:t>
            </a:r>
          </a:p>
          <a:p>
            <a:pPr lvl="1"/>
            <a:r>
              <a:rPr lang="en-US" sz="3200" dirty="0" smtClean="0"/>
              <a:t>Especially at Microwave bands</a:t>
            </a:r>
          </a:p>
          <a:p>
            <a:pPr lvl="1"/>
            <a:r>
              <a:rPr lang="en-US" sz="3200" dirty="0" smtClean="0"/>
              <a:t>Alternative is equipment at Dish Focus</a:t>
            </a:r>
          </a:p>
          <a:p>
            <a:r>
              <a:rPr lang="en-US" sz="3600" dirty="0" smtClean="0"/>
              <a:t>Move equipment behind </a:t>
            </a:r>
            <a:r>
              <a:rPr lang="en-US" sz="3600" dirty="0" smtClean="0"/>
              <a:t>dish</a:t>
            </a:r>
          </a:p>
          <a:p>
            <a:pPr lvl="1"/>
            <a:r>
              <a:rPr lang="en-US" sz="3400" dirty="0" smtClean="0"/>
              <a:t>Reduce feedline loss</a:t>
            </a:r>
            <a:endParaRPr lang="en-US" sz="3400" dirty="0" smtClean="0"/>
          </a:p>
          <a:p>
            <a:pPr lvl="1"/>
            <a:r>
              <a:rPr lang="en-US" sz="3200" dirty="0" smtClean="0"/>
              <a:t>Less weight at focus = better balance</a:t>
            </a:r>
          </a:p>
          <a:p>
            <a:r>
              <a:rPr lang="en-US" sz="3600" dirty="0" smtClean="0"/>
              <a:t>Lower noise = higher </a:t>
            </a:r>
            <a:r>
              <a:rPr lang="en-US" sz="3600" b="1" dirty="0" smtClean="0"/>
              <a:t>G/T</a:t>
            </a:r>
          </a:p>
          <a:p>
            <a:pPr lvl="1"/>
            <a:r>
              <a:rPr lang="en-US" sz="3200" dirty="0" smtClean="0"/>
              <a:t>EME or Radio Astronomy</a:t>
            </a:r>
          </a:p>
          <a:p>
            <a:r>
              <a:rPr lang="en-US" sz="3400" dirty="0" smtClean="0"/>
              <a:t>Illuminate Deep Dishes (</a:t>
            </a:r>
            <a:r>
              <a:rPr lang="en-US" sz="3400" i="1" dirty="0" smtClean="0"/>
              <a:t>f</a:t>
            </a:r>
            <a:r>
              <a:rPr lang="en-US" sz="3400" dirty="0" smtClean="0"/>
              <a:t>/D &lt; 0.3)</a:t>
            </a:r>
          </a:p>
        </p:txBody>
      </p:sp>
    </p:spTree>
    <p:extLst>
      <p:ext uri="{BB962C8B-B14F-4D97-AF65-F5344CB8AC3E}">
        <p14:creationId xmlns:p14="http://schemas.microsoft.com/office/powerpoint/2010/main" val="21475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876" y="89938"/>
            <a:ext cx="8398884" cy="996584"/>
          </a:xfrm>
        </p:spPr>
        <p:txBody>
          <a:bodyPr>
            <a:noAutofit/>
          </a:bodyPr>
          <a:lstStyle/>
          <a:p>
            <a:r>
              <a:rPr lang="en-US" sz="4400" dirty="0" smtClean="0"/>
              <a:t>W2IMU Dual-Mode </a:t>
            </a:r>
            <a:r>
              <a:rPr lang="en-US" sz="4400" dirty="0" err="1" smtClean="0"/>
              <a:t>Feedhorn</a:t>
            </a:r>
            <a:endParaRPr lang="en-US" sz="4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" b="1243"/>
          <a:stretch>
            <a:fillRect/>
          </a:stretch>
        </p:blipFill>
        <p:spPr>
          <a:xfrm>
            <a:off x="4569550" y="2334408"/>
            <a:ext cx="7538817" cy="4338021"/>
          </a:xfrm>
        </p:spPr>
      </p:pic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129092" y="1549101"/>
            <a:ext cx="4324574" cy="34800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Simple Design</a:t>
            </a:r>
          </a:p>
          <a:p>
            <a:r>
              <a:rPr lang="en-US" sz="2000" dirty="0" smtClean="0"/>
              <a:t>Range of sizes</a:t>
            </a:r>
          </a:p>
          <a:p>
            <a:r>
              <a:rPr lang="en-US" sz="2000" dirty="0" smtClean="0"/>
              <a:t>1.31</a:t>
            </a:r>
            <a:r>
              <a:rPr lang="en-US" sz="2000" dirty="0" smtClean="0">
                <a:sym typeface="Symbol"/>
              </a:rPr>
              <a:t> Diameter – Original</a:t>
            </a:r>
          </a:p>
          <a:p>
            <a:r>
              <a:rPr lang="en-US" sz="2000" dirty="0" smtClean="0">
                <a:sym typeface="Symbol"/>
              </a:rPr>
              <a:t>1.22 to 1.95 Diameter</a:t>
            </a:r>
          </a:p>
          <a:p>
            <a:r>
              <a:rPr lang="en-US" sz="2000" dirty="0" smtClean="0">
                <a:sym typeface="Symbol"/>
              </a:rPr>
              <a:t>48º to 32º half-angle </a:t>
            </a:r>
            <a:r>
              <a:rPr lang="en-US" sz="2000" dirty="0" err="1" smtClean="0">
                <a:sym typeface="Symbol"/>
              </a:rPr>
              <a:t>Beamwidth</a:t>
            </a:r>
            <a:endParaRPr lang="en-US" sz="2000" dirty="0" smtClean="0">
              <a:sym typeface="Symbol"/>
            </a:endParaRPr>
          </a:p>
          <a:p>
            <a:r>
              <a:rPr lang="en-US" sz="2000" dirty="0" smtClean="0">
                <a:sym typeface="Symbol"/>
              </a:rPr>
              <a:t>Easy to machine for &gt;47 GHz</a:t>
            </a:r>
          </a:p>
          <a:p>
            <a:r>
              <a:rPr lang="en-US" sz="2000" dirty="0" smtClean="0">
                <a:sym typeface="Symbol"/>
              </a:rPr>
              <a:t>30º Flare Angle if Length Adjusted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002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384" y="226808"/>
            <a:ext cx="9404723" cy="1400530"/>
          </a:xfrm>
        </p:spPr>
        <p:txBody>
          <a:bodyPr/>
          <a:lstStyle/>
          <a:p>
            <a:r>
              <a:rPr lang="en-US" dirty="0" smtClean="0"/>
              <a:t>Machine with 60º Center Drill</a:t>
            </a:r>
            <a:br>
              <a:rPr lang="en-US" dirty="0" smtClean="0"/>
            </a:br>
            <a:r>
              <a:rPr lang="en-US" dirty="0" smtClean="0"/>
              <a:t>for 30º Flare Angle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05" y="1744756"/>
            <a:ext cx="9090212" cy="51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51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653188"/>
              </p:ext>
            </p:extLst>
          </p:nvPr>
        </p:nvGraphicFramePr>
        <p:xfrm>
          <a:off x="2173043" y="0"/>
          <a:ext cx="6422316" cy="6857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9949"/>
                <a:gridCol w="750951"/>
                <a:gridCol w="560411"/>
                <a:gridCol w="717327"/>
                <a:gridCol w="650077"/>
                <a:gridCol w="571620"/>
                <a:gridCol w="717327"/>
                <a:gridCol w="717327"/>
                <a:gridCol w="717327"/>
              </a:tblGrid>
              <a:tr h="797063"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 dirty="0">
                          <a:effectLst/>
                        </a:rPr>
                        <a:t>Large W2IMU Dual-mode </a:t>
                      </a:r>
                      <a:r>
                        <a:rPr lang="fr-FR" sz="1800" u="none" strike="noStrike" dirty="0" err="1">
                          <a:effectLst/>
                        </a:rPr>
                        <a:t>Feed</a:t>
                      </a:r>
                      <a:r>
                        <a:rPr lang="fr-FR" sz="1800" u="none" strike="noStrike" dirty="0">
                          <a:effectLst/>
                        </a:rPr>
                        <a:t> Dimensions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96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with 30 degree flare angle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2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W1GHZ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Jan-23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Input Waveguide diameter 0.7 to 0.8l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2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229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Frequency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Flare 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Tool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Horn diameter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Horn Length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Gain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BW -10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degrees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inches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inches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degrees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2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10.368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4.215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24.192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0.875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1.806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47.088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0.4375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0.928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0.439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0.439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0.1875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0.415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0.281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HDL_ANT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6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small IMU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743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118334"/>
            <a:ext cx="9404723" cy="1172584"/>
          </a:xfrm>
        </p:spPr>
        <p:txBody>
          <a:bodyPr/>
          <a:lstStyle/>
          <a:p>
            <a:r>
              <a:rPr lang="en-US" sz="4800" dirty="0" smtClean="0"/>
              <a:t>47 GHz, 1.74</a:t>
            </a:r>
            <a:r>
              <a:rPr lang="en-US" sz="4800" dirty="0" smtClean="0">
                <a:sym typeface="Symbol"/>
              </a:rPr>
              <a:t> Diameter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20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/>
              <a:t>Summary</a:t>
            </a:r>
            <a:endParaRPr lang="en-US" sz="6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35585" y="1848523"/>
            <a:ext cx="9869488" cy="4195481"/>
          </a:xfrm>
        </p:spPr>
        <p:txBody>
          <a:bodyPr>
            <a:noAutofit/>
          </a:bodyPr>
          <a:lstStyle/>
          <a:p>
            <a:r>
              <a:rPr lang="en-US" sz="2800" dirty="0" err="1"/>
              <a:t>Cassegrain</a:t>
            </a:r>
            <a:r>
              <a:rPr lang="en-US" sz="2800" dirty="0"/>
              <a:t> Antenna performance </a:t>
            </a:r>
            <a:r>
              <a:rPr lang="en-US" sz="2800" dirty="0" smtClean="0"/>
              <a:t>demonstrated</a:t>
            </a:r>
            <a:endParaRPr lang="en-US" sz="2800" dirty="0"/>
          </a:p>
          <a:p>
            <a:r>
              <a:rPr lang="en-US" sz="2800" dirty="0" smtClean="0"/>
              <a:t>Design Software available</a:t>
            </a:r>
          </a:p>
          <a:p>
            <a:r>
              <a:rPr lang="en-US" sz="2800" dirty="0" err="1" smtClean="0"/>
              <a:t>Subreflector</a:t>
            </a:r>
            <a:r>
              <a:rPr lang="en-US" sz="2800" dirty="0" smtClean="0"/>
              <a:t> fabrication by CNC or 3D printing</a:t>
            </a:r>
          </a:p>
          <a:p>
            <a:r>
              <a:rPr lang="en-US" sz="2800" dirty="0" smtClean="0"/>
              <a:t>Large W2IMU Dual-Mode </a:t>
            </a:r>
            <a:r>
              <a:rPr lang="en-US" sz="2800" dirty="0" err="1" smtClean="0"/>
              <a:t>Feedhorn</a:t>
            </a:r>
            <a:r>
              <a:rPr lang="en-US" sz="2800" dirty="0" smtClean="0"/>
              <a:t> easy to make</a:t>
            </a:r>
          </a:p>
          <a:p>
            <a:r>
              <a:rPr lang="en-US" sz="2800" dirty="0" smtClean="0"/>
              <a:t>Works with inexpensive parabolic dishes</a:t>
            </a:r>
          </a:p>
          <a:p>
            <a:endParaRPr lang="en-US" sz="2800" dirty="0"/>
          </a:p>
          <a:p>
            <a:r>
              <a:rPr lang="en-US" sz="2800" dirty="0" smtClean="0"/>
              <a:t>Some 122 GHz </a:t>
            </a:r>
            <a:r>
              <a:rPr lang="en-US" sz="2800" dirty="0" err="1" smtClean="0"/>
              <a:t>Feedhorns</a:t>
            </a:r>
            <a:r>
              <a:rPr lang="en-US" sz="2800" dirty="0" smtClean="0"/>
              <a:t> and </a:t>
            </a:r>
            <a:r>
              <a:rPr lang="en-US" sz="2800" dirty="0" err="1" smtClean="0"/>
              <a:t>Subreflectors</a:t>
            </a:r>
            <a:r>
              <a:rPr lang="en-US" sz="2800" dirty="0" smtClean="0"/>
              <a:t> available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8023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67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8629" y="91440"/>
            <a:ext cx="4924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</a:rPr>
              <a:t>w</a:t>
            </a:r>
            <a:r>
              <a:rPr lang="en-US" sz="6600" b="1" dirty="0" smtClean="0">
                <a:solidFill>
                  <a:srgbClr val="FFFF00"/>
                </a:solidFill>
              </a:rPr>
              <a:t>1ghz.org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8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43363" cy="1400530"/>
          </a:xfrm>
        </p:spPr>
        <p:txBody>
          <a:bodyPr/>
          <a:lstStyle/>
          <a:p>
            <a:r>
              <a:rPr lang="en-US" b="1" dirty="0" smtClean="0"/>
              <a:t>Lower noise – Spillover sees cold sky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1780"/>
            <a:ext cx="12212109" cy="3560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1835" y="5486400"/>
            <a:ext cx="707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Higher </a:t>
            </a:r>
            <a:r>
              <a:rPr lang="en-US" sz="6000" b="1" dirty="0" smtClean="0"/>
              <a:t>G/T for EME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119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 smtClean="0"/>
              <a:t>Cassegrain</a:t>
            </a:r>
            <a:r>
              <a:rPr lang="en-US" sz="4400" b="1" dirty="0" smtClean="0"/>
              <a:t> Problems</a:t>
            </a:r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2052918"/>
            <a:ext cx="10052368" cy="4195481"/>
          </a:xfrm>
        </p:spPr>
        <p:txBody>
          <a:bodyPr>
            <a:noAutofit/>
          </a:bodyPr>
          <a:lstStyle/>
          <a:p>
            <a:r>
              <a:rPr lang="en-US" sz="3600" dirty="0" smtClean="0"/>
              <a:t>Big dish to be effective – larger than ~50</a:t>
            </a:r>
            <a:r>
              <a:rPr lang="en-US" sz="3600" dirty="0" smtClean="0">
                <a:sym typeface="Symbol" panose="05050102010706020507" pitchFamily="18" charset="2"/>
              </a:rPr>
              <a:t></a:t>
            </a:r>
          </a:p>
          <a:p>
            <a:r>
              <a:rPr lang="en-US" sz="3600" dirty="0" smtClean="0">
                <a:sym typeface="Symbol" panose="05050102010706020507" pitchFamily="18" charset="2"/>
              </a:rPr>
              <a:t>Hyperbolic </a:t>
            </a:r>
            <a:r>
              <a:rPr lang="en-US" sz="3600" dirty="0" err="1" smtClean="0">
                <a:sym typeface="Symbol" panose="05050102010706020507" pitchFamily="18" charset="2"/>
              </a:rPr>
              <a:t>Subreflector</a:t>
            </a:r>
            <a:r>
              <a:rPr lang="en-US" sz="3600" dirty="0" smtClean="0">
                <a:sym typeface="Symbol" panose="05050102010706020507" pitchFamily="18" charset="2"/>
              </a:rPr>
              <a:t> difficult to make</a:t>
            </a:r>
          </a:p>
          <a:p>
            <a:pPr lvl="1"/>
            <a:r>
              <a:rPr lang="en-US" sz="3200" dirty="0" smtClean="0">
                <a:sym typeface="Symbol" panose="05050102010706020507" pitchFamily="18" charset="2"/>
              </a:rPr>
              <a:t>CNC machining</a:t>
            </a:r>
          </a:p>
          <a:p>
            <a:pPr lvl="1"/>
            <a:r>
              <a:rPr lang="en-US" sz="3200" dirty="0" smtClean="0">
                <a:sym typeface="Symbol" panose="05050102010706020507" pitchFamily="18" charset="2"/>
              </a:rPr>
              <a:t>3D printing</a:t>
            </a:r>
          </a:p>
          <a:p>
            <a:r>
              <a:rPr lang="en-US" sz="3600" dirty="0" smtClean="0">
                <a:sym typeface="Symbol" panose="05050102010706020507" pitchFamily="18" charset="2"/>
              </a:rPr>
              <a:t>More complicated </a:t>
            </a:r>
            <a:r>
              <a:rPr lang="en-US" sz="3600" dirty="0">
                <a:sym typeface="Symbol" panose="05050102010706020507" pitchFamily="18" charset="2"/>
              </a:rPr>
              <a:t>d</a:t>
            </a:r>
            <a:r>
              <a:rPr lang="en-US" sz="3600" dirty="0" smtClean="0">
                <a:sym typeface="Symbol" panose="05050102010706020507" pitchFamily="18" charset="2"/>
              </a:rPr>
              <a:t>esign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67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174" y="348216"/>
            <a:ext cx="11071272" cy="1400530"/>
          </a:xfrm>
        </p:spPr>
        <p:txBody>
          <a:bodyPr/>
          <a:lstStyle/>
          <a:p>
            <a:r>
              <a:rPr lang="en-US" b="1" dirty="0" smtClean="0"/>
              <a:t>Simple </a:t>
            </a:r>
            <a:r>
              <a:rPr lang="en-US" b="1" dirty="0" smtClean="0"/>
              <a:t>case – </a:t>
            </a:r>
            <a:r>
              <a:rPr lang="en-US" b="1" dirty="0" smtClean="0"/>
              <a:t>Flat </a:t>
            </a:r>
            <a:r>
              <a:rPr lang="en-US" b="1" dirty="0" err="1" smtClean="0"/>
              <a:t>Subreflector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at least 1 dB worse (</a:t>
            </a:r>
            <a:r>
              <a:rPr lang="en-US" i="1" dirty="0" smtClean="0"/>
              <a:t>with good </a:t>
            </a:r>
            <a:r>
              <a:rPr lang="en-US" i="1" dirty="0" err="1" smtClean="0"/>
              <a:t>feedhorn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63" y="1853248"/>
            <a:ext cx="8897337" cy="5004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702" y="2431228"/>
            <a:ext cx="23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Not Possible 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ith very deep dish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9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62" y="256775"/>
            <a:ext cx="9404723" cy="1400530"/>
          </a:xfrm>
        </p:spPr>
        <p:txBody>
          <a:bodyPr/>
          <a:lstStyle/>
          <a:p>
            <a:r>
              <a:rPr lang="en-US" b="1" dirty="0" smtClean="0"/>
              <a:t>Hyperbola – Conic Section</a:t>
            </a:r>
            <a:br>
              <a:rPr lang="en-US" b="1" dirty="0" smtClean="0"/>
            </a:br>
            <a:r>
              <a:rPr lang="en-US" dirty="0" smtClean="0"/>
              <a:t>(slice thru cone)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Two curves,</a:t>
            </a:r>
            <a:br>
              <a:rPr lang="en-US" dirty="0" smtClean="0"/>
            </a:br>
            <a:r>
              <a:rPr lang="en-US" dirty="0" smtClean="0"/>
              <a:t>mirror  image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8" y="1111952"/>
            <a:ext cx="6757851" cy="57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Hyperbola Geometry &amp; Equation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>Two Foci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Ray from one reflects</a:t>
            </a:r>
            <a:br>
              <a:rPr lang="en-US" dirty="0" smtClean="0"/>
            </a:br>
            <a:r>
              <a:rPr lang="en-US" dirty="0" smtClean="0"/>
              <a:t>as though it came </a:t>
            </a:r>
            <a:br>
              <a:rPr lang="en-US" dirty="0" smtClean="0"/>
            </a:br>
            <a:r>
              <a:rPr lang="en-US" dirty="0" smtClean="0"/>
              <a:t>from other focus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26" y="1501503"/>
            <a:ext cx="43942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6260</TotalTime>
  <Words>697</Words>
  <Application>Microsoft Office PowerPoint</Application>
  <PresentationFormat>Custom</PresentationFormat>
  <Paragraphs>242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Ion</vt:lpstr>
      <vt:lpstr>Design of Optimized Cassegrain Antenna Systems &amp; Feedhorns</vt:lpstr>
      <vt:lpstr>Cassegrain Antenna  Parabolic Dish  with  Hyperbolic  Subreflector</vt:lpstr>
      <vt:lpstr>Cassegrain Antenna System</vt:lpstr>
      <vt:lpstr>Why Cassegrain Antenna?</vt:lpstr>
      <vt:lpstr>Lower noise – Spillover sees cold sky</vt:lpstr>
      <vt:lpstr>Cassegrain Problems</vt:lpstr>
      <vt:lpstr>Simple case – Flat Subreflector at least 1 dB worse (with good feedhorn)</vt:lpstr>
      <vt:lpstr>Hyperbola – Conic Section (slice thru cone)  Two curves, mirror  image</vt:lpstr>
      <vt:lpstr>Hyperbola Geometry &amp; Equation  Two Foci  Ray from one reflects as though it came  from other focus</vt:lpstr>
      <vt:lpstr>Cassegrain Antenna  Geometry  ►Single Hyperbolic curve ► One focus at Feedhorn phase center ► Other focus at Parabolic  dish focal point ►Frequency independent </vt:lpstr>
      <vt:lpstr>Cassegrain Antenna  Geometry  Single Hyperbolic curve  Radiation from Feedhorn at one focus reflects from  subreflector as though it  comes from dish Prime focus </vt:lpstr>
      <vt:lpstr>Casssegrain Antenna Design</vt:lpstr>
      <vt:lpstr>Feedhorn Location and radiation angle determine Subreflector size</vt:lpstr>
      <vt:lpstr>Feedhorn Location and radiation angle determine Subreflector size</vt:lpstr>
      <vt:lpstr>Cassegrain good for deep dishes (no good prime feedhorns available)</vt:lpstr>
      <vt:lpstr>Feedhorn can be  behind dish</vt:lpstr>
      <vt:lpstr>Casssegrain Design Procedure</vt:lpstr>
      <vt:lpstr>Cassegrain Design Tools</vt:lpstr>
      <vt:lpstr>Subreflector machined on CNC Lathe</vt:lpstr>
      <vt:lpstr>Spreadsheet update - 2022</vt:lpstr>
      <vt:lpstr>Examples </vt:lpstr>
      <vt:lpstr>Example 1 122 GHz Project   by VK3CV  123 Diameter,   15.5 Subreflector,   f/D = 0.25  </vt:lpstr>
      <vt:lpstr>Feedhorn  Large W2IMU Dual-mode horn  High performance Easy to build</vt:lpstr>
      <vt:lpstr>305 mm dish  from  Edmund Optics  W2IMU Large Dual-Mode Feed 1.9 diameter               by W1FKF</vt:lpstr>
      <vt:lpstr>305mm dish with 3D printed removable Subreflector assembly  Measurement: by VE2UG</vt:lpstr>
      <vt:lpstr>Example 2 – W1GHZ  48 Diameter,   12 Subreflector,   f/D = 0.6  47 GHz </vt:lpstr>
      <vt:lpstr>DB6NT 47 GHz  Transverter  Separate horns for TX and RX (Skobolev 5.6)  best DX 114 km</vt:lpstr>
      <vt:lpstr>47 GHz Skobolev horn 5.6 dia ~23 dBi  BW ~12º</vt:lpstr>
      <vt:lpstr>How about a waveguide switch  Waveguide Spaghetti  by VE3FN </vt:lpstr>
      <vt:lpstr>Machined Waveguide  Switch  Mates with DB6NT 47 GHz Transverter </vt:lpstr>
      <vt:lpstr>47GHz zero Feedline loss  SHF Micro 305mm dish  Subreflector swings down  Feedhorn ~23 dBi Dish adds 18 to19 dB ~ 50% efficiency</vt:lpstr>
      <vt:lpstr>Example 3 – W1GHZ  42 Diameter,  7 Subreflector,   f/D = 0.375  10 GHz EME</vt:lpstr>
      <vt:lpstr>Example 4 96 Diameter, 20 Subreflector, f/D = 0.25 47 GHz  Feedhorn ~14 dBi Dish adds 31.9 dB ~ 46% efficiency    by VE2UG  </vt:lpstr>
      <vt:lpstr>VE2UG 47 GHz  Edmund dish</vt:lpstr>
      <vt:lpstr>Example 4 – VE2UG 47GHz</vt:lpstr>
      <vt:lpstr>Example 5 – DK7LJ  3 meter Diameter,   f/D = 0.29   Large W2IMU feedhorn  DL0SHF at 24 or 47 GHz </vt:lpstr>
      <vt:lpstr>Example 5 – DK7LJ  3 meter Diameter,   f/D = 0.29   Skobolev feed (Ex 2)  DL0SHF at 47 GHz</vt:lpstr>
      <vt:lpstr>Cassegrain Summary</vt:lpstr>
      <vt:lpstr>Feedhorns for Cassegrain Antennas</vt:lpstr>
      <vt:lpstr>W2IMU Dual-Mode Feedhorn</vt:lpstr>
      <vt:lpstr>Machine with 60º Center Drill for 30º Flare Angle</vt:lpstr>
      <vt:lpstr>PowerPoint Presentation</vt:lpstr>
      <vt:lpstr>47 GHz, 1.74 Diameter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Cassegrain</dc:title>
  <dc:creator>p w</dc:creator>
  <cp:lastModifiedBy>paul</cp:lastModifiedBy>
  <cp:revision>51</cp:revision>
  <dcterms:created xsi:type="dcterms:W3CDTF">2022-07-17T18:34:44Z</dcterms:created>
  <dcterms:modified xsi:type="dcterms:W3CDTF">2023-04-03T01:32:27Z</dcterms:modified>
</cp:coreProperties>
</file>