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89" r:id="rId3"/>
    <p:sldId id="258" r:id="rId4"/>
    <p:sldId id="260" r:id="rId5"/>
    <p:sldId id="259" r:id="rId6"/>
    <p:sldId id="261" r:id="rId7"/>
    <p:sldId id="284" r:id="rId8"/>
    <p:sldId id="262" r:id="rId9"/>
    <p:sldId id="271" r:id="rId10"/>
    <p:sldId id="269" r:id="rId11"/>
    <p:sldId id="286" r:id="rId12"/>
    <p:sldId id="263" r:id="rId13"/>
    <p:sldId id="270" r:id="rId14"/>
    <p:sldId id="264" r:id="rId15"/>
    <p:sldId id="272" r:id="rId16"/>
    <p:sldId id="285" r:id="rId17"/>
    <p:sldId id="266" r:id="rId18"/>
    <p:sldId id="291" r:id="rId19"/>
    <p:sldId id="273" r:id="rId20"/>
    <p:sldId id="265" r:id="rId21"/>
    <p:sldId id="274" r:id="rId22"/>
    <p:sldId id="267" r:id="rId23"/>
    <p:sldId id="275" r:id="rId24"/>
    <p:sldId id="268" r:id="rId25"/>
    <p:sldId id="276" r:id="rId26"/>
    <p:sldId id="277" r:id="rId27"/>
    <p:sldId id="278" r:id="rId28"/>
    <p:sldId id="279" r:id="rId29"/>
    <p:sldId id="280" r:id="rId30"/>
    <p:sldId id="281" r:id="rId31"/>
    <p:sldId id="282" r:id="rId32"/>
    <p:sldId id="287" r:id="rId33"/>
    <p:sldId id="290" r:id="rId34"/>
    <p:sldId id="283"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7" d="100"/>
          <a:sy n="77" d="100"/>
        </p:scale>
        <p:origin x="-696"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4AEC5-956F-405A-B88F-6072C446B0FF}" type="datetimeFigureOut">
              <a:rPr lang="en-US" smtClean="0"/>
              <a:pPr/>
              <a:t>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CC25C-6017-4DC4-8132-46D9462B11D3}" type="slidenum">
              <a:rPr lang="en-US" smtClean="0"/>
              <a:pPr/>
              <a:t>‹#›</a:t>
            </a:fld>
            <a:endParaRPr lang="en-US"/>
          </a:p>
        </p:txBody>
      </p:sp>
    </p:spTree>
    <p:extLst>
      <p:ext uri="{BB962C8B-B14F-4D97-AF65-F5344CB8AC3E}">
        <p14:creationId xmlns:p14="http://schemas.microsoft.com/office/powerpoint/2010/main" val="41901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432</a:t>
            </a:r>
            <a:endParaRPr lang="en-US" dirty="0"/>
          </a:p>
        </p:txBody>
      </p:sp>
      <p:sp>
        <p:nvSpPr>
          <p:cNvPr id="4" name="Slide Number Placeholder 3"/>
          <p:cNvSpPr>
            <a:spLocks noGrp="1"/>
          </p:cNvSpPr>
          <p:nvPr>
            <p:ph type="sldNum" sz="quarter" idx="10"/>
          </p:nvPr>
        </p:nvSpPr>
        <p:spPr/>
        <p:txBody>
          <a:bodyPr/>
          <a:lstStyle/>
          <a:p>
            <a:fld id="{A1ECC25C-6017-4DC4-8132-46D9462B11D3}"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ECC25C-6017-4DC4-8132-46D9462B11D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FBF771-75C9-4B85-ACFA-01793DAA0E53}"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B804-2861-4A2D-95E3-3428E968054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FBF771-75C9-4B85-ACFA-01793DAA0E53}"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FBF771-75C9-4B85-ACFA-01793DAA0E53}" type="datetimeFigureOut">
              <a:rPr lang="en-US" smtClean="0"/>
              <a:pPr/>
              <a:t>2/6/2021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FBF771-75C9-4B85-ACFA-01793DAA0E53}"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FBF771-75C9-4B85-ACFA-01793DAA0E53}" type="datetimeFigureOut">
              <a:rPr lang="en-US" smtClean="0"/>
              <a:pPr/>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B804-2861-4A2D-95E3-3428E96805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FBF771-75C9-4B85-ACFA-01793DAA0E53}" type="datetimeFigureOut">
              <a:rPr lang="en-US" smtClean="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FBF771-75C9-4B85-ACFA-01793DAA0E53}" type="datetimeFigureOut">
              <a:rPr lang="en-US" smtClean="0"/>
              <a:pPr/>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FBF771-75C9-4B85-ACFA-01793DAA0E53}" type="datetimeFigureOut">
              <a:rPr lang="en-US" smtClean="0"/>
              <a:pPr/>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BF771-75C9-4B85-ACFA-01793DAA0E53}" type="datetimeFigureOut">
              <a:rPr lang="en-US" smtClean="0"/>
              <a:pPr/>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0B804-2861-4A2D-95E3-3428E96805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FBF771-75C9-4B85-ACFA-01793DAA0E53}" type="datetimeFigureOut">
              <a:rPr lang="en-US" smtClean="0"/>
              <a:pPr/>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B804-2861-4A2D-95E3-3428E968054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0FBF771-75C9-4B85-ACFA-01793DAA0E53}" type="datetimeFigureOut">
              <a:rPr lang="en-US" smtClean="0"/>
              <a:pPr/>
              <a:t>2/6/2021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7E0B804-2861-4A2D-95E3-3428E968054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0FBF771-75C9-4B85-ACFA-01793DAA0E53}" type="datetimeFigureOut">
              <a:rPr lang="en-US" smtClean="0"/>
              <a:pPr/>
              <a:t>2/6/2021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E0B804-2861-4A2D-95E3-3428E96805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itehawk.com/k6jey/presentation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458200" cy="2895600"/>
          </a:xfrm>
        </p:spPr>
        <p:txBody>
          <a:bodyPr>
            <a:normAutofit fontScale="90000"/>
          </a:bodyPr>
          <a:lstStyle/>
          <a:p>
            <a:r>
              <a:rPr lang="en-US" dirty="0" smtClean="0"/>
              <a:t>A Comparison of Wattmeter Accuracies at 1296MHz</a:t>
            </a:r>
            <a:br>
              <a:rPr lang="en-US" dirty="0" smtClean="0"/>
            </a:br>
            <a:r>
              <a:rPr lang="en-US" dirty="0" smtClean="0"/>
              <a:t>Based on Calorimetric Measurements</a:t>
            </a:r>
            <a:br>
              <a:rPr lang="en-US" dirty="0" smtClean="0"/>
            </a:br>
            <a:r>
              <a:rPr lang="en-US" dirty="0" smtClean="0"/>
              <a:t>by </a:t>
            </a:r>
            <a:br>
              <a:rPr lang="en-US" dirty="0" smtClean="0"/>
            </a:br>
            <a:r>
              <a:rPr lang="en-US" dirty="0" smtClean="0"/>
              <a:t>Douglas Millar K6JEY</a:t>
            </a:r>
            <a:endParaRPr lang="en-US" dirty="0"/>
          </a:p>
        </p:txBody>
      </p:sp>
      <p:sp>
        <p:nvSpPr>
          <p:cNvPr id="3" name="Subtitle 2"/>
          <p:cNvSpPr>
            <a:spLocks noGrp="1"/>
          </p:cNvSpPr>
          <p:nvPr>
            <p:ph type="subTitle" idx="1"/>
          </p:nvPr>
        </p:nvSpPr>
        <p:spPr>
          <a:xfrm>
            <a:off x="228600" y="5257800"/>
            <a:ext cx="8458200" cy="1066800"/>
          </a:xfrm>
        </p:spPr>
        <p:txBody>
          <a:bodyPr>
            <a:normAutofit/>
          </a:bodyPr>
          <a:lstStyle/>
          <a:p>
            <a:r>
              <a:rPr lang="en-US" b="1" dirty="0" smtClean="0"/>
              <a:t>Presented at EME 2012</a:t>
            </a:r>
          </a:p>
          <a:p>
            <a:r>
              <a:rPr lang="en-US" b="1" dirty="0" smtClean="0"/>
              <a:t>Aug 17, 2012</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 6091</a:t>
            </a:r>
            <a:endParaRPr lang="en-US" dirty="0"/>
          </a:p>
        </p:txBody>
      </p:sp>
      <p:pic>
        <p:nvPicPr>
          <p:cNvPr id="4" name="Content Placeholder 3" descr="Bird6091 Pix.JPG"/>
          <p:cNvPicPr>
            <a:picLocks noGrp="1" noChangeAspect="1"/>
          </p:cNvPicPr>
          <p:nvPr>
            <p:ph idx="1"/>
          </p:nvPr>
        </p:nvPicPr>
        <p:blipFill>
          <a:blip r:embed="rId3" cstate="print"/>
          <a:stretch>
            <a:fillRect/>
          </a:stretch>
        </p:blipFill>
        <p:spPr>
          <a:xfrm>
            <a:off x="1447800" y="1931194"/>
            <a:ext cx="5715000" cy="4286250"/>
          </a:xfrm>
        </p:spPr>
      </p:pic>
      <p:sp>
        <p:nvSpPr>
          <p:cNvPr id="5" name="TextBox 4"/>
          <p:cNvSpPr txBox="1"/>
          <p:nvPr/>
        </p:nvSpPr>
        <p:spPr>
          <a:xfrm>
            <a:off x="381000" y="1447800"/>
            <a:ext cx="8305800" cy="369332"/>
          </a:xfrm>
          <a:prstGeom prst="rect">
            <a:avLst/>
          </a:prstGeom>
          <a:noFill/>
        </p:spPr>
        <p:txBody>
          <a:bodyPr wrap="square" rtlCol="0">
            <a:spAutoFit/>
          </a:bodyPr>
          <a:lstStyle/>
          <a:p>
            <a:r>
              <a:rPr lang="en-US" dirty="0" smtClean="0"/>
              <a:t>The 6091 uses water for heat transfer and can be calibrated at DC.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 6091</a:t>
            </a:r>
            <a:endParaRPr lang="en-US" dirty="0"/>
          </a:p>
        </p:txBody>
      </p:sp>
      <p:sp>
        <p:nvSpPr>
          <p:cNvPr id="3" name="Content Placeholder 2"/>
          <p:cNvSpPr>
            <a:spLocks noGrp="1"/>
          </p:cNvSpPr>
          <p:nvPr>
            <p:ph idx="1"/>
          </p:nvPr>
        </p:nvSpPr>
        <p:spPr>
          <a:xfrm>
            <a:off x="304800" y="1554163"/>
            <a:ext cx="8686800" cy="579438"/>
          </a:xfrm>
        </p:spPr>
        <p:txBody>
          <a:bodyPr>
            <a:normAutofit lnSpcReduction="10000"/>
          </a:bodyPr>
          <a:lstStyle/>
          <a:p>
            <a:r>
              <a:rPr lang="en-US" dirty="0" smtClean="0"/>
              <a:t>Calorimeter diagram</a:t>
            </a:r>
            <a:endParaRPr lang="en-US" dirty="0"/>
          </a:p>
        </p:txBody>
      </p:sp>
      <p:pic>
        <p:nvPicPr>
          <p:cNvPr id="7170" name="Picture 6"/>
          <p:cNvPicPr>
            <a:picLocks noChangeAspect="1" noChangeArrowheads="1"/>
          </p:cNvPicPr>
          <p:nvPr/>
        </p:nvPicPr>
        <p:blipFill>
          <a:blip r:embed="rId3" cstate="print"/>
          <a:srcRect/>
          <a:stretch>
            <a:fillRect/>
          </a:stretch>
        </p:blipFill>
        <p:spPr bwMode="auto">
          <a:xfrm>
            <a:off x="380999" y="2438400"/>
            <a:ext cx="8036943"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of the Meters Tested</a:t>
            </a:r>
            <a:endParaRPr lang="en-US" dirty="0"/>
          </a:p>
        </p:txBody>
      </p:sp>
      <p:pic>
        <p:nvPicPr>
          <p:cNvPr id="4" name="Content Placeholder 3" descr="DSC08661.JPG"/>
          <p:cNvPicPr>
            <a:picLocks noGrp="1" noChangeAspect="1"/>
          </p:cNvPicPr>
          <p:nvPr>
            <p:ph idx="1"/>
          </p:nvPr>
        </p:nvPicPr>
        <p:blipFill>
          <a:blip r:embed="rId3" cstate="print"/>
          <a:stretch>
            <a:fillRect/>
          </a:stretch>
        </p:blipFill>
        <p:spPr>
          <a:xfrm>
            <a:off x="1524000" y="2057400"/>
            <a:ext cx="6034617" cy="4525963"/>
          </a:xfrm>
        </p:spPr>
      </p:pic>
      <p:sp>
        <p:nvSpPr>
          <p:cNvPr id="5" name="TextBox 4"/>
          <p:cNvSpPr txBox="1"/>
          <p:nvPr/>
        </p:nvSpPr>
        <p:spPr>
          <a:xfrm>
            <a:off x="457200" y="1524000"/>
            <a:ext cx="7924800" cy="461665"/>
          </a:xfrm>
          <a:prstGeom prst="rect">
            <a:avLst/>
          </a:prstGeom>
          <a:noFill/>
        </p:spPr>
        <p:txBody>
          <a:bodyPr wrap="square" rtlCol="0">
            <a:spAutoFit/>
          </a:bodyPr>
          <a:lstStyle/>
          <a:p>
            <a:r>
              <a:rPr lang="en-US" sz="2400" b="1" dirty="0" smtClean="0"/>
              <a:t>Bird  43, 4410 and 4304</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Thruline series</a:t>
            </a:r>
            <a:endParaRPr lang="en-US" dirty="0"/>
          </a:p>
        </p:txBody>
      </p:sp>
      <p:sp>
        <p:nvSpPr>
          <p:cNvPr id="3" name="Content Placeholder 2"/>
          <p:cNvSpPr>
            <a:spLocks noGrp="1"/>
          </p:cNvSpPr>
          <p:nvPr>
            <p:ph idx="1"/>
          </p:nvPr>
        </p:nvSpPr>
        <p:spPr/>
        <p:txBody>
          <a:bodyPr>
            <a:normAutofit/>
          </a:bodyPr>
          <a:lstStyle/>
          <a:p>
            <a:r>
              <a:rPr lang="en-US" dirty="0" smtClean="0"/>
              <a:t>Bird 43- Uses elements with a directivity of about 17-20db. Specified at 5% OFS.</a:t>
            </a:r>
          </a:p>
          <a:p>
            <a:r>
              <a:rPr lang="en-US" dirty="0" smtClean="0"/>
              <a:t>Bird 4410- special elements with 7 ranges as part of a bridge for thermal stability. 5% of reading accuracy.</a:t>
            </a:r>
          </a:p>
          <a:p>
            <a:r>
              <a:rPr lang="en-US" dirty="0" smtClean="0"/>
              <a:t>Bird 4304- Multi range meter with two couplers. Needs calibration graph below 100MHz. Great  from 144MHz to above 1000MHz. 5% OFS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 Termaline </a:t>
            </a:r>
            <a:endParaRPr lang="en-US" dirty="0"/>
          </a:p>
        </p:txBody>
      </p:sp>
      <p:pic>
        <p:nvPicPr>
          <p:cNvPr id="4" name="Content Placeholder 3" descr="DSC08659.JPG"/>
          <p:cNvPicPr>
            <a:picLocks noGrp="1" noChangeAspect="1"/>
          </p:cNvPicPr>
          <p:nvPr>
            <p:ph idx="1"/>
          </p:nvPr>
        </p:nvPicPr>
        <p:blipFill>
          <a:blip r:embed="rId3" cstate="print"/>
          <a:stretch>
            <a:fillRect/>
          </a:stretch>
        </p:blipFill>
        <p:spPr>
          <a:xfrm>
            <a:off x="1524000" y="2057400"/>
            <a:ext cx="6035040" cy="4555375"/>
          </a:xfrm>
        </p:spPr>
      </p:pic>
      <p:sp>
        <p:nvSpPr>
          <p:cNvPr id="5" name="TextBox 4"/>
          <p:cNvSpPr txBox="1"/>
          <p:nvPr/>
        </p:nvSpPr>
        <p:spPr>
          <a:xfrm>
            <a:off x="381000" y="1524000"/>
            <a:ext cx="6553200" cy="369332"/>
          </a:xfrm>
          <a:prstGeom prst="rect">
            <a:avLst/>
          </a:prstGeom>
          <a:noFill/>
        </p:spPr>
        <p:txBody>
          <a:bodyPr wrap="square" rtlCol="0">
            <a:spAutoFit/>
          </a:bodyPr>
          <a:lstStyle/>
          <a:p>
            <a:r>
              <a:rPr lang="en-US" dirty="0" smtClean="0"/>
              <a:t>Note the  F to F QC coupling block. Models 6737 and 6734.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 Termaline Schematic</a:t>
            </a:r>
            <a:endParaRPr lang="en-US" dirty="0"/>
          </a:p>
        </p:txBody>
      </p:sp>
      <p:sp>
        <p:nvSpPr>
          <p:cNvPr id="3" name="Content Placeholder 2"/>
          <p:cNvSpPr>
            <a:spLocks noGrp="1"/>
          </p:cNvSpPr>
          <p:nvPr>
            <p:ph idx="1"/>
          </p:nvPr>
        </p:nvSpPr>
        <p:spPr>
          <a:xfrm>
            <a:off x="228600" y="1524000"/>
            <a:ext cx="3886200" cy="5181600"/>
          </a:xfrm>
        </p:spPr>
        <p:txBody>
          <a:bodyPr>
            <a:normAutofit fontScale="85000" lnSpcReduction="20000"/>
          </a:bodyPr>
          <a:lstStyle/>
          <a:p>
            <a:r>
              <a:rPr lang="en-US" dirty="0" smtClean="0"/>
              <a:t>Sensors are a capacitive voltage divider </a:t>
            </a:r>
            <a:r>
              <a:rPr lang="en-US" dirty="0" smtClean="0">
                <a:solidFill>
                  <a:srgbClr val="FF0000"/>
                </a:solidFill>
              </a:rPr>
              <a:t>*</a:t>
            </a:r>
            <a:r>
              <a:rPr lang="en-US" dirty="0" smtClean="0"/>
              <a:t> and have a broader frequency response than the regular inductive elements. At higher power all the elements seem to have a flatter frequency response. They are more accurate when one end is attached to a load. But work fine as pictured.</a:t>
            </a:r>
          </a:p>
          <a:p>
            <a:endParaRPr lang="en-US" dirty="0"/>
          </a:p>
        </p:txBody>
      </p:sp>
      <p:pic>
        <p:nvPicPr>
          <p:cNvPr id="5122" name="Picture 4" descr="TermSchematic.jpg"/>
          <p:cNvPicPr>
            <a:picLocks noChangeAspect="1" noChangeArrowheads="1"/>
          </p:cNvPicPr>
          <p:nvPr/>
        </p:nvPicPr>
        <p:blipFill>
          <a:blip r:embed="rId3" cstate="print"/>
          <a:srcRect/>
          <a:stretch>
            <a:fillRect/>
          </a:stretch>
        </p:blipFill>
        <p:spPr bwMode="auto">
          <a:xfrm>
            <a:off x="4343400" y="1219200"/>
            <a:ext cx="4495800" cy="4648200"/>
          </a:xfrm>
          <a:prstGeom prst="rect">
            <a:avLst/>
          </a:prstGeom>
          <a:noFill/>
          <a:ln w="9525">
            <a:noFill/>
            <a:miter lim="800000"/>
            <a:headEnd/>
            <a:tailEnd/>
          </a:ln>
        </p:spPr>
      </p:pic>
      <p:sp>
        <p:nvSpPr>
          <p:cNvPr id="5" name="TextBox 4"/>
          <p:cNvSpPr txBox="1"/>
          <p:nvPr/>
        </p:nvSpPr>
        <p:spPr>
          <a:xfrm>
            <a:off x="5715000" y="4419600"/>
            <a:ext cx="304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6" name="TextBox 5"/>
          <p:cNvSpPr txBox="1"/>
          <p:nvPr/>
        </p:nvSpPr>
        <p:spPr>
          <a:xfrm>
            <a:off x="5715000" y="4800600"/>
            <a:ext cx="304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Termaline </a:t>
            </a:r>
            <a:endParaRPr lang="en-US" dirty="0"/>
          </a:p>
        </p:txBody>
      </p:sp>
      <p:sp>
        <p:nvSpPr>
          <p:cNvPr id="3" name="Content Placeholder 2"/>
          <p:cNvSpPr>
            <a:spLocks noGrp="1"/>
          </p:cNvSpPr>
          <p:nvPr>
            <p:ph idx="1"/>
          </p:nvPr>
        </p:nvSpPr>
        <p:spPr>
          <a:xfrm>
            <a:off x="304800" y="1219200"/>
            <a:ext cx="8686800" cy="685801"/>
          </a:xfrm>
        </p:spPr>
        <p:txBody>
          <a:bodyPr>
            <a:normAutofit/>
          </a:bodyPr>
          <a:lstStyle/>
          <a:p>
            <a:pPr algn="ctr">
              <a:buNone/>
            </a:pPr>
            <a:r>
              <a:rPr lang="en-US" dirty="0" smtClean="0"/>
              <a:t>Reading error vs. frequency</a:t>
            </a:r>
            <a:endParaRPr lang="en-US" dirty="0"/>
          </a:p>
        </p:txBody>
      </p:sp>
      <p:pic>
        <p:nvPicPr>
          <p:cNvPr id="6146" name="Picture 5" descr="Termaline power.jpg"/>
          <p:cNvPicPr>
            <a:picLocks noChangeAspect="1" noChangeArrowheads="1"/>
          </p:cNvPicPr>
          <p:nvPr/>
        </p:nvPicPr>
        <p:blipFill>
          <a:blip r:embed="rId3" cstate="print"/>
          <a:srcRect/>
          <a:stretch>
            <a:fillRect/>
          </a:stretch>
        </p:blipFill>
        <p:spPr bwMode="auto">
          <a:xfrm>
            <a:off x="457199" y="2743200"/>
            <a:ext cx="8523767"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Match and Heathkit</a:t>
            </a:r>
            <a:endParaRPr lang="en-US" dirty="0"/>
          </a:p>
        </p:txBody>
      </p:sp>
      <p:pic>
        <p:nvPicPr>
          <p:cNvPr id="4" name="Content Placeholder 3" descr="DSC08660.JPG"/>
          <p:cNvPicPr>
            <a:picLocks noGrp="1" noChangeAspect="1"/>
          </p:cNvPicPr>
          <p:nvPr>
            <p:ph idx="1"/>
          </p:nvPr>
        </p:nvPicPr>
        <p:blipFill>
          <a:blip r:embed="rId3" cstate="print"/>
          <a:stretch>
            <a:fillRect/>
          </a:stretch>
        </p:blipFill>
        <p:spPr>
          <a:xfrm>
            <a:off x="1524000" y="2209800"/>
            <a:ext cx="6035040" cy="4526280"/>
          </a:xfrm>
        </p:spPr>
      </p:pic>
      <p:sp>
        <p:nvSpPr>
          <p:cNvPr id="5" name="TextBox 4"/>
          <p:cNvSpPr txBox="1"/>
          <p:nvPr/>
        </p:nvSpPr>
        <p:spPr>
          <a:xfrm>
            <a:off x="2057400" y="1524000"/>
            <a:ext cx="5257800" cy="369332"/>
          </a:xfrm>
          <a:prstGeom prst="rect">
            <a:avLst/>
          </a:prstGeom>
          <a:noFill/>
        </p:spPr>
        <p:txBody>
          <a:bodyPr wrap="square" rtlCol="0">
            <a:spAutoFit/>
          </a:bodyPr>
          <a:lstStyle/>
          <a:p>
            <a:r>
              <a:rPr lang="en-US" dirty="0" smtClean="0"/>
              <a:t> 120Watt                  Heath IM 4190              711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Friends- Not Tested</a:t>
            </a:r>
            <a:endParaRPr lang="en-US" dirty="0"/>
          </a:p>
        </p:txBody>
      </p:sp>
      <p:sp>
        <p:nvSpPr>
          <p:cNvPr id="3" name="Content Placeholder 2"/>
          <p:cNvSpPr>
            <a:spLocks noGrp="1"/>
          </p:cNvSpPr>
          <p:nvPr>
            <p:ph idx="1"/>
          </p:nvPr>
        </p:nvSpPr>
        <p:spPr>
          <a:xfrm>
            <a:off x="0" y="1524000"/>
            <a:ext cx="1600200" cy="739409"/>
          </a:xfrm>
        </p:spPr>
        <p:txBody>
          <a:bodyPr>
            <a:normAutofit fontScale="70000" lnSpcReduction="20000"/>
          </a:bodyPr>
          <a:lstStyle/>
          <a:p>
            <a:r>
              <a:rPr lang="en-US" dirty="0" smtClean="0"/>
              <a:t>Micro-</a:t>
            </a:r>
          </a:p>
          <a:p>
            <a:r>
              <a:rPr lang="en-US" dirty="0" smtClean="0"/>
              <a:t>match</a:t>
            </a:r>
            <a:endParaRPr lang="en-US" dirty="0"/>
          </a:p>
        </p:txBody>
      </p:sp>
      <p:pic>
        <p:nvPicPr>
          <p:cNvPr id="1026" name="Picture 2" descr="C:\Users\Doug2\Downloads\UmatchMet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40958"/>
            <a:ext cx="6908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Boxes</a:t>
            </a:r>
            <a:endParaRPr lang="en-US" dirty="0"/>
          </a:p>
        </p:txBody>
      </p:sp>
      <p:sp>
        <p:nvSpPr>
          <p:cNvPr id="3" name="Content Placeholder 2"/>
          <p:cNvSpPr>
            <a:spLocks noGrp="1"/>
          </p:cNvSpPr>
          <p:nvPr>
            <p:ph idx="1"/>
          </p:nvPr>
        </p:nvSpPr>
        <p:spPr/>
        <p:txBody>
          <a:bodyPr>
            <a:normAutofit lnSpcReduction="10000"/>
          </a:bodyPr>
          <a:lstStyle/>
          <a:p>
            <a:r>
              <a:rPr lang="en-US" dirty="0" smtClean="0"/>
              <a:t>All of the Micromatch single range boxes tested inconsistently from box to box. Accuracy vs. frequency range seems to be good however.</a:t>
            </a:r>
          </a:p>
          <a:p>
            <a:r>
              <a:rPr lang="en-US" dirty="0" smtClean="0"/>
              <a:t>Several of the multi range box 711 tested did not meet specifications unless calibrated on a single frequency. Scale to scale readings off on the low ends, even after calibration. </a:t>
            </a:r>
          </a:p>
          <a:p>
            <a:r>
              <a:rPr lang="en-US" dirty="0" smtClean="0"/>
              <a:t>The Heathkit  IM4190 tested well at 432 and 23cm.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The purpose of this paper is to measure the accuracy of a variety of UHF wattmeters at 1296MHz to see what their error is. </a:t>
            </a:r>
          </a:p>
          <a:p>
            <a:r>
              <a:rPr lang="en-US" dirty="0" smtClean="0"/>
              <a:t>Most of the meters are not specified at this frequency so this will be new data.</a:t>
            </a:r>
          </a:p>
          <a:p>
            <a:r>
              <a:rPr lang="en-US" dirty="0" smtClean="0"/>
              <a:t>Common knowledge supposes the additional error may be 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R&amp;S NAUS</a:t>
            </a:r>
            <a:endParaRPr lang="en-US" dirty="0"/>
          </a:p>
        </p:txBody>
      </p:sp>
      <p:pic>
        <p:nvPicPr>
          <p:cNvPr id="4" name="Content Placeholder 3" descr="DSC08662.JPG"/>
          <p:cNvPicPr>
            <a:picLocks noGrp="1" noChangeAspect="1"/>
          </p:cNvPicPr>
          <p:nvPr>
            <p:ph idx="1"/>
          </p:nvPr>
        </p:nvPicPr>
        <p:blipFill>
          <a:blip r:embed="rId3" cstate="print"/>
          <a:stretch>
            <a:fillRect/>
          </a:stretch>
        </p:blipFill>
        <p:spPr>
          <a:xfrm>
            <a:off x="1554480" y="1824672"/>
            <a:ext cx="6035040" cy="4526280"/>
          </a:xfrm>
        </p:spPr>
      </p:pic>
      <p:sp>
        <p:nvSpPr>
          <p:cNvPr id="5" name="TextBox 4"/>
          <p:cNvSpPr txBox="1"/>
          <p:nvPr/>
        </p:nvSpPr>
        <p:spPr>
          <a:xfrm>
            <a:off x="1600200" y="1143000"/>
            <a:ext cx="5791200" cy="369332"/>
          </a:xfrm>
          <a:prstGeom prst="rect">
            <a:avLst/>
          </a:prstGeom>
          <a:noFill/>
        </p:spPr>
        <p:txBody>
          <a:bodyPr wrap="square" rtlCol="0">
            <a:spAutoFit/>
          </a:bodyPr>
          <a:lstStyle/>
          <a:p>
            <a:r>
              <a:rPr lang="en-US" dirty="0" smtClean="0"/>
              <a:t>Notice the scale resolution.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R&amp;S NAUS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dial calibration intervals did not give as good a resolution as other meters tested. </a:t>
            </a:r>
          </a:p>
          <a:p>
            <a:r>
              <a:rPr lang="en-US" dirty="0" smtClean="0"/>
              <a:t>The meter was not as accurate as I thought it would be, although it met specifications.</a:t>
            </a:r>
          </a:p>
          <a:p>
            <a:r>
              <a:rPr lang="en-US" dirty="0" smtClean="0"/>
              <a:t>The meter itself is extremely well made with one of the best couplers I have ever seen and very rugged. </a:t>
            </a:r>
          </a:p>
          <a:p>
            <a:r>
              <a:rPr lang="en-US" dirty="0" smtClean="0"/>
              <a:t>The coupler diodes can be easily blown in the low power direction and are custom made and extremely hard to find.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R&amp;S NAP</a:t>
            </a:r>
            <a:endParaRPr lang="en-US" dirty="0"/>
          </a:p>
        </p:txBody>
      </p:sp>
      <p:pic>
        <p:nvPicPr>
          <p:cNvPr id="4" name="Content Placeholder 3" descr="DSC08663.JPG"/>
          <p:cNvPicPr>
            <a:picLocks noGrp="1" noChangeAspect="1"/>
          </p:cNvPicPr>
          <p:nvPr>
            <p:ph idx="1"/>
          </p:nvPr>
        </p:nvPicPr>
        <p:blipFill>
          <a:blip r:embed="rId3" cstate="print"/>
          <a:stretch>
            <a:fillRect/>
          </a:stretch>
        </p:blipFill>
        <p:spPr>
          <a:xfrm>
            <a:off x="1524000" y="2286000"/>
            <a:ext cx="5729816" cy="4297362"/>
          </a:xfrm>
        </p:spPr>
      </p:pic>
      <p:sp>
        <p:nvSpPr>
          <p:cNvPr id="5" name="TextBox 4"/>
          <p:cNvSpPr txBox="1"/>
          <p:nvPr/>
        </p:nvSpPr>
        <p:spPr>
          <a:xfrm>
            <a:off x="762000" y="1447800"/>
            <a:ext cx="7543800" cy="923330"/>
          </a:xfrm>
          <a:prstGeom prst="rect">
            <a:avLst/>
          </a:prstGeom>
          <a:noFill/>
        </p:spPr>
        <p:txBody>
          <a:bodyPr wrap="square" rtlCol="0">
            <a:spAutoFit/>
          </a:bodyPr>
          <a:lstStyle/>
          <a:p>
            <a:r>
              <a:rPr lang="en-US" dirty="0" smtClean="0"/>
              <a:t>Easily the most sophisticated meter tested. Battery operated or AC with several sensors available.  Dual displays that are analog and digital.   Auto ranging as well.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R&amp;S NAP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finest meter tested. Easily met specifications of 5% of reading on all frequencies.</a:t>
            </a:r>
          </a:p>
          <a:p>
            <a:r>
              <a:rPr lang="en-US" dirty="0" smtClean="0"/>
              <a:t>Wide variety of measurements possible. Analogue and digital display.</a:t>
            </a:r>
          </a:p>
          <a:p>
            <a:r>
              <a:rPr lang="en-US" dirty="0" smtClean="0"/>
              <a:t>Sturdy and robust.</a:t>
            </a:r>
          </a:p>
          <a:p>
            <a:r>
              <a:rPr lang="en-US" dirty="0" smtClean="0"/>
              <a:t>Operated from either Ac or rechargeable batteries </a:t>
            </a:r>
          </a:p>
          <a:p>
            <a:r>
              <a:rPr lang="en-US" dirty="0" smtClean="0"/>
              <a:t>A number of sensors available.</a:t>
            </a:r>
          </a:p>
          <a:p>
            <a:r>
              <a:rPr lang="en-US" dirty="0" smtClean="0"/>
              <a:t>Expensive relative to the other meters.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Struthers</a:t>
            </a:r>
            <a:endParaRPr lang="en-US" dirty="0"/>
          </a:p>
        </p:txBody>
      </p:sp>
      <p:pic>
        <p:nvPicPr>
          <p:cNvPr id="4" name="Content Placeholder 3" descr="DSC08666.JPG"/>
          <p:cNvPicPr>
            <a:picLocks noGrp="1" noChangeAspect="1"/>
          </p:cNvPicPr>
          <p:nvPr>
            <p:ph idx="1"/>
          </p:nvPr>
        </p:nvPicPr>
        <p:blipFill>
          <a:blip r:embed="rId3" cstate="print"/>
          <a:stretch>
            <a:fillRect/>
          </a:stretch>
        </p:blipFill>
        <p:spPr>
          <a:xfrm>
            <a:off x="1554480" y="1824672"/>
            <a:ext cx="6035040" cy="4526280"/>
          </a:xfrm>
        </p:spPr>
      </p:pic>
      <p:sp>
        <p:nvSpPr>
          <p:cNvPr id="5" name="TextBox 4"/>
          <p:cNvSpPr txBox="1"/>
          <p:nvPr/>
        </p:nvSpPr>
        <p:spPr>
          <a:xfrm>
            <a:off x="838200" y="1447800"/>
            <a:ext cx="6781800" cy="369332"/>
          </a:xfrm>
          <a:prstGeom prst="rect">
            <a:avLst/>
          </a:prstGeom>
          <a:noFill/>
        </p:spPr>
        <p:txBody>
          <a:bodyPr wrap="square" rtlCol="0">
            <a:spAutoFit/>
          </a:bodyPr>
          <a:lstStyle/>
          <a:p>
            <a:r>
              <a:rPr lang="en-US" dirty="0" smtClean="0"/>
              <a:t>Also made as Douglas Microwave , Sierra, and others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Struthers</a:t>
            </a:r>
            <a:endParaRPr lang="en-US" dirty="0"/>
          </a:p>
        </p:txBody>
      </p:sp>
      <p:sp>
        <p:nvSpPr>
          <p:cNvPr id="3" name="Content Placeholder 2"/>
          <p:cNvSpPr>
            <a:spLocks noGrp="1"/>
          </p:cNvSpPr>
          <p:nvPr>
            <p:ph idx="1"/>
          </p:nvPr>
        </p:nvSpPr>
        <p:spPr/>
        <p:txBody>
          <a:bodyPr>
            <a:normAutofit/>
          </a:bodyPr>
          <a:lstStyle/>
          <a:p>
            <a:r>
              <a:rPr lang="en-US" dirty="0" smtClean="0"/>
              <a:t>Relies on mechanical adjustment for calibration. Rough handling and wear easily changes the calibration, but easy to calibrate. </a:t>
            </a:r>
          </a:p>
          <a:p>
            <a:r>
              <a:rPr lang="en-US" dirty="0" smtClean="0"/>
              <a:t>The lid can fall away from the pot as latches are light duty, and coax cord can pull from connector.</a:t>
            </a:r>
          </a:p>
          <a:p>
            <a:r>
              <a:rPr lang="en-US" dirty="0" smtClean="0"/>
              <a:t>Usually comes with a several multi range  sensors. </a:t>
            </a:r>
          </a:p>
          <a:p>
            <a:r>
              <a:rPr lang="en-US" dirty="0" smtClean="0"/>
              <a:t>Meets specifications.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81200"/>
          </a:xfrm>
        </p:spPr>
        <p:txBody>
          <a:bodyPr>
            <a:normAutofit fontScale="90000"/>
          </a:bodyPr>
          <a:lstStyle/>
          <a:p>
            <a:r>
              <a:rPr lang="en-US" sz="4900" b="1" dirty="0" smtClean="0"/>
              <a:t>Test Results</a:t>
            </a:r>
            <a:br>
              <a:rPr lang="en-US" sz="4900" b="1" dirty="0" smtClean="0"/>
            </a:br>
            <a:r>
              <a:rPr lang="en-US" b="1" dirty="0" smtClean="0"/>
              <a:t> </a:t>
            </a:r>
            <a:r>
              <a:rPr lang="en-US" dirty="0" smtClean="0"/>
              <a:t/>
            </a:r>
            <a:br>
              <a:rPr lang="en-US" dirty="0" smtClean="0"/>
            </a:br>
            <a:r>
              <a:rPr lang="en-US" dirty="0" smtClean="0"/>
              <a:t>Bird Meters</a:t>
            </a:r>
            <a:endParaRPr lang="en-US" dirty="0"/>
          </a:p>
        </p:txBody>
      </p:sp>
      <p:graphicFrame>
        <p:nvGraphicFramePr>
          <p:cNvPr id="4" name="Content Placeholder 3"/>
          <p:cNvGraphicFramePr>
            <a:graphicFrameLocks noGrp="1"/>
          </p:cNvGraphicFramePr>
          <p:nvPr>
            <p:ph idx="1"/>
          </p:nvPr>
        </p:nvGraphicFramePr>
        <p:xfrm>
          <a:off x="457200" y="2590800"/>
          <a:ext cx="8229600" cy="28651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Meter</a:t>
                      </a:r>
                      <a:endParaRPr lang="en-US" dirty="0"/>
                    </a:p>
                  </a:txBody>
                  <a:tcPr marL="86627" marR="86627"/>
                </a:tc>
                <a:tc>
                  <a:txBody>
                    <a:bodyPr/>
                    <a:lstStyle/>
                    <a:p>
                      <a:r>
                        <a:rPr lang="en-US" dirty="0" smtClean="0"/>
                        <a:t>Model</a:t>
                      </a:r>
                      <a:endParaRPr lang="en-US" dirty="0"/>
                    </a:p>
                  </a:txBody>
                  <a:tcPr marL="86627" marR="866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144MHz</a:t>
                      </a:r>
                    </a:p>
                    <a:p>
                      <a:endParaRPr lang="en-US" dirty="0"/>
                    </a:p>
                  </a:txBody>
                  <a:tcPr marL="86627" marR="866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432MHz</a:t>
                      </a:r>
                    </a:p>
                    <a:p>
                      <a:endParaRPr lang="en-US" dirty="0"/>
                    </a:p>
                  </a:txBody>
                  <a:tcPr marL="86627" marR="866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1296MHz</a:t>
                      </a:r>
                    </a:p>
                    <a:p>
                      <a:endParaRPr lang="en-US" dirty="0"/>
                    </a:p>
                  </a:txBody>
                  <a:tcPr marL="86627" marR="86627"/>
                </a:tc>
              </a:tr>
              <a:tr h="370840">
                <a:tc>
                  <a:txBody>
                    <a:bodyPr/>
                    <a:lstStyle/>
                    <a:p>
                      <a:r>
                        <a:rPr lang="en-US" dirty="0" smtClean="0"/>
                        <a:t>Bird</a:t>
                      </a:r>
                      <a:endParaRPr lang="en-US" dirty="0"/>
                    </a:p>
                  </a:txBody>
                  <a:tcPr marL="86627" marR="86627"/>
                </a:tc>
                <a:tc>
                  <a:txBody>
                    <a:bodyPr/>
                    <a:lstStyle/>
                    <a:p>
                      <a:r>
                        <a:rPr lang="en-US" dirty="0" smtClean="0"/>
                        <a:t>4410-6</a:t>
                      </a:r>
                      <a:endParaRPr lang="en-US" dirty="0"/>
                    </a:p>
                  </a:txBody>
                  <a:tcPr marL="86627" marR="86627"/>
                </a:tc>
                <a:tc>
                  <a:txBody>
                    <a:bodyPr/>
                    <a:lstStyle/>
                    <a:p>
                      <a:r>
                        <a:rPr lang="en-US" dirty="0" smtClean="0"/>
                        <a:t> (4)</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(-9)</a:t>
                      </a:r>
                      <a:endParaRPr lang="en-US" dirty="0"/>
                    </a:p>
                  </a:txBody>
                  <a:tcPr marL="86627" marR="86627"/>
                </a:tc>
              </a:tr>
              <a:tr h="370840">
                <a:tc>
                  <a:txBody>
                    <a:bodyPr/>
                    <a:lstStyle/>
                    <a:p>
                      <a:endParaRPr lang="en-US"/>
                    </a:p>
                  </a:txBody>
                  <a:tcPr marL="86627" marR="86627"/>
                </a:tc>
                <a:tc>
                  <a:txBody>
                    <a:bodyPr/>
                    <a:lstStyle/>
                    <a:p>
                      <a:r>
                        <a:rPr lang="en-US" dirty="0" smtClean="0"/>
                        <a:t>4304-150w</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1.2</a:t>
                      </a:r>
                      <a:endParaRPr lang="en-US" dirty="0"/>
                    </a:p>
                  </a:txBody>
                  <a:tcPr marL="86627" marR="86627"/>
                </a:tc>
                <a:tc>
                  <a:txBody>
                    <a:bodyPr/>
                    <a:lstStyle/>
                    <a:p>
                      <a:r>
                        <a:rPr lang="en-US" dirty="0" smtClean="0"/>
                        <a:t>      0</a:t>
                      </a:r>
                      <a:endParaRPr lang="en-US" dirty="0"/>
                    </a:p>
                  </a:txBody>
                  <a:tcPr marL="86627" marR="86627"/>
                </a:tc>
              </a:tr>
              <a:tr h="370840">
                <a:tc>
                  <a:txBody>
                    <a:bodyPr/>
                    <a:lstStyle/>
                    <a:p>
                      <a:endParaRPr lang="en-US" dirty="0"/>
                    </a:p>
                  </a:txBody>
                  <a:tcPr marL="86627" marR="86627"/>
                </a:tc>
                <a:tc>
                  <a:txBody>
                    <a:bodyPr/>
                    <a:lstStyle/>
                    <a:p>
                      <a:r>
                        <a:rPr lang="en-US" dirty="0" smtClean="0"/>
                        <a:t>6737</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10</a:t>
                      </a:r>
                      <a:endParaRPr lang="en-US" dirty="0"/>
                    </a:p>
                  </a:txBody>
                  <a:tcPr marL="86627" marR="86627"/>
                </a:tc>
              </a:tr>
              <a:tr h="370840">
                <a:tc>
                  <a:txBody>
                    <a:bodyPr/>
                    <a:lstStyle/>
                    <a:p>
                      <a:endParaRPr lang="en-US" dirty="0"/>
                    </a:p>
                  </a:txBody>
                  <a:tcPr marL="86627" marR="86627"/>
                </a:tc>
                <a:tc>
                  <a:txBody>
                    <a:bodyPr/>
                    <a:lstStyle/>
                    <a:p>
                      <a:r>
                        <a:rPr lang="en-US" dirty="0" smtClean="0"/>
                        <a:t>6734</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10</a:t>
                      </a:r>
                      <a:endParaRPr lang="en-US" dirty="0"/>
                    </a:p>
                  </a:txBody>
                  <a:tcPr marL="86627" marR="86627"/>
                </a:tc>
              </a:tr>
              <a:tr h="370840">
                <a:tc>
                  <a:txBody>
                    <a:bodyPr/>
                    <a:lstStyle/>
                    <a:p>
                      <a:endParaRPr lang="en-US" dirty="0"/>
                    </a:p>
                  </a:txBody>
                  <a:tcPr marL="86627" marR="86627"/>
                </a:tc>
                <a:tc>
                  <a:txBody>
                    <a:bodyPr/>
                    <a:lstStyle/>
                    <a:p>
                      <a:r>
                        <a:rPr lang="en-US" dirty="0" smtClean="0"/>
                        <a:t>6737</a:t>
                      </a:r>
                      <a:endParaRPr lang="en-US" dirty="0"/>
                    </a:p>
                  </a:txBody>
                  <a:tcPr marL="86627" marR="86627"/>
                </a:tc>
                <a:tc>
                  <a:txBody>
                    <a:bodyPr/>
                    <a:lstStyle/>
                    <a:p>
                      <a:r>
                        <a:rPr lang="en-US" dirty="0" smtClean="0"/>
                        <a:t>   .6</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10</a:t>
                      </a:r>
                      <a:endParaRPr lang="en-US" dirty="0"/>
                    </a:p>
                  </a:txBody>
                  <a:tcPr marL="86627" marR="86627"/>
                </a:tc>
              </a:tr>
              <a:tr h="370840">
                <a:tc>
                  <a:txBody>
                    <a:bodyPr/>
                    <a:lstStyle/>
                    <a:p>
                      <a:endParaRPr lang="en-US"/>
                    </a:p>
                  </a:txBody>
                  <a:tcPr marL="86627" marR="86627"/>
                </a:tc>
                <a:tc>
                  <a:txBody>
                    <a:bodyPr/>
                    <a:lstStyle/>
                    <a:p>
                      <a:endParaRPr lang="en-US"/>
                    </a:p>
                  </a:txBody>
                  <a:tcPr marL="86627" marR="86627"/>
                </a:tc>
                <a:tc>
                  <a:txBody>
                    <a:bodyPr/>
                    <a:lstStyle/>
                    <a:p>
                      <a:endParaRPr lang="en-US"/>
                    </a:p>
                  </a:txBody>
                  <a:tcPr marL="86627" marR="86627"/>
                </a:tc>
                <a:tc>
                  <a:txBody>
                    <a:bodyPr/>
                    <a:lstStyle/>
                    <a:p>
                      <a:endParaRPr lang="en-US"/>
                    </a:p>
                  </a:txBody>
                  <a:tcPr marL="86627" marR="86627"/>
                </a:tc>
                <a:tc>
                  <a:txBody>
                    <a:bodyPr/>
                    <a:lstStyle/>
                    <a:p>
                      <a:endParaRPr lang="en-US" dirty="0"/>
                    </a:p>
                  </a:txBody>
                  <a:tcPr marL="86627" marR="86627"/>
                </a:tc>
              </a:tr>
            </a:tbl>
          </a:graphicData>
        </a:graphic>
      </p:graphicFrame>
      <p:sp>
        <p:nvSpPr>
          <p:cNvPr id="5" name="TextBox 4"/>
          <p:cNvSpPr txBox="1"/>
          <p:nvPr/>
        </p:nvSpPr>
        <p:spPr>
          <a:xfrm>
            <a:off x="152400" y="5715000"/>
            <a:ext cx="8534400" cy="646331"/>
          </a:xfrm>
          <a:prstGeom prst="rect">
            <a:avLst/>
          </a:prstGeom>
          <a:noFill/>
        </p:spPr>
        <p:txBody>
          <a:bodyPr wrap="square" rtlCol="0">
            <a:spAutoFit/>
          </a:bodyPr>
          <a:lstStyle/>
          <a:p>
            <a:r>
              <a:rPr lang="en-US" dirty="0" smtClean="0"/>
              <a:t>Notes on Measurements:  Numbers in parenthesis are % of reading. All others are % OFS.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a:t>
            </a:r>
            <a:endParaRPr lang="en-US" dirty="0"/>
          </a:p>
        </p:txBody>
      </p:sp>
      <p:graphicFrame>
        <p:nvGraphicFramePr>
          <p:cNvPr id="4" name="Content Placeholder 3"/>
          <p:cNvGraphicFramePr>
            <a:graphicFrameLocks noGrp="1"/>
          </p:cNvGraphicFramePr>
          <p:nvPr>
            <p:ph idx="1"/>
          </p:nvPr>
        </p:nvGraphicFramePr>
        <p:xfrm>
          <a:off x="457200" y="1774825"/>
          <a:ext cx="8229600" cy="1752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Element</a:t>
                      </a:r>
                      <a:endParaRPr lang="en-US" dirty="0"/>
                    </a:p>
                  </a:txBody>
                  <a:tcPr marL="86627" marR="86627"/>
                </a:tc>
                <a:tc>
                  <a:txBody>
                    <a:bodyPr/>
                    <a:lstStyle/>
                    <a:p>
                      <a:r>
                        <a:rPr lang="en-US" dirty="0" smtClean="0"/>
                        <a:t>Model</a:t>
                      </a:r>
                      <a:endParaRPr lang="en-US" dirty="0"/>
                    </a:p>
                  </a:txBody>
                  <a:tcPr marL="86627" marR="86627"/>
                </a:tc>
                <a:tc>
                  <a:txBody>
                    <a:bodyPr/>
                    <a:lstStyle/>
                    <a:p>
                      <a:r>
                        <a:rPr lang="en-US" dirty="0" smtClean="0"/>
                        <a:t>144MHz</a:t>
                      </a:r>
                      <a:endParaRPr lang="en-US" dirty="0"/>
                    </a:p>
                  </a:txBody>
                  <a:tcPr marL="86627" marR="86627"/>
                </a:tc>
                <a:tc>
                  <a:txBody>
                    <a:bodyPr/>
                    <a:lstStyle/>
                    <a:p>
                      <a:r>
                        <a:rPr lang="en-US" dirty="0" smtClean="0"/>
                        <a:t>432MHz</a:t>
                      </a:r>
                      <a:endParaRPr lang="en-US" dirty="0"/>
                    </a:p>
                  </a:txBody>
                  <a:tcPr marL="86627" marR="86627"/>
                </a:tc>
                <a:tc>
                  <a:txBody>
                    <a:bodyPr/>
                    <a:lstStyle/>
                    <a:p>
                      <a:r>
                        <a:rPr lang="en-US" dirty="0" smtClean="0"/>
                        <a:t>1296MHz</a:t>
                      </a:r>
                      <a:endParaRPr lang="en-US" dirty="0"/>
                    </a:p>
                  </a:txBody>
                  <a:tcPr marL="86627" marR="86627"/>
                </a:tc>
              </a:tr>
              <a:tr h="370840">
                <a:tc>
                  <a:txBody>
                    <a:bodyPr/>
                    <a:lstStyle/>
                    <a:p>
                      <a:r>
                        <a:rPr lang="en-US" dirty="0" smtClean="0"/>
                        <a:t>Coaxial Dynamics</a:t>
                      </a:r>
                      <a:endParaRPr lang="en-US" dirty="0"/>
                    </a:p>
                  </a:txBody>
                  <a:tcPr marL="86627" marR="86627"/>
                </a:tc>
                <a:tc>
                  <a:txBody>
                    <a:bodyPr/>
                    <a:lstStyle/>
                    <a:p>
                      <a:r>
                        <a:rPr lang="en-US" dirty="0" smtClean="0"/>
                        <a:t>82074</a:t>
                      </a:r>
                      <a:endParaRPr lang="en-US" dirty="0"/>
                    </a:p>
                  </a:txBody>
                  <a:tcPr marL="86627" marR="86627"/>
                </a:tc>
                <a:tc>
                  <a:txBody>
                    <a:bodyPr/>
                    <a:lstStyle/>
                    <a:p>
                      <a:r>
                        <a:rPr lang="en-US" dirty="0" smtClean="0"/>
                        <a:t>     1</a:t>
                      </a:r>
                      <a:endParaRPr lang="en-US" dirty="0"/>
                    </a:p>
                  </a:txBody>
                  <a:tcPr marL="86627" marR="86627"/>
                </a:tc>
                <a:tc>
                  <a:txBody>
                    <a:bodyPr/>
                    <a:lstStyle/>
                    <a:p>
                      <a:r>
                        <a:rPr lang="en-US" dirty="0" smtClean="0"/>
                        <a:t>    1.8</a:t>
                      </a:r>
                      <a:endParaRPr lang="en-US" dirty="0"/>
                    </a:p>
                  </a:txBody>
                  <a:tcPr marL="86627" marR="86627"/>
                </a:tc>
                <a:tc>
                  <a:txBody>
                    <a:bodyPr/>
                    <a:lstStyle/>
                    <a:p>
                      <a:r>
                        <a:rPr lang="en-US" dirty="0" smtClean="0"/>
                        <a:t>     1.6</a:t>
                      </a:r>
                      <a:endParaRPr lang="en-US" dirty="0"/>
                    </a:p>
                  </a:txBody>
                  <a:tcPr marL="86627" marR="86627"/>
                </a:tc>
              </a:tr>
              <a:tr h="370840">
                <a:tc>
                  <a:txBody>
                    <a:bodyPr/>
                    <a:lstStyle/>
                    <a:p>
                      <a:r>
                        <a:rPr lang="en-US" dirty="0" smtClean="0"/>
                        <a:t>Bird</a:t>
                      </a:r>
                      <a:endParaRPr lang="en-US" dirty="0"/>
                    </a:p>
                  </a:txBody>
                  <a:tcPr marL="86627" marR="86627"/>
                </a:tc>
                <a:tc>
                  <a:txBody>
                    <a:bodyPr/>
                    <a:lstStyle/>
                    <a:p>
                      <a:r>
                        <a:rPr lang="en-US" dirty="0" smtClean="0"/>
                        <a:t>500E</a:t>
                      </a:r>
                      <a:endParaRPr lang="en-US" dirty="0"/>
                    </a:p>
                  </a:txBody>
                  <a:tcPr marL="86627" marR="86627"/>
                </a:tc>
                <a:tc>
                  <a:txBody>
                    <a:bodyPr/>
                    <a:lstStyle/>
                    <a:p>
                      <a:r>
                        <a:rPr lang="en-US" dirty="0" smtClean="0"/>
                        <a:t>    1.8</a:t>
                      </a:r>
                      <a:endParaRPr lang="en-US" dirty="0"/>
                    </a:p>
                  </a:txBody>
                  <a:tcPr marL="86627" marR="86627"/>
                </a:tc>
                <a:tc>
                  <a:txBody>
                    <a:bodyPr/>
                    <a:lstStyle/>
                    <a:p>
                      <a:r>
                        <a:rPr lang="en-US" dirty="0" smtClean="0"/>
                        <a:t>     1</a:t>
                      </a:r>
                      <a:endParaRPr lang="en-US" dirty="0"/>
                    </a:p>
                  </a:txBody>
                  <a:tcPr marL="86627" marR="86627"/>
                </a:tc>
                <a:tc>
                  <a:txBody>
                    <a:bodyPr/>
                    <a:lstStyle/>
                    <a:p>
                      <a:r>
                        <a:rPr lang="en-US" dirty="0" smtClean="0"/>
                        <a:t>      0</a:t>
                      </a:r>
                      <a:endParaRPr lang="en-US" dirty="0"/>
                    </a:p>
                  </a:txBody>
                  <a:tcPr marL="86627" marR="86627"/>
                </a:tc>
              </a:tr>
              <a:tr h="370840">
                <a:tc>
                  <a:txBody>
                    <a:bodyPr/>
                    <a:lstStyle/>
                    <a:p>
                      <a:endParaRPr lang="en-US" dirty="0"/>
                    </a:p>
                  </a:txBody>
                  <a:tcPr marL="86627" marR="86627"/>
                </a:tc>
                <a:tc>
                  <a:txBody>
                    <a:bodyPr/>
                    <a:lstStyle/>
                    <a:p>
                      <a:r>
                        <a:rPr lang="en-US" dirty="0" smtClean="0"/>
                        <a:t>250E</a:t>
                      </a:r>
                      <a:endParaRPr lang="en-US" dirty="0"/>
                    </a:p>
                  </a:txBody>
                  <a:tcPr marL="86627" marR="86627"/>
                </a:tc>
                <a:tc>
                  <a:txBody>
                    <a:bodyPr/>
                    <a:lstStyle/>
                    <a:p>
                      <a:r>
                        <a:rPr lang="en-US" dirty="0" smtClean="0"/>
                        <a:t>    1.8</a:t>
                      </a:r>
                      <a:endParaRPr lang="en-US" dirty="0"/>
                    </a:p>
                  </a:txBody>
                  <a:tcPr marL="86627" marR="86627"/>
                </a:tc>
                <a:tc>
                  <a:txBody>
                    <a:bodyPr/>
                    <a:lstStyle/>
                    <a:p>
                      <a:r>
                        <a:rPr lang="en-US" dirty="0" smtClean="0"/>
                        <a:t>    -2</a:t>
                      </a:r>
                      <a:endParaRPr lang="en-US" dirty="0"/>
                    </a:p>
                  </a:txBody>
                  <a:tcPr marL="86627" marR="86627"/>
                </a:tc>
                <a:tc>
                  <a:txBody>
                    <a:bodyPr/>
                    <a:lstStyle/>
                    <a:p>
                      <a:r>
                        <a:rPr lang="en-US" dirty="0" smtClean="0"/>
                        <a:t>      8</a:t>
                      </a:r>
                      <a:endParaRPr lang="en-US" dirty="0"/>
                    </a:p>
                  </a:txBody>
                  <a:tcPr marL="86627" marR="86627"/>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R&amp;S Meters</a:t>
            </a:r>
            <a:endParaRPr lang="en-US" dirty="0"/>
          </a:p>
        </p:txBody>
      </p:sp>
      <p:graphicFrame>
        <p:nvGraphicFramePr>
          <p:cNvPr id="4" name="Content Placeholder 3"/>
          <p:cNvGraphicFramePr>
            <a:graphicFrameLocks noGrp="1"/>
          </p:cNvGraphicFramePr>
          <p:nvPr>
            <p:ph idx="1"/>
          </p:nvPr>
        </p:nvGraphicFramePr>
        <p:xfrm>
          <a:off x="457200" y="1774825"/>
          <a:ext cx="8229600" cy="1483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R&amp;S</a:t>
                      </a:r>
                      <a:endParaRPr lang="en-US" dirty="0"/>
                    </a:p>
                  </a:txBody>
                  <a:tcPr marL="86627" marR="86627"/>
                </a:tc>
                <a:tc>
                  <a:txBody>
                    <a:bodyPr/>
                    <a:lstStyle/>
                    <a:p>
                      <a:r>
                        <a:rPr lang="en-US" dirty="0" smtClean="0"/>
                        <a:t>Model</a:t>
                      </a:r>
                      <a:endParaRPr lang="en-US" dirty="0"/>
                    </a:p>
                  </a:txBody>
                  <a:tcPr marL="86627" marR="86627"/>
                </a:tc>
                <a:tc>
                  <a:txBody>
                    <a:bodyPr/>
                    <a:lstStyle/>
                    <a:p>
                      <a:r>
                        <a:rPr lang="en-US" dirty="0" smtClean="0"/>
                        <a:t>144MHz</a:t>
                      </a:r>
                      <a:endParaRPr lang="en-US" dirty="0"/>
                    </a:p>
                  </a:txBody>
                  <a:tcPr marL="86627" marR="86627"/>
                </a:tc>
                <a:tc>
                  <a:txBody>
                    <a:bodyPr/>
                    <a:lstStyle/>
                    <a:p>
                      <a:r>
                        <a:rPr lang="en-US" dirty="0" smtClean="0"/>
                        <a:t>432MHz</a:t>
                      </a:r>
                      <a:endParaRPr lang="en-US" dirty="0"/>
                    </a:p>
                  </a:txBody>
                  <a:tcPr marL="86627" marR="86627"/>
                </a:tc>
                <a:tc>
                  <a:txBody>
                    <a:bodyPr/>
                    <a:lstStyle/>
                    <a:p>
                      <a:r>
                        <a:rPr lang="en-US" dirty="0" smtClean="0"/>
                        <a:t>1296MHz</a:t>
                      </a:r>
                      <a:endParaRPr lang="en-US" dirty="0"/>
                    </a:p>
                  </a:txBody>
                  <a:tcPr marL="86627" marR="86627"/>
                </a:tc>
              </a:tr>
              <a:tr h="370840">
                <a:tc>
                  <a:txBody>
                    <a:bodyPr/>
                    <a:lstStyle/>
                    <a:p>
                      <a:r>
                        <a:rPr lang="en-US" dirty="0" smtClean="0"/>
                        <a:t>NAUS</a:t>
                      </a:r>
                      <a:endParaRPr lang="en-US" dirty="0"/>
                    </a:p>
                  </a:txBody>
                  <a:tcPr marL="86627" marR="86627"/>
                </a:tc>
                <a:tc>
                  <a:txBody>
                    <a:bodyPr/>
                    <a:lstStyle/>
                    <a:p>
                      <a:r>
                        <a:rPr lang="en-US" dirty="0" smtClean="0"/>
                        <a:t>NAUS</a:t>
                      </a:r>
                      <a:endParaRPr lang="en-US" dirty="0"/>
                    </a:p>
                  </a:txBody>
                  <a:tcPr marL="86627" marR="86627"/>
                </a:tc>
                <a:tc>
                  <a:txBody>
                    <a:bodyPr/>
                    <a:lstStyle/>
                    <a:p>
                      <a:r>
                        <a:rPr lang="en-US" dirty="0" smtClean="0"/>
                        <a:t>    5</a:t>
                      </a:r>
                      <a:endParaRPr lang="en-US" dirty="0"/>
                    </a:p>
                  </a:txBody>
                  <a:tcPr marL="86627" marR="86627"/>
                </a:tc>
                <a:tc>
                  <a:txBody>
                    <a:bodyPr/>
                    <a:lstStyle/>
                    <a:p>
                      <a:r>
                        <a:rPr lang="en-US" dirty="0" smtClean="0"/>
                        <a:t>    5</a:t>
                      </a:r>
                      <a:endParaRPr lang="en-US" dirty="0"/>
                    </a:p>
                  </a:txBody>
                  <a:tcPr marL="86627" marR="86627"/>
                </a:tc>
                <a:tc>
                  <a:txBody>
                    <a:bodyPr/>
                    <a:lstStyle/>
                    <a:p>
                      <a:r>
                        <a:rPr lang="en-US" dirty="0" smtClean="0"/>
                        <a:t>    -17</a:t>
                      </a:r>
                      <a:endParaRPr lang="en-US" dirty="0"/>
                    </a:p>
                  </a:txBody>
                  <a:tcPr marL="86627" marR="86627"/>
                </a:tc>
              </a:tr>
              <a:tr h="370840">
                <a:tc>
                  <a:txBody>
                    <a:bodyPr/>
                    <a:lstStyle/>
                    <a:p>
                      <a:r>
                        <a:rPr lang="en-US" dirty="0" smtClean="0"/>
                        <a:t>NAP</a:t>
                      </a:r>
                      <a:endParaRPr lang="en-US" dirty="0"/>
                    </a:p>
                  </a:txBody>
                  <a:tcPr marL="86627" marR="86627"/>
                </a:tc>
                <a:tc>
                  <a:txBody>
                    <a:bodyPr/>
                    <a:lstStyle/>
                    <a:p>
                      <a:r>
                        <a:rPr lang="en-US" dirty="0" smtClean="0"/>
                        <a:t>1100w</a:t>
                      </a:r>
                      <a:r>
                        <a:rPr lang="en-US" baseline="0" dirty="0" smtClean="0"/>
                        <a:t> element</a:t>
                      </a:r>
                      <a:endParaRPr lang="en-US" dirty="0"/>
                    </a:p>
                  </a:txBody>
                  <a:tcPr marL="86627" marR="86627"/>
                </a:tc>
                <a:tc>
                  <a:txBody>
                    <a:bodyPr/>
                    <a:lstStyle/>
                    <a:p>
                      <a:r>
                        <a:rPr lang="en-US" dirty="0" smtClean="0"/>
                        <a:t>   (4)</a:t>
                      </a:r>
                      <a:endParaRPr lang="en-US" dirty="0"/>
                    </a:p>
                  </a:txBody>
                  <a:tcPr marL="86627" marR="86627"/>
                </a:tc>
                <a:tc>
                  <a:txBody>
                    <a:bodyPr/>
                    <a:lstStyle/>
                    <a:p>
                      <a:r>
                        <a:rPr lang="en-US" dirty="0" smtClean="0"/>
                        <a:t>   (4.8)</a:t>
                      </a:r>
                      <a:endParaRPr lang="en-US" dirty="0"/>
                    </a:p>
                  </a:txBody>
                  <a:tcPr marL="86627" marR="86627"/>
                </a:tc>
                <a:tc>
                  <a:txBody>
                    <a:bodyPr/>
                    <a:lstStyle/>
                    <a:p>
                      <a:r>
                        <a:rPr lang="en-US" dirty="0" smtClean="0"/>
                        <a:t>   (-13)</a:t>
                      </a:r>
                      <a:endParaRPr lang="en-US" dirty="0"/>
                    </a:p>
                  </a:txBody>
                  <a:tcPr marL="86627" marR="86627"/>
                </a:tc>
              </a:tr>
              <a:tr h="370840">
                <a:tc>
                  <a:txBody>
                    <a:bodyPr/>
                    <a:lstStyle/>
                    <a:p>
                      <a:endParaRPr lang="en-US"/>
                    </a:p>
                  </a:txBody>
                  <a:tcPr marL="86627" marR="86627"/>
                </a:tc>
                <a:tc>
                  <a:txBody>
                    <a:bodyPr/>
                    <a:lstStyle/>
                    <a:p>
                      <a:r>
                        <a:rPr lang="en-US" dirty="0" smtClean="0"/>
                        <a:t>350w element</a:t>
                      </a:r>
                      <a:endParaRPr lang="en-US" dirty="0"/>
                    </a:p>
                  </a:txBody>
                  <a:tcPr marL="86627" marR="86627"/>
                </a:tc>
                <a:tc>
                  <a:txBody>
                    <a:bodyPr/>
                    <a:lstStyle/>
                    <a:p>
                      <a:r>
                        <a:rPr lang="en-US" dirty="0" smtClean="0"/>
                        <a:t>   (4)</a:t>
                      </a:r>
                      <a:endParaRPr lang="en-US" dirty="0"/>
                    </a:p>
                  </a:txBody>
                  <a:tcPr marL="86627" marR="86627"/>
                </a:tc>
                <a:tc>
                  <a:txBody>
                    <a:bodyPr/>
                    <a:lstStyle/>
                    <a:p>
                      <a:r>
                        <a:rPr lang="en-US" dirty="0" smtClean="0"/>
                        <a:t>   (4)</a:t>
                      </a:r>
                      <a:endParaRPr lang="en-US" dirty="0"/>
                    </a:p>
                  </a:txBody>
                  <a:tcPr marL="86627" marR="86627"/>
                </a:tc>
                <a:tc>
                  <a:txBody>
                    <a:bodyPr/>
                    <a:lstStyle/>
                    <a:p>
                      <a:r>
                        <a:rPr lang="en-US" dirty="0" smtClean="0"/>
                        <a:t>   (-5)</a:t>
                      </a:r>
                      <a:endParaRPr lang="en-US" dirty="0"/>
                    </a:p>
                  </a:txBody>
                  <a:tcPr marL="86627" marR="86627"/>
                </a:tc>
              </a:tr>
            </a:tbl>
          </a:graphicData>
        </a:graphic>
      </p:graphicFrame>
      <p:graphicFrame>
        <p:nvGraphicFramePr>
          <p:cNvPr id="5" name="Table 4"/>
          <p:cNvGraphicFramePr>
            <a:graphicFrameLocks noGrp="1"/>
          </p:cNvGraphicFramePr>
          <p:nvPr/>
        </p:nvGraphicFramePr>
        <p:xfrm>
          <a:off x="381000" y="5105400"/>
          <a:ext cx="8534400" cy="1112520"/>
        </p:xfrm>
        <a:graphic>
          <a:graphicData uri="http://schemas.openxmlformats.org/drawingml/2006/table">
            <a:tbl>
              <a:tblPr firstRow="1" bandRow="1">
                <a:tableStyleId>{5C22544A-7EE6-4342-B048-85BDC9FD1C3A}</a:tableStyleId>
              </a:tblPr>
              <a:tblGrid>
                <a:gridCol w="1219200"/>
                <a:gridCol w="1219200"/>
                <a:gridCol w="1219200"/>
                <a:gridCol w="1219200"/>
                <a:gridCol w="3657600"/>
              </a:tblGrid>
              <a:tr h="370840">
                <a:tc>
                  <a:txBody>
                    <a:bodyPr/>
                    <a:lstStyle/>
                    <a:p>
                      <a:r>
                        <a:rPr lang="en-US" dirty="0" err="1" smtClean="0"/>
                        <a:t>uMatch</a:t>
                      </a:r>
                      <a:endParaRPr lang="en-US" dirty="0"/>
                    </a:p>
                  </a:txBody>
                  <a:tcPr/>
                </a:tc>
                <a:tc>
                  <a:txBody>
                    <a:bodyPr/>
                    <a:lstStyle/>
                    <a:p>
                      <a:r>
                        <a:rPr lang="en-US" dirty="0" smtClean="0"/>
                        <a:t>Model</a:t>
                      </a:r>
                      <a:endParaRPr lang="en-US" dirty="0"/>
                    </a:p>
                  </a:txBody>
                  <a:tcPr/>
                </a:tc>
                <a:tc>
                  <a:txBody>
                    <a:bodyPr/>
                    <a:lstStyle/>
                    <a:p>
                      <a:r>
                        <a:rPr lang="en-US" dirty="0" smtClean="0"/>
                        <a:t>144MHZ</a:t>
                      </a:r>
                      <a:endParaRPr lang="en-US" dirty="0"/>
                    </a:p>
                  </a:txBody>
                  <a:tcPr/>
                </a:tc>
                <a:tc>
                  <a:txBody>
                    <a:bodyPr/>
                    <a:lstStyle/>
                    <a:p>
                      <a:r>
                        <a:rPr lang="en-US" dirty="0" smtClean="0"/>
                        <a:t>432MHz</a:t>
                      </a:r>
                      <a:endParaRPr lang="en-US" dirty="0"/>
                    </a:p>
                  </a:txBody>
                  <a:tcPr/>
                </a:tc>
                <a:tc>
                  <a:txBody>
                    <a:bodyPr/>
                    <a:lstStyle/>
                    <a:p>
                      <a:r>
                        <a:rPr lang="en-US" dirty="0" smtClean="0"/>
                        <a:t>1296MHZ</a:t>
                      </a:r>
                      <a:endParaRPr lang="en-US" dirty="0"/>
                    </a:p>
                  </a:txBody>
                  <a:tcPr/>
                </a:tc>
              </a:tr>
              <a:tr h="370840">
                <a:tc>
                  <a:txBody>
                    <a:bodyPr/>
                    <a:lstStyle/>
                    <a:p>
                      <a:endParaRPr lang="en-US"/>
                    </a:p>
                  </a:txBody>
                  <a:tcPr/>
                </a:tc>
                <a:tc>
                  <a:txBody>
                    <a:bodyPr/>
                    <a:lstStyle/>
                    <a:p>
                      <a:r>
                        <a:rPr lang="en-US" dirty="0" smtClean="0"/>
                        <a:t>120</a:t>
                      </a:r>
                      <a:endParaRPr lang="en-US" dirty="0"/>
                    </a:p>
                  </a:txBody>
                  <a:tcPr/>
                </a:tc>
                <a:tc>
                  <a:txBody>
                    <a:bodyPr/>
                    <a:lstStyle/>
                    <a:p>
                      <a:r>
                        <a:rPr lang="en-US" dirty="0" smtClean="0"/>
                        <a:t>    -19</a:t>
                      </a:r>
                      <a:endParaRPr lang="en-US" dirty="0"/>
                    </a:p>
                  </a:txBody>
                  <a:tcPr/>
                </a:tc>
                <a:tc>
                  <a:txBody>
                    <a:bodyPr/>
                    <a:lstStyle/>
                    <a:p>
                      <a:r>
                        <a:rPr lang="en-US" dirty="0" smtClean="0"/>
                        <a:t>    -15</a:t>
                      </a:r>
                      <a:endParaRPr lang="en-US" dirty="0"/>
                    </a:p>
                  </a:txBody>
                  <a:tcPr/>
                </a:tc>
                <a:tc>
                  <a:txBody>
                    <a:bodyPr/>
                    <a:lstStyle/>
                    <a:p>
                      <a:r>
                        <a:rPr lang="en-US" dirty="0" smtClean="0"/>
                        <a:t>    -21</a:t>
                      </a:r>
                      <a:endParaRPr lang="en-US" dirty="0"/>
                    </a:p>
                  </a:txBody>
                  <a:tcPr/>
                </a:tc>
              </a:tr>
              <a:tr h="370840">
                <a:tc>
                  <a:txBody>
                    <a:bodyPr/>
                    <a:lstStyle/>
                    <a:p>
                      <a:endParaRPr lang="en-US"/>
                    </a:p>
                  </a:txBody>
                  <a:tcPr/>
                </a:tc>
                <a:tc>
                  <a:txBody>
                    <a:bodyPr/>
                    <a:lstStyle/>
                    <a:p>
                      <a:r>
                        <a:rPr lang="en-US" dirty="0" smtClean="0"/>
                        <a:t>400</a:t>
                      </a:r>
                      <a:endParaRPr lang="en-US" dirty="0"/>
                    </a:p>
                  </a:txBody>
                  <a:tcPr/>
                </a:tc>
                <a:tc>
                  <a:txBody>
                    <a:bodyPr/>
                    <a:lstStyle/>
                    <a:p>
                      <a:r>
                        <a:rPr lang="en-US" dirty="0" smtClean="0"/>
                        <a:t>   1.3</a:t>
                      </a:r>
                      <a:endParaRPr lang="en-US" dirty="0"/>
                    </a:p>
                  </a:txBody>
                  <a:tcPr/>
                </a:tc>
                <a:tc>
                  <a:txBody>
                    <a:bodyPr/>
                    <a:lstStyle/>
                    <a:p>
                      <a:r>
                        <a:rPr lang="en-US" dirty="0" smtClean="0"/>
                        <a:t>    1</a:t>
                      </a:r>
                      <a:endParaRPr lang="en-US" dirty="0"/>
                    </a:p>
                  </a:txBody>
                  <a:tcPr/>
                </a:tc>
                <a:tc>
                  <a:txBody>
                    <a:bodyPr/>
                    <a:lstStyle/>
                    <a:p>
                      <a:r>
                        <a:rPr lang="en-US" dirty="0" smtClean="0"/>
                        <a:t>     10</a:t>
                      </a:r>
                      <a:endParaRPr lang="en-US" dirty="0"/>
                    </a:p>
                  </a:txBody>
                  <a:tcPr/>
                </a:tc>
              </a:tr>
            </a:tbl>
          </a:graphicData>
        </a:graphic>
      </p:graphicFrame>
      <p:sp>
        <p:nvSpPr>
          <p:cNvPr id="6" name="TextBox 5"/>
          <p:cNvSpPr txBox="1"/>
          <p:nvPr/>
        </p:nvSpPr>
        <p:spPr>
          <a:xfrm>
            <a:off x="381000" y="3733800"/>
            <a:ext cx="8534400" cy="769441"/>
          </a:xfrm>
          <a:prstGeom prst="rect">
            <a:avLst/>
          </a:prstGeom>
          <a:noFill/>
        </p:spPr>
        <p:txBody>
          <a:bodyPr wrap="square" rtlCol="0">
            <a:spAutoFit/>
          </a:bodyPr>
          <a:lstStyle/>
          <a:p>
            <a:pPr algn="ctr"/>
            <a:r>
              <a:rPr lang="en-US" sz="4400" dirty="0" smtClean="0">
                <a:latin typeface="+mj-lt"/>
              </a:rPr>
              <a:t>MicroMatch Meters</a:t>
            </a:r>
            <a:endParaRPr lang="en-US" sz="44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Heathkit</a:t>
            </a:r>
            <a:endParaRPr lang="en-US" dirty="0"/>
          </a:p>
        </p:txBody>
      </p:sp>
      <p:graphicFrame>
        <p:nvGraphicFramePr>
          <p:cNvPr id="4" name="Content Placeholder 3"/>
          <p:cNvGraphicFramePr>
            <a:graphicFrameLocks noGrp="1"/>
          </p:cNvGraphicFramePr>
          <p:nvPr>
            <p:ph idx="1"/>
          </p:nvPr>
        </p:nvGraphicFramePr>
        <p:xfrm>
          <a:off x="457200" y="1774825"/>
          <a:ext cx="8229600" cy="1483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Meter</a:t>
                      </a:r>
                      <a:endParaRPr lang="en-US" dirty="0"/>
                    </a:p>
                  </a:txBody>
                  <a:tcPr marL="86627" marR="86627"/>
                </a:tc>
                <a:tc>
                  <a:txBody>
                    <a:bodyPr/>
                    <a:lstStyle/>
                    <a:p>
                      <a:r>
                        <a:rPr lang="en-US" dirty="0" smtClean="0"/>
                        <a:t>Range</a:t>
                      </a:r>
                      <a:endParaRPr lang="en-US" dirty="0"/>
                    </a:p>
                  </a:txBody>
                  <a:tcPr marL="86627" marR="86627"/>
                </a:tc>
                <a:tc>
                  <a:txBody>
                    <a:bodyPr/>
                    <a:lstStyle/>
                    <a:p>
                      <a:r>
                        <a:rPr lang="en-US" dirty="0" smtClean="0"/>
                        <a:t>144MHz</a:t>
                      </a:r>
                      <a:endParaRPr lang="en-US" dirty="0"/>
                    </a:p>
                  </a:txBody>
                  <a:tcPr marL="86627" marR="86627"/>
                </a:tc>
                <a:tc>
                  <a:txBody>
                    <a:bodyPr/>
                    <a:lstStyle/>
                    <a:p>
                      <a:r>
                        <a:rPr lang="en-US" dirty="0" smtClean="0"/>
                        <a:t>432MHz</a:t>
                      </a:r>
                      <a:endParaRPr lang="en-US" dirty="0"/>
                    </a:p>
                  </a:txBody>
                  <a:tcPr marL="86627" marR="86627"/>
                </a:tc>
                <a:tc>
                  <a:txBody>
                    <a:bodyPr/>
                    <a:lstStyle/>
                    <a:p>
                      <a:r>
                        <a:rPr lang="en-US" dirty="0" smtClean="0"/>
                        <a:t>1296MHz</a:t>
                      </a:r>
                      <a:endParaRPr lang="en-US" dirty="0"/>
                    </a:p>
                  </a:txBody>
                  <a:tcPr marL="86627" marR="86627"/>
                </a:tc>
              </a:tr>
              <a:tr h="370840">
                <a:tc>
                  <a:txBody>
                    <a:bodyPr/>
                    <a:lstStyle/>
                    <a:p>
                      <a:r>
                        <a:rPr lang="en-US" dirty="0" smtClean="0"/>
                        <a:t>IM-4190</a:t>
                      </a:r>
                      <a:endParaRPr lang="en-US" dirty="0"/>
                    </a:p>
                  </a:txBody>
                  <a:tcPr marL="86627" marR="86627"/>
                </a:tc>
                <a:tc>
                  <a:txBody>
                    <a:bodyPr/>
                    <a:lstStyle/>
                    <a:p>
                      <a:r>
                        <a:rPr lang="en-US" dirty="0" smtClean="0"/>
                        <a:t>30</a:t>
                      </a:r>
                      <a:endParaRPr lang="en-US" dirty="0"/>
                    </a:p>
                  </a:txBody>
                  <a:tcPr marL="86627" marR="86627"/>
                </a:tc>
                <a:tc>
                  <a:txBody>
                    <a:bodyPr/>
                    <a:lstStyle/>
                    <a:p>
                      <a:r>
                        <a:rPr lang="en-US" dirty="0" smtClean="0"/>
                        <a:t>   -11</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-3</a:t>
                      </a:r>
                      <a:endParaRPr lang="en-US" dirty="0"/>
                    </a:p>
                  </a:txBody>
                  <a:tcPr marL="86627" marR="86627"/>
                </a:tc>
              </a:tr>
              <a:tr h="370840">
                <a:tc>
                  <a:txBody>
                    <a:bodyPr/>
                    <a:lstStyle/>
                    <a:p>
                      <a:endParaRPr lang="en-US"/>
                    </a:p>
                  </a:txBody>
                  <a:tcPr marL="86627" marR="86627"/>
                </a:tc>
                <a:tc>
                  <a:txBody>
                    <a:bodyPr/>
                    <a:lstStyle/>
                    <a:p>
                      <a:r>
                        <a:rPr lang="en-US" dirty="0" smtClean="0"/>
                        <a:t>75</a:t>
                      </a:r>
                      <a:endParaRPr lang="en-US" dirty="0"/>
                    </a:p>
                  </a:txBody>
                  <a:tcPr marL="86627" marR="86627"/>
                </a:tc>
                <a:tc>
                  <a:txBody>
                    <a:bodyPr/>
                    <a:lstStyle/>
                    <a:p>
                      <a:r>
                        <a:rPr lang="en-US" dirty="0" smtClean="0"/>
                        <a:t>   -4   </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8</a:t>
                      </a:r>
                      <a:endParaRPr lang="en-US" dirty="0"/>
                    </a:p>
                  </a:txBody>
                  <a:tcPr marL="86627" marR="86627"/>
                </a:tc>
              </a:tr>
              <a:tr h="370840">
                <a:tc>
                  <a:txBody>
                    <a:bodyPr/>
                    <a:lstStyle/>
                    <a:p>
                      <a:endParaRPr lang="en-US"/>
                    </a:p>
                  </a:txBody>
                  <a:tcPr marL="86627" marR="86627"/>
                </a:tc>
                <a:tc>
                  <a:txBody>
                    <a:bodyPr/>
                    <a:lstStyle/>
                    <a:p>
                      <a:r>
                        <a:rPr lang="en-US" dirty="0" smtClean="0"/>
                        <a:t>300</a:t>
                      </a:r>
                      <a:endParaRPr lang="en-US" dirty="0"/>
                    </a:p>
                  </a:txBody>
                  <a:tcPr marL="86627" marR="86627"/>
                </a:tc>
                <a:tc>
                  <a:txBody>
                    <a:bodyPr/>
                    <a:lstStyle/>
                    <a:p>
                      <a:r>
                        <a:rPr lang="en-US" dirty="0" smtClean="0"/>
                        <a:t>    -</a:t>
                      </a:r>
                      <a:endParaRPr lang="en-US" dirty="0"/>
                    </a:p>
                  </a:txBody>
                  <a:tcPr marL="86627" marR="86627"/>
                </a:tc>
                <a:tc>
                  <a:txBody>
                    <a:bodyPr/>
                    <a:lstStyle/>
                    <a:p>
                      <a:r>
                        <a:rPr lang="en-US" dirty="0" smtClean="0"/>
                        <a:t>    -             </a:t>
                      </a:r>
                      <a:endParaRPr lang="en-US" dirty="0"/>
                    </a:p>
                  </a:txBody>
                  <a:tcPr marL="86627" marR="86627"/>
                </a:tc>
                <a:tc>
                  <a:txBody>
                    <a:bodyPr/>
                    <a:lstStyle/>
                    <a:p>
                      <a:r>
                        <a:rPr lang="en-US" dirty="0" smtClean="0"/>
                        <a:t>    15</a:t>
                      </a:r>
                      <a:endParaRPr lang="en-US" dirty="0"/>
                    </a:p>
                  </a:txBody>
                  <a:tcPr marL="86627" marR="86627"/>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Gear</a:t>
            </a:r>
            <a:endParaRPr lang="en-US" dirty="0"/>
          </a:p>
        </p:txBody>
      </p:sp>
      <p:sp>
        <p:nvSpPr>
          <p:cNvPr id="3" name="Content Placeholder 2"/>
          <p:cNvSpPr>
            <a:spLocks noGrp="1"/>
          </p:cNvSpPr>
          <p:nvPr>
            <p:ph idx="1"/>
          </p:nvPr>
        </p:nvSpPr>
        <p:spPr/>
        <p:txBody>
          <a:bodyPr>
            <a:normAutofit/>
          </a:bodyPr>
          <a:lstStyle/>
          <a:p>
            <a:r>
              <a:rPr lang="en-US" dirty="0" smtClean="0"/>
              <a:t>There are very few meters that can do an accurate calibration at 23cm at high power.</a:t>
            </a:r>
          </a:p>
          <a:p>
            <a:r>
              <a:rPr lang="en-US" dirty="0" smtClean="0"/>
              <a:t> I have  been using a Bird 6091 calorimeter, one of the few meters that can do this type of measurement. It’s specifications are-</a:t>
            </a:r>
          </a:p>
          <a:p>
            <a:pPr lvl="1"/>
            <a:r>
              <a:rPr lang="en-US" dirty="0" smtClean="0"/>
              <a:t>Accuracy  1.25% of reading</a:t>
            </a:r>
          </a:p>
          <a:p>
            <a:pPr lvl="1"/>
            <a:r>
              <a:rPr lang="en-US" dirty="0" smtClean="0"/>
              <a:t>Frequency range  0-2500MHz</a:t>
            </a:r>
          </a:p>
          <a:p>
            <a:pPr lvl="1"/>
            <a:r>
              <a:rPr lang="en-US" dirty="0" smtClean="0"/>
              <a:t>Power range- 10-250 watts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Struthers/</a:t>
            </a:r>
            <a:r>
              <a:rPr lang="en-US" dirty="0"/>
              <a:t>D</a:t>
            </a:r>
            <a:r>
              <a:rPr lang="en-US" dirty="0" smtClean="0"/>
              <a:t>ouglas</a:t>
            </a:r>
            <a:endParaRPr lang="en-US" dirty="0"/>
          </a:p>
        </p:txBody>
      </p:sp>
      <p:graphicFrame>
        <p:nvGraphicFramePr>
          <p:cNvPr id="4" name="Content Placeholder 3"/>
          <p:cNvGraphicFramePr>
            <a:graphicFrameLocks noGrp="1"/>
          </p:cNvGraphicFramePr>
          <p:nvPr>
            <p:ph idx="1"/>
          </p:nvPr>
        </p:nvGraphicFramePr>
        <p:xfrm>
          <a:off x="457200" y="1774825"/>
          <a:ext cx="8229600" cy="3606800"/>
        </p:xfrm>
        <a:graphic>
          <a:graphicData uri="http://schemas.openxmlformats.org/drawingml/2006/table">
            <a:tbl>
              <a:tblPr firstRow="1" bandRow="1">
                <a:tableStyleId>{5C22544A-7EE6-4342-B048-85BDC9FD1C3A}</a:tableStyleId>
              </a:tblPr>
              <a:tblGrid>
                <a:gridCol w="2133600"/>
                <a:gridCol w="1158240"/>
                <a:gridCol w="1645920"/>
                <a:gridCol w="1645920"/>
                <a:gridCol w="1645920"/>
              </a:tblGrid>
              <a:tr h="370840">
                <a:tc>
                  <a:txBody>
                    <a:bodyPr/>
                    <a:lstStyle/>
                    <a:p>
                      <a:r>
                        <a:rPr lang="en-US" dirty="0" smtClean="0"/>
                        <a:t>Meter</a:t>
                      </a:r>
                      <a:endParaRPr lang="en-US" dirty="0"/>
                    </a:p>
                  </a:txBody>
                  <a:tcPr marL="86627" marR="86627"/>
                </a:tc>
                <a:tc>
                  <a:txBody>
                    <a:bodyPr/>
                    <a:lstStyle/>
                    <a:p>
                      <a:r>
                        <a:rPr lang="en-US" dirty="0" smtClean="0"/>
                        <a:t>Range</a:t>
                      </a:r>
                      <a:endParaRPr lang="en-US" dirty="0"/>
                    </a:p>
                  </a:txBody>
                  <a:tcPr marL="86627" marR="86627"/>
                </a:tc>
                <a:tc>
                  <a:txBody>
                    <a:bodyPr/>
                    <a:lstStyle/>
                    <a:p>
                      <a:r>
                        <a:rPr lang="en-US" dirty="0" smtClean="0"/>
                        <a:t>144MHz</a:t>
                      </a:r>
                      <a:endParaRPr lang="en-US" dirty="0"/>
                    </a:p>
                  </a:txBody>
                  <a:tcPr marL="86627" marR="86627"/>
                </a:tc>
                <a:tc>
                  <a:txBody>
                    <a:bodyPr/>
                    <a:lstStyle/>
                    <a:p>
                      <a:r>
                        <a:rPr lang="en-US" dirty="0" smtClean="0"/>
                        <a:t>432MHz</a:t>
                      </a:r>
                      <a:endParaRPr lang="en-US" dirty="0"/>
                    </a:p>
                  </a:txBody>
                  <a:tcPr marL="86627" marR="86627"/>
                </a:tc>
                <a:tc>
                  <a:txBody>
                    <a:bodyPr/>
                    <a:lstStyle/>
                    <a:p>
                      <a:r>
                        <a:rPr lang="en-US" dirty="0" smtClean="0"/>
                        <a:t>1296MHz</a:t>
                      </a:r>
                      <a:endParaRPr lang="en-US" dirty="0"/>
                    </a:p>
                  </a:txBody>
                  <a:tcPr marL="86627" marR="86627"/>
                </a:tc>
              </a:tr>
              <a:tr h="370840">
                <a:tc>
                  <a:txBody>
                    <a:bodyPr/>
                    <a:lstStyle/>
                    <a:p>
                      <a:r>
                        <a:rPr lang="en-US" dirty="0" smtClean="0"/>
                        <a:t>Struthers</a:t>
                      </a:r>
                      <a:endParaRPr lang="en-US" dirty="0"/>
                    </a:p>
                  </a:txBody>
                  <a:tcPr marL="86627" marR="86627"/>
                </a:tc>
                <a:tc>
                  <a:txBody>
                    <a:bodyPr/>
                    <a:lstStyle/>
                    <a:p>
                      <a:endParaRPr lang="en-US"/>
                    </a:p>
                  </a:txBody>
                  <a:tcPr marL="86627" marR="86627"/>
                </a:tc>
                <a:tc>
                  <a:txBody>
                    <a:bodyPr/>
                    <a:lstStyle/>
                    <a:p>
                      <a:endParaRPr lang="en-US"/>
                    </a:p>
                  </a:txBody>
                  <a:tcPr marL="86627" marR="86627"/>
                </a:tc>
                <a:tc>
                  <a:txBody>
                    <a:bodyPr/>
                    <a:lstStyle/>
                    <a:p>
                      <a:endParaRPr lang="en-US"/>
                    </a:p>
                  </a:txBody>
                  <a:tcPr marL="86627" marR="86627"/>
                </a:tc>
                <a:tc>
                  <a:txBody>
                    <a:bodyPr/>
                    <a:lstStyle/>
                    <a:p>
                      <a:endParaRPr lang="en-US"/>
                    </a:p>
                  </a:txBody>
                  <a:tcPr marL="86627" marR="86627"/>
                </a:tc>
              </a:tr>
              <a:tr h="370840">
                <a:tc>
                  <a:txBody>
                    <a:bodyPr/>
                    <a:lstStyle/>
                    <a:p>
                      <a:r>
                        <a:rPr lang="en-US" dirty="0" smtClean="0"/>
                        <a:t>.2-1GHz</a:t>
                      </a:r>
                      <a:r>
                        <a:rPr lang="en-US" baseline="0" dirty="0" smtClean="0"/>
                        <a:t> element</a:t>
                      </a:r>
                      <a:endParaRPr lang="en-US" dirty="0"/>
                    </a:p>
                  </a:txBody>
                  <a:tcPr marL="86627" marR="86627"/>
                </a:tc>
                <a:tc>
                  <a:txBody>
                    <a:bodyPr/>
                    <a:lstStyle/>
                    <a:p>
                      <a:r>
                        <a:rPr lang="en-US" dirty="0" smtClean="0"/>
                        <a:t>10</a:t>
                      </a:r>
                      <a:endParaRPr lang="en-US" dirty="0"/>
                    </a:p>
                  </a:txBody>
                  <a:tcPr marL="86627" marR="86627"/>
                </a:tc>
                <a:tc>
                  <a:txBody>
                    <a:bodyPr/>
                    <a:lstStyle/>
                    <a:p>
                      <a:r>
                        <a:rPr lang="en-US" dirty="0" smtClean="0"/>
                        <a:t>    1.4</a:t>
                      </a:r>
                      <a:endParaRPr lang="en-US" dirty="0"/>
                    </a:p>
                  </a:txBody>
                  <a:tcPr marL="86627" marR="86627"/>
                </a:tc>
                <a:tc>
                  <a:txBody>
                    <a:bodyPr/>
                    <a:lstStyle/>
                    <a:p>
                      <a:r>
                        <a:rPr lang="en-US" dirty="0" smtClean="0"/>
                        <a:t>    1</a:t>
                      </a:r>
                      <a:endParaRPr lang="en-US" dirty="0"/>
                    </a:p>
                  </a:txBody>
                  <a:tcPr marL="86627" marR="86627"/>
                </a:tc>
                <a:tc>
                  <a:txBody>
                    <a:bodyPr/>
                    <a:lstStyle/>
                    <a:p>
                      <a:r>
                        <a:rPr lang="en-US" dirty="0" smtClean="0"/>
                        <a:t>    9</a:t>
                      </a:r>
                      <a:endParaRPr lang="en-US" dirty="0"/>
                    </a:p>
                  </a:txBody>
                  <a:tcPr marL="86627" marR="86627"/>
                </a:tc>
              </a:tr>
              <a:tr h="370840">
                <a:tc>
                  <a:txBody>
                    <a:bodyPr/>
                    <a:lstStyle/>
                    <a:p>
                      <a:endParaRPr lang="en-US"/>
                    </a:p>
                  </a:txBody>
                  <a:tcPr marL="86627" marR="86627"/>
                </a:tc>
                <a:tc>
                  <a:txBody>
                    <a:bodyPr/>
                    <a:lstStyle/>
                    <a:p>
                      <a:r>
                        <a:rPr lang="en-US" dirty="0" smtClean="0"/>
                        <a:t>50</a:t>
                      </a:r>
                      <a:endParaRPr lang="en-US" dirty="0"/>
                    </a:p>
                  </a:txBody>
                  <a:tcPr marL="86627" marR="86627"/>
                </a:tc>
                <a:tc>
                  <a:txBody>
                    <a:bodyPr/>
                    <a:lstStyle/>
                    <a:p>
                      <a:r>
                        <a:rPr lang="en-US" dirty="0" smtClean="0"/>
                        <a:t>    1</a:t>
                      </a:r>
                      <a:endParaRPr lang="en-US" dirty="0"/>
                    </a:p>
                  </a:txBody>
                  <a:tcPr marL="86627" marR="86627"/>
                </a:tc>
                <a:tc>
                  <a:txBody>
                    <a:bodyPr/>
                    <a:lstStyle/>
                    <a:p>
                      <a:r>
                        <a:rPr lang="en-US" dirty="0" smtClean="0"/>
                        <a:t>    14</a:t>
                      </a:r>
                      <a:endParaRPr lang="en-US" dirty="0"/>
                    </a:p>
                  </a:txBody>
                  <a:tcPr marL="86627" marR="86627"/>
                </a:tc>
                <a:tc>
                  <a:txBody>
                    <a:bodyPr/>
                    <a:lstStyle/>
                    <a:p>
                      <a:r>
                        <a:rPr lang="en-US" dirty="0" smtClean="0"/>
                        <a:t>    18</a:t>
                      </a:r>
                      <a:endParaRPr lang="en-US" dirty="0"/>
                    </a:p>
                  </a:txBody>
                  <a:tcPr marL="86627" marR="86627"/>
                </a:tc>
              </a:tr>
              <a:tr h="370840">
                <a:tc>
                  <a:txBody>
                    <a:bodyPr/>
                    <a:lstStyle/>
                    <a:p>
                      <a:endParaRPr lang="en-US"/>
                    </a:p>
                  </a:txBody>
                  <a:tcPr marL="86627" marR="86627"/>
                </a:tc>
                <a:tc>
                  <a:txBody>
                    <a:bodyPr/>
                    <a:lstStyle/>
                    <a:p>
                      <a:r>
                        <a:rPr lang="en-US" dirty="0" smtClean="0"/>
                        <a:t>100</a:t>
                      </a:r>
                      <a:endParaRPr lang="en-US" dirty="0"/>
                    </a:p>
                  </a:txBody>
                  <a:tcPr marL="86627" marR="86627"/>
                </a:tc>
                <a:tc>
                  <a:txBody>
                    <a:bodyPr/>
                    <a:lstStyle/>
                    <a:p>
                      <a:r>
                        <a:rPr lang="en-US" dirty="0" smtClean="0"/>
                        <a:t>    3.5</a:t>
                      </a:r>
                      <a:endParaRPr lang="en-US" dirty="0"/>
                    </a:p>
                  </a:txBody>
                  <a:tcPr marL="86627" marR="86627"/>
                </a:tc>
                <a:tc>
                  <a:txBody>
                    <a:bodyPr/>
                    <a:lstStyle/>
                    <a:p>
                      <a:r>
                        <a:rPr lang="en-US" dirty="0" smtClean="0"/>
                        <a:t>     3</a:t>
                      </a:r>
                      <a:endParaRPr lang="en-US" dirty="0"/>
                    </a:p>
                  </a:txBody>
                  <a:tcPr marL="86627" marR="86627"/>
                </a:tc>
                <a:tc>
                  <a:txBody>
                    <a:bodyPr/>
                    <a:lstStyle/>
                    <a:p>
                      <a:r>
                        <a:rPr lang="en-US" dirty="0" smtClean="0"/>
                        <a:t>    7</a:t>
                      </a:r>
                      <a:endParaRPr lang="en-US" dirty="0"/>
                    </a:p>
                  </a:txBody>
                  <a:tcPr marL="86627" marR="86627"/>
                </a:tc>
              </a:tr>
              <a:tr h="370840">
                <a:tc>
                  <a:txBody>
                    <a:bodyPr/>
                    <a:lstStyle/>
                    <a:p>
                      <a:r>
                        <a:rPr lang="en-US" dirty="0" smtClean="0"/>
                        <a:t>Douglas</a:t>
                      </a:r>
                      <a:endParaRPr lang="en-US" dirty="0"/>
                    </a:p>
                  </a:txBody>
                  <a:tcPr marL="86627" marR="86627"/>
                </a:tc>
                <a:tc>
                  <a:txBody>
                    <a:bodyPr/>
                    <a:lstStyle/>
                    <a:p>
                      <a:endParaRPr lang="en-US"/>
                    </a:p>
                  </a:txBody>
                  <a:tcPr marL="86627" marR="86627"/>
                </a:tc>
                <a:tc>
                  <a:txBody>
                    <a:bodyPr/>
                    <a:lstStyle/>
                    <a:p>
                      <a:endParaRPr lang="en-US" dirty="0"/>
                    </a:p>
                  </a:txBody>
                  <a:tcPr marL="86627" marR="86627"/>
                </a:tc>
                <a:tc>
                  <a:txBody>
                    <a:bodyPr/>
                    <a:lstStyle/>
                    <a:p>
                      <a:endParaRPr lang="en-US" dirty="0"/>
                    </a:p>
                  </a:txBody>
                  <a:tcPr marL="86627" marR="86627"/>
                </a:tc>
                <a:tc>
                  <a:txBody>
                    <a:bodyPr/>
                    <a:lstStyle/>
                    <a:p>
                      <a:endParaRPr lang="en-US" dirty="0"/>
                    </a:p>
                  </a:txBody>
                  <a:tcPr marL="86627" marR="86627"/>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.2-1GHz</a:t>
                      </a:r>
                      <a:r>
                        <a:rPr lang="en-US" baseline="0" dirty="0" smtClean="0"/>
                        <a:t> element</a:t>
                      </a:r>
                      <a:endParaRPr lang="en-US" dirty="0" smtClean="0"/>
                    </a:p>
                    <a:p>
                      <a:endParaRPr lang="en-US" dirty="0"/>
                    </a:p>
                  </a:txBody>
                  <a:tcPr marL="86627" marR="86627"/>
                </a:tc>
                <a:tc>
                  <a:txBody>
                    <a:bodyPr/>
                    <a:lstStyle/>
                    <a:p>
                      <a:r>
                        <a:rPr lang="en-US" dirty="0" smtClean="0"/>
                        <a:t>10</a:t>
                      </a:r>
                      <a:endParaRPr lang="en-US" dirty="0"/>
                    </a:p>
                  </a:txBody>
                  <a:tcPr marL="86627" marR="86627"/>
                </a:tc>
                <a:tc>
                  <a:txBody>
                    <a:bodyPr/>
                    <a:lstStyle/>
                    <a:p>
                      <a:r>
                        <a:rPr lang="en-US" dirty="0" smtClean="0"/>
                        <a:t>    17</a:t>
                      </a:r>
                      <a:endParaRPr lang="en-US" dirty="0"/>
                    </a:p>
                  </a:txBody>
                  <a:tcPr marL="86627" marR="86627"/>
                </a:tc>
                <a:tc>
                  <a:txBody>
                    <a:bodyPr/>
                    <a:lstStyle/>
                    <a:p>
                      <a:r>
                        <a:rPr lang="en-US" dirty="0" smtClean="0"/>
                        <a:t>     0</a:t>
                      </a:r>
                      <a:endParaRPr lang="en-US" dirty="0"/>
                    </a:p>
                  </a:txBody>
                  <a:tcPr marL="86627" marR="86627"/>
                </a:tc>
                <a:tc>
                  <a:txBody>
                    <a:bodyPr/>
                    <a:lstStyle/>
                    <a:p>
                      <a:r>
                        <a:rPr lang="en-US" dirty="0" smtClean="0"/>
                        <a:t>    10</a:t>
                      </a:r>
                      <a:endParaRPr lang="en-US" dirty="0"/>
                    </a:p>
                  </a:txBody>
                  <a:tcPr marL="86627" marR="86627"/>
                </a:tc>
              </a:tr>
              <a:tr h="370840">
                <a:tc>
                  <a:txBody>
                    <a:bodyPr/>
                    <a:lstStyle/>
                    <a:p>
                      <a:endParaRPr lang="en-US"/>
                    </a:p>
                  </a:txBody>
                  <a:tcPr marL="86627" marR="86627"/>
                </a:tc>
                <a:tc>
                  <a:txBody>
                    <a:bodyPr/>
                    <a:lstStyle/>
                    <a:p>
                      <a:r>
                        <a:rPr lang="en-US" dirty="0" smtClean="0"/>
                        <a:t>50</a:t>
                      </a:r>
                      <a:endParaRPr lang="en-US" dirty="0"/>
                    </a:p>
                  </a:txBody>
                  <a:tcPr marL="86627" marR="86627"/>
                </a:tc>
                <a:tc>
                  <a:txBody>
                    <a:bodyPr/>
                    <a:lstStyle/>
                    <a:p>
                      <a:r>
                        <a:rPr lang="en-US" dirty="0" smtClean="0"/>
                        <a:t>    12</a:t>
                      </a:r>
                      <a:endParaRPr lang="en-US" dirty="0"/>
                    </a:p>
                  </a:txBody>
                  <a:tcPr marL="86627" marR="86627"/>
                </a:tc>
                <a:tc>
                  <a:txBody>
                    <a:bodyPr/>
                    <a:lstStyle/>
                    <a:p>
                      <a:r>
                        <a:rPr lang="en-US" dirty="0" smtClean="0"/>
                        <a:t>     25</a:t>
                      </a:r>
                      <a:endParaRPr lang="en-US" dirty="0"/>
                    </a:p>
                  </a:txBody>
                  <a:tcPr marL="86627" marR="86627"/>
                </a:tc>
                <a:tc>
                  <a:txBody>
                    <a:bodyPr/>
                    <a:lstStyle/>
                    <a:p>
                      <a:r>
                        <a:rPr lang="en-US" dirty="0" smtClean="0"/>
                        <a:t>     12</a:t>
                      </a:r>
                      <a:endParaRPr lang="en-US" dirty="0"/>
                    </a:p>
                  </a:txBody>
                  <a:tcPr marL="86627" marR="86627"/>
                </a:tc>
              </a:tr>
              <a:tr h="370840">
                <a:tc>
                  <a:txBody>
                    <a:bodyPr/>
                    <a:lstStyle/>
                    <a:p>
                      <a:endParaRPr lang="en-US"/>
                    </a:p>
                  </a:txBody>
                  <a:tcPr marL="86627" marR="86627"/>
                </a:tc>
                <a:tc>
                  <a:txBody>
                    <a:bodyPr/>
                    <a:lstStyle/>
                    <a:p>
                      <a:r>
                        <a:rPr lang="en-US" dirty="0" smtClean="0"/>
                        <a:t>100</a:t>
                      </a:r>
                      <a:endParaRPr lang="en-US" dirty="0"/>
                    </a:p>
                  </a:txBody>
                  <a:tcPr marL="86627" marR="86627"/>
                </a:tc>
                <a:tc>
                  <a:txBody>
                    <a:bodyPr/>
                    <a:lstStyle/>
                    <a:p>
                      <a:r>
                        <a:rPr lang="en-US" dirty="0" smtClean="0"/>
                        <a:t>    16 </a:t>
                      </a:r>
                      <a:endParaRPr lang="en-US" dirty="0"/>
                    </a:p>
                  </a:txBody>
                  <a:tcPr marL="86627" marR="86627"/>
                </a:tc>
                <a:tc>
                  <a:txBody>
                    <a:bodyPr/>
                    <a:lstStyle/>
                    <a:p>
                      <a:r>
                        <a:rPr lang="en-US" dirty="0" smtClean="0"/>
                        <a:t>     22</a:t>
                      </a:r>
                      <a:endParaRPr lang="en-US" dirty="0"/>
                    </a:p>
                  </a:txBody>
                  <a:tcPr marL="86627" marR="86627"/>
                </a:tc>
                <a:tc>
                  <a:txBody>
                    <a:bodyPr/>
                    <a:lstStyle/>
                    <a:p>
                      <a:r>
                        <a:rPr lang="en-US" dirty="0" smtClean="0"/>
                        <a:t>     7</a:t>
                      </a:r>
                      <a:endParaRPr lang="en-US" dirty="0"/>
                    </a:p>
                  </a:txBody>
                  <a:tcPr marL="86627" marR="86627"/>
                </a:tc>
              </a:tr>
            </a:tbl>
          </a:graphicData>
        </a:graphic>
      </p:graphicFrame>
      <p:sp>
        <p:nvSpPr>
          <p:cNvPr id="5" name="TextBox 4"/>
          <p:cNvSpPr txBox="1"/>
          <p:nvPr/>
        </p:nvSpPr>
        <p:spPr>
          <a:xfrm>
            <a:off x="533400" y="5486400"/>
            <a:ext cx="7924800" cy="646331"/>
          </a:xfrm>
          <a:prstGeom prst="rect">
            <a:avLst/>
          </a:prstGeom>
          <a:noFill/>
        </p:spPr>
        <p:txBody>
          <a:bodyPr wrap="square" rtlCol="0">
            <a:spAutoFit/>
          </a:bodyPr>
          <a:lstStyle/>
          <a:p>
            <a:r>
              <a:rPr lang="en-US" dirty="0" smtClean="0"/>
              <a:t>The Struthers meter looked new and tested well on all ranges. The Douglas was calibrated in 1994 but had obviously had rough usage.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 Doing the measurements has been revealing. </a:t>
            </a:r>
          </a:p>
          <a:p>
            <a:r>
              <a:rPr lang="en-US" dirty="0" smtClean="0"/>
              <a:t>The </a:t>
            </a:r>
            <a:r>
              <a:rPr lang="en-US" b="1" dirty="0" smtClean="0"/>
              <a:t>Bird 4410 </a:t>
            </a:r>
            <a:r>
              <a:rPr lang="en-US" dirty="0" smtClean="0"/>
              <a:t>seemed to be the most accurate at all frequencies</a:t>
            </a:r>
            <a:r>
              <a:rPr lang="en-US" dirty="0"/>
              <a:t> </a:t>
            </a:r>
            <a:r>
              <a:rPr lang="en-US" dirty="0" smtClean="0"/>
              <a:t>and power levels</a:t>
            </a:r>
          </a:p>
          <a:p>
            <a:r>
              <a:rPr lang="en-US" dirty="0" smtClean="0"/>
              <a:t>The </a:t>
            </a:r>
            <a:r>
              <a:rPr lang="en-US" b="1" dirty="0" smtClean="0"/>
              <a:t>NAP/350</a:t>
            </a:r>
            <a:r>
              <a:rPr lang="en-US" dirty="0" smtClean="0"/>
              <a:t> exceeded its specifications. </a:t>
            </a:r>
          </a:p>
          <a:p>
            <a:r>
              <a:rPr lang="en-US" dirty="0" smtClean="0"/>
              <a:t>The </a:t>
            </a:r>
            <a:r>
              <a:rPr lang="en-US" b="1" dirty="0" smtClean="0"/>
              <a:t>Bird 4304 </a:t>
            </a:r>
            <a:r>
              <a:rPr lang="en-US" dirty="0" smtClean="0"/>
              <a:t>more than met specifications and tracked well between ranges.  The </a:t>
            </a:r>
            <a:r>
              <a:rPr lang="en-US" b="1" dirty="0" smtClean="0"/>
              <a:t>Bird Termalines</a:t>
            </a:r>
            <a:r>
              <a:rPr lang="en-US" dirty="0" smtClean="0"/>
              <a:t> were very accurate. The </a:t>
            </a:r>
            <a:r>
              <a:rPr lang="en-US" b="1" dirty="0" smtClean="0"/>
              <a:t>Thruline</a:t>
            </a:r>
            <a:r>
              <a:rPr lang="en-US" dirty="0" smtClean="0"/>
              <a:t> elements were all bought used except one made by Coaxial Dynamics and met specifications.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a:t>
            </a:r>
            <a:endParaRPr lang="en-US" dirty="0"/>
          </a:p>
        </p:txBody>
      </p:sp>
      <p:sp>
        <p:nvSpPr>
          <p:cNvPr id="3" name="Content Placeholder 2"/>
          <p:cNvSpPr>
            <a:spLocks noGrp="1"/>
          </p:cNvSpPr>
          <p:nvPr>
            <p:ph idx="1"/>
          </p:nvPr>
        </p:nvSpPr>
        <p:spPr/>
        <p:txBody>
          <a:bodyPr/>
          <a:lstStyle/>
          <a:p>
            <a:r>
              <a:rPr lang="en-US" dirty="0" smtClean="0"/>
              <a:t>The data clearly shows that if a meter does well on 432MHz, it will do well on 1296MHz and probably read not more than 10% ofs high. If the meter does not do well at 432MHz, it will not do well at 1296MHz.  However, it is worth looking in the detailed measurement results to see how the full-scale calculations work out as a percentage of reading for the meters.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Conclusions</a:t>
            </a:r>
            <a:endParaRPr lang="en-US" dirty="0"/>
          </a:p>
        </p:txBody>
      </p:sp>
      <p:sp>
        <p:nvSpPr>
          <p:cNvPr id="3" name="Content Placeholder 2"/>
          <p:cNvSpPr>
            <a:spLocks noGrp="1"/>
          </p:cNvSpPr>
          <p:nvPr>
            <p:ph idx="1"/>
          </p:nvPr>
        </p:nvSpPr>
        <p:spPr/>
        <p:txBody>
          <a:bodyPr/>
          <a:lstStyle/>
          <a:p>
            <a:r>
              <a:rPr lang="en-US" dirty="0" smtClean="0"/>
              <a:t>If you have a high power Watt meter that you know is good at 432Mhz, you can use it with some assurance as to its accuracy on 23cm. It will likely be 10% OFS high in reading.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57200" y="1600201"/>
            <a:ext cx="8229600" cy="4800600"/>
          </a:xfrm>
        </p:spPr>
        <p:txBody>
          <a:bodyPr>
            <a:normAutofit/>
          </a:bodyPr>
          <a:lstStyle/>
          <a:p>
            <a:r>
              <a:rPr lang="en-US" dirty="0" smtClean="0"/>
              <a:t>K1FO’s article on wattmeter accuracy</a:t>
            </a:r>
          </a:p>
          <a:p>
            <a:r>
              <a:rPr lang="en-US" dirty="0" smtClean="0"/>
              <a:t>Bird Power Point on their metrology procedures and set up.</a:t>
            </a:r>
          </a:p>
          <a:p>
            <a:r>
              <a:rPr lang="en-US" dirty="0" smtClean="0"/>
              <a:t>Bird’s manual on Termaline meters</a:t>
            </a:r>
          </a:p>
          <a:p>
            <a:r>
              <a:rPr lang="en-US" dirty="0" smtClean="0"/>
              <a:t>Bird’s metrology procedures</a:t>
            </a:r>
          </a:p>
          <a:p>
            <a:r>
              <a:rPr lang="en-US" dirty="0" smtClean="0"/>
              <a:t>The above are all available at </a:t>
            </a:r>
            <a:r>
              <a:rPr lang="en-US" dirty="0" smtClean="0">
                <a:hlinkClick r:id="rId3"/>
              </a:rPr>
              <a:t>K6JEY Presentations</a:t>
            </a:r>
            <a:r>
              <a:rPr lang="en-US" dirty="0" smtClean="0"/>
              <a:t>  or</a:t>
            </a:r>
          </a:p>
          <a:p>
            <a:r>
              <a:rPr lang="en-US" dirty="0" smtClean="0"/>
              <a:t>http</a:t>
            </a:r>
            <a:r>
              <a:rPr lang="en-US" dirty="0"/>
              <a:t>://www.nitehawk.com/k6jey/presentations/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Content Placeholder 2"/>
          <p:cNvSpPr>
            <a:spLocks noGrp="1"/>
          </p:cNvSpPr>
          <p:nvPr>
            <p:ph idx="1"/>
          </p:nvPr>
        </p:nvSpPr>
        <p:spPr/>
        <p:txBody>
          <a:bodyPr/>
          <a:lstStyle/>
          <a:p>
            <a:r>
              <a:rPr lang="en-US" dirty="0" smtClean="0"/>
              <a:t>Email is drzarkof56@yahoo.com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Calibration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Steve, K1FO emphasizes that both line SWR and element directivity can have a negative effect on accuracy. His paper is in the resource section.  In the testing set-up I used a single double female N connector to connect wattmeters to the calibrator.</a:t>
            </a:r>
          </a:p>
          <a:p>
            <a:r>
              <a:rPr lang="en-US" dirty="0" smtClean="0"/>
              <a:t>I compared an HP436/8487A and attenuator in current calibration with the Bird 6091 at 10Watts on 144MHz and  found that the two meters agreed to within 1%. This verified that my measurements would be accurate enough to be meaningful.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endParaRPr lang="en-US" dirty="0"/>
          </a:p>
        </p:txBody>
      </p:sp>
      <p:sp>
        <p:nvSpPr>
          <p:cNvPr id="3" name="Content Placeholder 2"/>
          <p:cNvSpPr>
            <a:spLocks noGrp="1"/>
          </p:cNvSpPr>
          <p:nvPr>
            <p:ph idx="1"/>
          </p:nvPr>
        </p:nvSpPr>
        <p:spPr/>
        <p:txBody>
          <a:bodyPr/>
          <a:lstStyle/>
          <a:p>
            <a:r>
              <a:rPr lang="en-US" dirty="0" smtClean="0"/>
              <a:t>The idea was to take a group of randomly selected meters and test them in their intended range and then at 23cm and see how their accuracy changed. All the meters were used and except for some minor repair, all were tested as found, simulating “that great swap-meet deal”, rather than using all new meters.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 Accuracies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of the meters tested were specified at 5% accuracy as a percent of a full scale reading (OFS). On a 25 Watt scale a 10 Watt reading could be off </a:t>
            </a:r>
            <a:r>
              <a:rPr lang="en-US" smtClean="0"/>
              <a:t>by  1 Watt. </a:t>
            </a:r>
            <a:endParaRPr lang="en-US" dirty="0" smtClean="0"/>
          </a:p>
          <a:p>
            <a:r>
              <a:rPr lang="en-US" dirty="0" smtClean="0"/>
              <a:t>Some were specified at 5% of reading. This is a significantly better accuracy.  On a 25 Watt scale a 10 Watt reading would be off by no more than 1/2Watt.</a:t>
            </a:r>
          </a:p>
          <a:p>
            <a:r>
              <a:rPr lang="en-US" dirty="0" smtClean="0"/>
              <a:t>The source data shows that some meters looked better than they were at low ends of the scale.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 Scales</a:t>
            </a:r>
            <a:endParaRPr lang="en-US" dirty="0"/>
          </a:p>
        </p:txBody>
      </p:sp>
      <p:sp>
        <p:nvSpPr>
          <p:cNvPr id="3" name="Content Placeholder 2"/>
          <p:cNvSpPr>
            <a:spLocks noGrp="1"/>
          </p:cNvSpPr>
          <p:nvPr>
            <p:ph idx="1"/>
          </p:nvPr>
        </p:nvSpPr>
        <p:spPr>
          <a:xfrm>
            <a:off x="304800" y="1524000"/>
            <a:ext cx="8458200" cy="2255838"/>
          </a:xfrm>
        </p:spPr>
        <p:txBody>
          <a:bodyPr>
            <a:normAutofit fontScale="92500" lnSpcReduction="10000"/>
          </a:bodyPr>
          <a:lstStyle/>
          <a:p>
            <a:r>
              <a:rPr lang="en-US" dirty="0" smtClean="0"/>
              <a:t>Wattmeters read power as a voltage. Using E²/r  produces a scale with ¼ power at mid range. This scaling helps compensate for the 5% ofs accuracy problem at low power.  Somehow the Struthers meters use a linear power scale.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657600" y="3733800"/>
            <a:ext cx="4953000" cy="2930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52728"/>
          </a:xfrm>
        </p:spPr>
        <p:txBody>
          <a:bodyPr/>
          <a:lstStyle/>
          <a:p>
            <a:r>
              <a:rPr lang="en-US" dirty="0" smtClean="0"/>
              <a:t>Testing in progress on 23cm</a:t>
            </a:r>
            <a:endParaRPr lang="en-US" dirty="0"/>
          </a:p>
        </p:txBody>
      </p:sp>
      <p:pic>
        <p:nvPicPr>
          <p:cNvPr id="1026" name="Picture 2" descr="C:\Users\Doug\Desktop\Sp2012Mtr\DSC08654.JPG"/>
          <p:cNvPicPr>
            <a:picLocks noGrp="1" noChangeAspect="1" noChangeArrowheads="1"/>
          </p:cNvPicPr>
          <p:nvPr>
            <p:ph idx="1"/>
          </p:nvPr>
        </p:nvPicPr>
        <p:blipFill>
          <a:blip r:embed="rId3" cstate="print"/>
          <a:stretch>
            <a:fillRect/>
          </a:stretch>
        </p:blipFill>
        <p:spPr bwMode="auto">
          <a:xfrm>
            <a:off x="1554480" y="1824672"/>
            <a:ext cx="6035040" cy="4526280"/>
          </a:xfrm>
          <a:prstGeom prst="rect">
            <a:avLst/>
          </a:prstGeom>
          <a:noFill/>
        </p:spPr>
      </p:pic>
      <p:sp>
        <p:nvSpPr>
          <p:cNvPr id="5" name="TextBox 4"/>
          <p:cNvSpPr txBox="1"/>
          <p:nvPr/>
        </p:nvSpPr>
        <p:spPr>
          <a:xfrm>
            <a:off x="381000" y="6488668"/>
            <a:ext cx="7239000" cy="369332"/>
          </a:xfrm>
          <a:prstGeom prst="rect">
            <a:avLst/>
          </a:prstGeom>
          <a:noFill/>
        </p:spPr>
        <p:txBody>
          <a:bodyPr wrap="square" rtlCol="0">
            <a:spAutoFit/>
          </a:bodyPr>
          <a:lstStyle/>
          <a:p>
            <a:r>
              <a:rPr lang="en-US" dirty="0" smtClean="0"/>
              <a:t>(The avocado was not tested for accuracy, but tasted good.)</a:t>
            </a:r>
            <a:endParaRPr lang="en-US" dirty="0"/>
          </a:p>
        </p:txBody>
      </p:sp>
      <p:sp>
        <p:nvSpPr>
          <p:cNvPr id="7" name="TextBox 6"/>
          <p:cNvSpPr txBox="1"/>
          <p:nvPr/>
        </p:nvSpPr>
        <p:spPr>
          <a:xfrm>
            <a:off x="838200" y="1447800"/>
            <a:ext cx="7086600" cy="369332"/>
          </a:xfrm>
          <a:prstGeom prst="rect">
            <a:avLst/>
          </a:prstGeom>
          <a:noFill/>
        </p:spPr>
        <p:txBody>
          <a:bodyPr wrap="square" rtlCol="0">
            <a:spAutoFit/>
          </a:bodyPr>
          <a:lstStyle/>
          <a:p>
            <a:r>
              <a:rPr lang="en-US" dirty="0" smtClean="0"/>
              <a:t>An M/M N connector was used to couple meters under test to the 6091.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733800" cy="838200"/>
          </a:xfrm>
        </p:spPr>
        <p:txBody>
          <a:bodyPr>
            <a:normAutofit fontScale="90000"/>
          </a:bodyPr>
          <a:lstStyle/>
          <a:p>
            <a:r>
              <a:rPr lang="en-US" dirty="0" smtClean="0"/>
              <a:t>Further Testing</a:t>
            </a:r>
            <a:endParaRPr lang="en-US" dirty="0"/>
          </a:p>
        </p:txBody>
      </p:sp>
      <p:sp>
        <p:nvSpPr>
          <p:cNvPr id="3" name="Content Placeholder 2"/>
          <p:cNvSpPr>
            <a:spLocks noGrp="1"/>
          </p:cNvSpPr>
          <p:nvPr>
            <p:ph idx="1"/>
          </p:nvPr>
        </p:nvSpPr>
        <p:spPr>
          <a:xfrm>
            <a:off x="304800" y="1554162"/>
            <a:ext cx="4114800" cy="5075238"/>
          </a:xfrm>
        </p:spPr>
        <p:txBody>
          <a:bodyPr>
            <a:normAutofit fontScale="92500" lnSpcReduction="10000"/>
          </a:bodyPr>
          <a:lstStyle/>
          <a:p>
            <a:r>
              <a:rPr lang="en-US" dirty="0" smtClean="0"/>
              <a:t>A San Bernardino Microwave Society meeting testing meters at 432MHz and 23cm.</a:t>
            </a:r>
          </a:p>
          <a:p>
            <a:r>
              <a:rPr lang="en-US" dirty="0" smtClean="0"/>
              <a:t>At this session we found that combinations  of elements and meters all read differently, but not necessarily out of spec at 5% OFS.</a:t>
            </a:r>
          </a:p>
          <a:p>
            <a:endParaRPr lang="en-US" dirty="0" smtClean="0"/>
          </a:p>
          <a:p>
            <a:endParaRPr lang="en-US" dirty="0"/>
          </a:p>
        </p:txBody>
      </p:sp>
      <p:pic>
        <p:nvPicPr>
          <p:cNvPr id="3074" name="Picture 7" descr="Power Measurement2.jpg"/>
          <p:cNvPicPr>
            <a:picLocks noChangeAspect="1" noChangeArrowheads="1"/>
          </p:cNvPicPr>
          <p:nvPr/>
        </p:nvPicPr>
        <p:blipFill>
          <a:blip r:embed="rId3" cstate="print"/>
          <a:srcRect/>
          <a:stretch>
            <a:fillRect/>
          </a:stretch>
        </p:blipFill>
        <p:spPr bwMode="auto">
          <a:xfrm>
            <a:off x="4572000" y="1651000"/>
            <a:ext cx="3657600" cy="4876800"/>
          </a:xfrm>
          <a:prstGeom prst="rect">
            <a:avLst/>
          </a:prstGeom>
          <a:noFill/>
          <a:ln w="9525">
            <a:noFill/>
            <a:miter lim="800000"/>
            <a:headEnd/>
            <a:tailEnd/>
          </a:ln>
        </p:spPr>
      </p:pic>
      <p:sp>
        <p:nvSpPr>
          <p:cNvPr id="5" name="TextBox 4"/>
          <p:cNvSpPr txBox="1"/>
          <p:nvPr/>
        </p:nvSpPr>
        <p:spPr>
          <a:xfrm>
            <a:off x="4648200" y="381000"/>
            <a:ext cx="4191000" cy="369332"/>
          </a:xfrm>
          <a:prstGeom prst="rect">
            <a:avLst/>
          </a:prstGeom>
          <a:noFill/>
        </p:spPr>
        <p:txBody>
          <a:bodyPr wrap="square" rtlCol="0">
            <a:spAutoFit/>
          </a:bodyPr>
          <a:lstStyle/>
          <a:p>
            <a:r>
              <a:rPr lang="en-US" dirty="0" smtClean="0"/>
              <a:t>K6JEY,KN6VR and W6DQ</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1449</TotalTime>
  <Words>1537</Words>
  <Application>Microsoft Office PowerPoint</Application>
  <PresentationFormat>On-screen Show (4:3)</PresentationFormat>
  <Paragraphs>270</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Module</vt:lpstr>
      <vt:lpstr>A Comparison of Wattmeter Accuracies at 1296MHz Based on Calorimetric Measurements by  Douglas Millar K6JEY</vt:lpstr>
      <vt:lpstr>Purpose</vt:lpstr>
      <vt:lpstr>Measurement Gear</vt:lpstr>
      <vt:lpstr>System Calibration </vt:lpstr>
      <vt:lpstr>Process </vt:lpstr>
      <vt:lpstr>Meter Accuracies</vt:lpstr>
      <vt:lpstr>Meter Scales</vt:lpstr>
      <vt:lpstr>Testing in progress on 23cm</vt:lpstr>
      <vt:lpstr>Further Testing</vt:lpstr>
      <vt:lpstr>Bird 6091</vt:lpstr>
      <vt:lpstr>Bird 6091</vt:lpstr>
      <vt:lpstr>Pictures of the Meters Tested</vt:lpstr>
      <vt:lpstr>Thruline series</vt:lpstr>
      <vt:lpstr>Bird Termaline </vt:lpstr>
      <vt:lpstr>Bird Termaline Schematic</vt:lpstr>
      <vt:lpstr>Termaline </vt:lpstr>
      <vt:lpstr>Micro Match and Heathkit</vt:lpstr>
      <vt:lpstr>And Friends- Not Tested</vt:lpstr>
      <vt:lpstr>Little Boxes</vt:lpstr>
      <vt:lpstr>R&amp;S NAUS</vt:lpstr>
      <vt:lpstr>R&amp;S NAUS</vt:lpstr>
      <vt:lpstr> R&amp;S NAP</vt:lpstr>
      <vt:lpstr>R&amp;S NAP</vt:lpstr>
      <vt:lpstr>Struthers</vt:lpstr>
      <vt:lpstr>Struthers</vt:lpstr>
      <vt:lpstr>Test Results   Bird Meters</vt:lpstr>
      <vt:lpstr>Elements</vt:lpstr>
      <vt:lpstr>R&amp;S Meters</vt:lpstr>
      <vt:lpstr>Heathkit</vt:lpstr>
      <vt:lpstr>Struthers/Douglas</vt:lpstr>
      <vt:lpstr>Conclusions</vt:lpstr>
      <vt:lpstr>Overall Conclusions</vt:lpstr>
      <vt:lpstr>Specific Conclusions</vt:lpstr>
      <vt:lpstr>Resources </vt:lpstr>
      <vt:lpstr>Thank you for your attention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Wattmeter Accuracies at 1296MHz Based on Calorimetric Measurements</dc:title>
  <dc:creator>Doug</dc:creator>
  <cp:lastModifiedBy>Administrator</cp:lastModifiedBy>
  <cp:revision>14</cp:revision>
  <dcterms:created xsi:type="dcterms:W3CDTF">2012-06-28T20:46:24Z</dcterms:created>
  <dcterms:modified xsi:type="dcterms:W3CDTF">2021-02-06T20:10:06Z</dcterms:modified>
</cp:coreProperties>
</file>