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6" r:id="rId2"/>
    <p:sldId id="317" r:id="rId3"/>
    <p:sldId id="311" r:id="rId4"/>
    <p:sldId id="319" r:id="rId5"/>
    <p:sldId id="256" r:id="rId6"/>
    <p:sldId id="321" r:id="rId7"/>
    <p:sldId id="278" r:id="rId8"/>
    <p:sldId id="260" r:id="rId9"/>
    <p:sldId id="306" r:id="rId10"/>
    <p:sldId id="309" r:id="rId11"/>
    <p:sldId id="273" r:id="rId12"/>
    <p:sldId id="305" r:id="rId13"/>
    <p:sldId id="304" r:id="rId14"/>
    <p:sldId id="275" r:id="rId15"/>
    <p:sldId id="274" r:id="rId16"/>
    <p:sldId id="307" r:id="rId17"/>
    <p:sldId id="301" r:id="rId18"/>
    <p:sldId id="300" r:id="rId19"/>
    <p:sldId id="318" r:id="rId20"/>
    <p:sldId id="262" r:id="rId21"/>
    <p:sldId id="282" r:id="rId22"/>
    <p:sldId id="283" r:id="rId23"/>
    <p:sldId id="272" r:id="rId24"/>
    <p:sldId id="284" r:id="rId25"/>
    <p:sldId id="310" r:id="rId26"/>
    <p:sldId id="303" r:id="rId27"/>
    <p:sldId id="289" r:id="rId28"/>
    <p:sldId id="286" r:id="rId29"/>
    <p:sldId id="287" r:id="rId30"/>
    <p:sldId id="290" r:id="rId31"/>
    <p:sldId id="314" r:id="rId32"/>
    <p:sldId id="315" r:id="rId33"/>
    <p:sldId id="312" r:id="rId34"/>
    <p:sldId id="313" r:id="rId35"/>
    <p:sldId id="320" r:id="rId36"/>
    <p:sldId id="264" r:id="rId37"/>
    <p:sldId id="277" r:id="rId38"/>
    <p:sldId id="316" r:id="rId39"/>
    <p:sldId id="291" r:id="rId40"/>
    <p:sldId id="302" r:id="rId41"/>
    <p:sldId id="268" r:id="rId42"/>
    <p:sldId id="27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7" autoAdjust="0"/>
    <p:restoredTop sz="86320" autoAdjust="0"/>
  </p:normalViewPr>
  <p:slideViewPr>
    <p:cSldViewPr>
      <p:cViewPr varScale="1">
        <p:scale>
          <a:sx n="75" d="100"/>
          <a:sy n="75" d="100"/>
        </p:scale>
        <p:origin x="-1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EC6D-17AF-4869-9F31-D6DA5664D13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80FFF-CC71-4C25-B7DA-942BBB61F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Changes. More meters with BT</a:t>
            </a:r>
          </a:p>
          <a:p>
            <a:r>
              <a:rPr lang="en-US" dirty="0" smtClean="0"/>
              <a:t>*  HP improving the program with free Pathwave</a:t>
            </a:r>
          </a:p>
          <a:p>
            <a:r>
              <a:rPr lang="en-US" dirty="0" smtClean="0"/>
              <a:t>*  Prices</a:t>
            </a:r>
            <a:r>
              <a:rPr lang="en-US" baseline="0" dirty="0" smtClean="0"/>
              <a:t> going up*</a:t>
            </a:r>
          </a:p>
          <a:p>
            <a:r>
              <a:rPr lang="en-US" baseline="0" dirty="0" smtClean="0"/>
              <a:t>*Keysight has redone the 34401 instruction and program to make it easier to use with a USB connection. </a:t>
            </a:r>
          </a:p>
          <a:p>
            <a:r>
              <a:rPr lang="en-US" baseline="0" dirty="0" smtClean="0"/>
              <a:t>*Fluke still out of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0FFF-CC71-4C25-B7DA-942BBB61F7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1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0FFF-CC71-4C25-B7DA-942BBB61F7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5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0FFF-CC71-4C25-B7DA-942BBB61F7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8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dadocs.software.keysight.com/kkbopen/how-to-get-34401a-data-through-rs-232-interface-in-benchvue-software-57794059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152400"/>
            <a:ext cx="6019800" cy="6019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JEY Labs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58200" y="3319780"/>
            <a:ext cx="228600" cy="185420"/>
          </a:xfrm>
        </p:spPr>
        <p:txBody>
          <a:bodyPr>
            <a:noAutofit/>
          </a:bodyPr>
          <a:lstStyle/>
          <a:p>
            <a:pPr algn="ctr"/>
            <a:r>
              <a:rPr lang="en-US" sz="1050" dirty="0" smtClean="0"/>
              <a:t>b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38600"/>
            <a:ext cx="2321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Doug Millar </a:t>
            </a:r>
          </a:p>
          <a:p>
            <a:pPr algn="ctr"/>
            <a:r>
              <a:rPr lang="en-US" sz="3200" b="1" dirty="0" smtClean="0"/>
              <a:t>K6JEY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90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Siglent dBm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7" y="1774825"/>
            <a:ext cx="6167966" cy="4625975"/>
          </a:xfrm>
        </p:spPr>
      </p:pic>
    </p:spTree>
    <p:extLst>
      <p:ext uri="{BB962C8B-B14F-4D97-AF65-F5344CB8AC3E}">
        <p14:creationId xmlns:p14="http://schemas.microsoft.com/office/powerpoint/2010/main" val="1796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Siglent DMM Explorer Program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99795"/>
            <a:ext cx="8229600" cy="457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DMM Explorer Trend Data</a:t>
            </a:r>
            <a:br>
              <a:rPr lang="en-US" dirty="0" smtClean="0"/>
            </a:br>
            <a:r>
              <a:rPr lang="en-US" sz="2700" dirty="0" smtClean="0"/>
              <a:t>Via USB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8" y="1458912"/>
            <a:ext cx="7097182" cy="5322887"/>
          </a:xfrm>
        </p:spPr>
      </p:pic>
    </p:spTree>
    <p:extLst>
      <p:ext uri="{BB962C8B-B14F-4D97-AF65-F5344CB8AC3E}">
        <p14:creationId xmlns:p14="http://schemas.microsoft.com/office/powerpoint/2010/main" val="26353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8" y="1516062"/>
            <a:ext cx="7020982" cy="5265737"/>
          </a:xfrm>
        </p:spPr>
      </p:pic>
    </p:spTree>
    <p:extLst>
      <p:ext uri="{BB962C8B-B14F-4D97-AF65-F5344CB8AC3E}">
        <p14:creationId xmlns:p14="http://schemas.microsoft.com/office/powerpoint/2010/main" val="17439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Agilent 34410A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828800"/>
            <a:ext cx="5080000" cy="2184400"/>
          </a:xfrm>
        </p:spPr>
      </p:pic>
      <p:sp>
        <p:nvSpPr>
          <p:cNvPr id="5" name="TextBox 4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Updated and improved 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   34401a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nternal  data logging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program  via LAN.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Internal averaging    </a:t>
            </a:r>
          </a:p>
          <a:p>
            <a:endParaRPr lang="en-US" sz="2800" b="1" dirty="0" smtClean="0"/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External BenchVue DMM prog via USB or LAN. </a:t>
            </a:r>
            <a:r>
              <a:rPr lang="en-US" sz="2800" dirty="0"/>
              <a:t>H</a:t>
            </a:r>
            <a:r>
              <a:rPr lang="en-US" sz="2800" dirty="0" smtClean="0"/>
              <a:t>as excellent graphing. </a:t>
            </a:r>
            <a:r>
              <a:rPr lang="en-US" sz="2800" dirty="0"/>
              <a:t>Use Connection Wizard program</a:t>
            </a:r>
            <a:endParaRPr lang="en-US" sz="2800" dirty="0" smtClean="0"/>
          </a:p>
          <a:p>
            <a:r>
              <a:rPr lang="en-US" sz="2800" dirty="0" smtClean="0"/>
              <a:t>        dBV or dBm ref. to Z. is easy. </a:t>
            </a:r>
            <a:r>
              <a:rPr lang="en-US" sz="2800" b="1" dirty="0" smtClean="0"/>
              <a:t>Get free basic version. </a:t>
            </a:r>
          </a:p>
          <a:p>
            <a:endParaRPr lang="en-US" sz="2800" b="1" dirty="0"/>
          </a:p>
          <a:p>
            <a:r>
              <a:rPr lang="en-US" sz="2800" b="1" dirty="0" smtClean="0"/>
              <a:t>About $450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28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Keysight BenchVue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First rate  program </a:t>
            </a:r>
          </a:p>
          <a:p>
            <a:r>
              <a:rPr lang="en-US" dirty="0" smtClean="0"/>
              <a:t>Averaging gives you one more digit</a:t>
            </a:r>
            <a:r>
              <a:rPr lang="en-US" dirty="0"/>
              <a:t> </a:t>
            </a:r>
            <a:r>
              <a:rPr lang="en-US" dirty="0" smtClean="0"/>
              <a:t>(34461a)</a:t>
            </a:r>
          </a:p>
          <a:p>
            <a:r>
              <a:rPr lang="en-US" dirty="0" smtClean="0"/>
              <a:t>Get Pathwave </a:t>
            </a:r>
            <a:r>
              <a:rPr lang="en-US" dirty="0" smtClean="0"/>
              <a:t>as </a:t>
            </a:r>
            <a:r>
              <a:rPr lang="en-US" dirty="0" smtClean="0"/>
              <a:t>a free  download. </a:t>
            </a:r>
          </a:p>
          <a:p>
            <a:r>
              <a:rPr lang="en-US" dirty="0" smtClean="0"/>
              <a:t>Regular BenchVue is $65/yr.</a:t>
            </a:r>
          </a:p>
          <a:p>
            <a:r>
              <a:rPr lang="en-US" dirty="0" smtClean="0"/>
              <a:t>LAN and USB connections are easy</a:t>
            </a:r>
          </a:p>
          <a:p>
            <a:r>
              <a:rPr lang="en-US" dirty="0"/>
              <a:t> </a:t>
            </a:r>
            <a:r>
              <a:rPr lang="en-US" dirty="0" smtClean="0"/>
              <a:t>LAN can conflict with Wi-Fi.</a:t>
            </a:r>
          </a:p>
          <a:p>
            <a:pPr marL="118872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Pathwave DMM Free version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6" y="1516063"/>
            <a:ext cx="7122583" cy="5341938"/>
          </a:xfrm>
        </p:spPr>
      </p:pic>
    </p:spTree>
    <p:extLst>
      <p:ext uri="{BB962C8B-B14F-4D97-AF65-F5344CB8AC3E}">
        <p14:creationId xmlns:p14="http://schemas.microsoft.com/office/powerpoint/2010/main" val="24552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BenchVue DMM Paid App and 34410A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8912"/>
            <a:ext cx="7239000" cy="5429251"/>
          </a:xfrm>
        </p:spPr>
      </p:pic>
    </p:spTree>
    <p:extLst>
      <p:ext uri="{BB962C8B-B14F-4D97-AF65-F5344CB8AC3E}">
        <p14:creationId xmlns:p14="http://schemas.microsoft.com/office/powerpoint/2010/main" val="40354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HP34410a Remote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pPr marL="621792" indent="-457200"/>
            <a:r>
              <a:rPr lang="en-US" dirty="0" smtClean="0"/>
              <a:t>Run LAN/USB cable to computer in BenchVue DMM app. (Use Connection Expert.)</a:t>
            </a:r>
          </a:p>
          <a:p>
            <a:pPr marL="621792" indent="-457200"/>
            <a:r>
              <a:rPr lang="en-US" dirty="0" smtClean="0"/>
              <a:t>LAN to portable Wi-Fi router should also work </a:t>
            </a:r>
          </a:p>
          <a:p>
            <a:pPr marL="621792" indent="-457200"/>
            <a:r>
              <a:rPr lang="en-US" dirty="0" smtClean="0"/>
              <a:t>Great for working on antennas and monitoring the radio. </a:t>
            </a:r>
          </a:p>
          <a:p>
            <a:pPr marL="621792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18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Agilent 34401a</a:t>
            </a:r>
            <a:br>
              <a:rPr lang="en-US" dirty="0" smtClean="0"/>
            </a:b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34401a</a:t>
            </a:r>
          </a:p>
          <a:p>
            <a:pPr lvl="1"/>
            <a:r>
              <a:rPr lang="en-US" dirty="0" smtClean="0"/>
              <a:t>Uses a Null Modem-DB9 connection.</a:t>
            </a:r>
          </a:p>
          <a:p>
            <a:pPr lvl="1"/>
            <a:r>
              <a:rPr lang="en-US" dirty="0" smtClean="0"/>
              <a:t>Startech.com FTDI  to null modem DB9 adapter cable should work.  $45</a:t>
            </a:r>
          </a:p>
          <a:p>
            <a:pPr lvl="1"/>
            <a:r>
              <a:rPr lang="en-US" dirty="0" smtClean="0"/>
              <a:t>Keysight serial cable instructions-</a:t>
            </a:r>
          </a:p>
          <a:p>
            <a:r>
              <a:rPr lang="en-US" dirty="0" smtClean="0">
                <a:hlinkClick r:id="rId2"/>
              </a:rPr>
              <a:t>Keysight Serial cable Instructions</a:t>
            </a:r>
            <a:endParaRPr lang="en-US" dirty="0" smtClean="0"/>
          </a:p>
          <a:p>
            <a:pPr lvl="1"/>
            <a:r>
              <a:rPr lang="en-US" dirty="0"/>
              <a:t>Meter will measure dBm.</a:t>
            </a:r>
          </a:p>
          <a:p>
            <a:pPr lvl="1"/>
            <a:r>
              <a:rPr lang="en-US" dirty="0"/>
              <a:t>Excellent meter but 1993 vintage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8077200" cy="43434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Logging</a:t>
            </a:r>
            <a:b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</a:t>
            </a:r>
            <a:b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Modern Multimeters</a:t>
            </a:r>
            <a:b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b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Microwavers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UNI-T 181A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Hand held</a:t>
            </a:r>
          </a:p>
          <a:p>
            <a:r>
              <a:rPr lang="en-US" dirty="0" smtClean="0"/>
              <a:t>Bigger than average.</a:t>
            </a:r>
          </a:p>
          <a:p>
            <a:r>
              <a:rPr lang="en-US" dirty="0" smtClean="0"/>
              <a:t>Excellent sharp display</a:t>
            </a:r>
          </a:p>
          <a:p>
            <a:r>
              <a:rPr lang="en-US" dirty="0" smtClean="0"/>
              <a:t>Extensive data recording </a:t>
            </a:r>
          </a:p>
          <a:p>
            <a:r>
              <a:rPr lang="en-US" dirty="0" smtClean="0"/>
              <a:t>Accurate and very fast</a:t>
            </a:r>
          </a:p>
          <a:p>
            <a:r>
              <a:rPr lang="en-US" dirty="0" smtClean="0"/>
              <a:t>External USB/</a:t>
            </a:r>
            <a:r>
              <a:rPr lang="en-US" dirty="0"/>
              <a:t>B</a:t>
            </a:r>
            <a:r>
              <a:rPr lang="en-US" dirty="0" smtClean="0"/>
              <a:t>luetooth </a:t>
            </a:r>
          </a:p>
          <a:p>
            <a:r>
              <a:rPr lang="en-US" dirty="0" smtClean="0"/>
              <a:t>Firmware upgradable</a:t>
            </a:r>
          </a:p>
          <a:p>
            <a:r>
              <a:rPr lang="en-US" dirty="0" smtClean="0"/>
              <a:t>Recording and graphing</a:t>
            </a:r>
          </a:p>
          <a:p>
            <a:pPr marL="118872" indent="0">
              <a:buNone/>
            </a:pPr>
            <a:r>
              <a:rPr lang="en-US" dirty="0" smtClean="0"/>
              <a:t>      are internal and External.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</a:p>
          <a:p>
            <a:pPr lvl="1"/>
            <a:r>
              <a:rPr lang="en-US" b="1" dirty="0" smtClean="0"/>
              <a:t>About $280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524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Relative dBm at </a:t>
            </a:r>
            <a:r>
              <a:rPr lang="en-US" dirty="0"/>
              <a:t>Z</a:t>
            </a:r>
            <a:r>
              <a:rPr lang="en-US" dirty="0" smtClean="0"/>
              <a:t> and Record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469481" cy="46259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447800"/>
            <a:ext cx="3629025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92334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DBM referenced to  </a:t>
            </a:r>
            <a:r>
              <a:rPr lang="en-US" dirty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Save and Trend Views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469481" cy="4625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552825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UT181A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2127"/>
            <a:ext cx="3505200" cy="6379087"/>
          </a:xfrm>
        </p:spPr>
      </p:pic>
      <p:sp>
        <p:nvSpPr>
          <p:cNvPr id="6" name="TextBox 5"/>
          <p:cNvSpPr txBox="1"/>
          <p:nvPr/>
        </p:nvSpPr>
        <p:spPr>
          <a:xfrm>
            <a:off x="609600" y="2057400"/>
            <a:ext cx="496321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Data Logging</a:t>
            </a:r>
          </a:p>
          <a:p>
            <a:r>
              <a:rPr lang="en-US" sz="2800" dirty="0" smtClean="0"/>
              <a:t>Use either </a:t>
            </a:r>
          </a:p>
          <a:p>
            <a:r>
              <a:rPr lang="en-US" sz="2800" dirty="0" smtClean="0"/>
              <a:t>Internal data display or</a:t>
            </a:r>
          </a:p>
          <a:p>
            <a:r>
              <a:rPr lang="en-US" sz="2800" dirty="0" smtClean="0"/>
              <a:t>External program via USB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Or via </a:t>
            </a:r>
            <a:r>
              <a:rPr lang="en-US" sz="2800" b="1" i="1" dirty="0" smtClean="0"/>
              <a:t>Bluetooth to Android</a:t>
            </a:r>
          </a:p>
          <a:p>
            <a:r>
              <a:rPr lang="en-US" sz="2800" dirty="0" smtClean="0"/>
              <a:t>Easy  set up! Live graphing.</a:t>
            </a:r>
          </a:p>
          <a:p>
            <a:r>
              <a:rPr lang="en-US" sz="2800" dirty="0" smtClean="0"/>
              <a:t>Record data then get graph.</a:t>
            </a:r>
          </a:p>
          <a:p>
            <a:r>
              <a:rPr lang="en-US" sz="2800" dirty="0" smtClean="0"/>
              <a:t>Use up and down to scale graph.</a:t>
            </a:r>
          </a:p>
          <a:p>
            <a:r>
              <a:rPr lang="en-US" sz="2800" dirty="0" smtClean="0"/>
              <a:t>dBV</a:t>
            </a:r>
            <a:r>
              <a:rPr lang="en-US" sz="2800" dirty="0"/>
              <a:t> </a:t>
            </a:r>
            <a:r>
              <a:rPr lang="en-US" sz="2800" dirty="0" smtClean="0"/>
              <a:t>or dBm</a:t>
            </a:r>
          </a:p>
          <a:p>
            <a:r>
              <a:rPr lang="en-US" sz="2800" dirty="0" smtClean="0"/>
              <a:t>20,000 data point memory.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66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319440"/>
            <a:ext cx="8915400" cy="550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 for UT181A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0906" y="3938472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Auto ranges and records live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42930" y="1319440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Close or open windows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32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125963"/>
            <a:ext cx="8229600" cy="643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600269"/>
            <a:ext cx="507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UT181 dBm  Measurement  Chart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UNI-T  Program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Chart can be full screened. Auto scaled. </a:t>
            </a:r>
          </a:p>
          <a:p>
            <a:r>
              <a:rPr lang="en-US" dirty="0" smtClean="0"/>
              <a:t>Window sections can be opened or closed.</a:t>
            </a:r>
          </a:p>
          <a:p>
            <a:r>
              <a:rPr lang="en-US" dirty="0" smtClean="0"/>
              <a:t>The Bluetooth programs are excellent.</a:t>
            </a:r>
          </a:p>
        </p:txBody>
      </p:sp>
    </p:spTree>
    <p:extLst>
      <p:ext uri="{BB962C8B-B14F-4D97-AF65-F5344CB8AC3E}">
        <p14:creationId xmlns:p14="http://schemas.microsoft.com/office/powerpoint/2010/main" val="1705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Bluetooth Adapter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219200"/>
            <a:ext cx="42291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0" y="2043404"/>
            <a:ext cx="26516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Works  well with</a:t>
            </a:r>
          </a:p>
          <a:p>
            <a:r>
              <a:rPr lang="en-US" sz="2400" dirty="0" smtClean="0"/>
              <a:t>UNI-T  and </a:t>
            </a:r>
            <a:r>
              <a:rPr lang="en-US" sz="2400" i="1" dirty="0" smtClean="0"/>
              <a:t>Android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or Apple </a:t>
            </a:r>
          </a:p>
          <a:p>
            <a:r>
              <a:rPr lang="en-US" sz="2400" dirty="0" smtClean="0"/>
              <a:t>Data program</a:t>
            </a:r>
          </a:p>
          <a:p>
            <a:r>
              <a:rPr lang="en-US" sz="2400" dirty="0" smtClean="0"/>
              <a:t>BT 4.0</a:t>
            </a:r>
          </a:p>
          <a:p>
            <a:endParaRPr lang="en-US" sz="2400" dirty="0"/>
          </a:p>
          <a:p>
            <a:r>
              <a:rPr lang="en-US" sz="2400" dirty="0" smtClean="0"/>
              <a:t>Adapter </a:t>
            </a:r>
            <a:r>
              <a:rPr lang="en-US" sz="2400" b="1" dirty="0" smtClean="0"/>
              <a:t>$30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20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/>
          <a:lstStyle/>
          <a:p>
            <a:pPr algn="ctr"/>
            <a:r>
              <a:rPr lang="en-US" dirty="0" smtClean="0"/>
              <a:t>UT 181A via Android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039813"/>
            <a:ext cx="4419600" cy="5892800"/>
          </a:xfrm>
        </p:spPr>
      </p:pic>
      <p:sp>
        <p:nvSpPr>
          <p:cNvPr id="5" name="TextBox 4"/>
          <p:cNvSpPr txBox="1"/>
          <p:nvPr/>
        </p:nvSpPr>
        <p:spPr>
          <a:xfrm>
            <a:off x="152400" y="3048000"/>
            <a:ext cx="23166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Recording live</a:t>
            </a:r>
          </a:p>
          <a:p>
            <a:r>
              <a:rPr lang="en-US" sz="2400" dirty="0" smtClean="0"/>
              <a:t> in dBm</a:t>
            </a:r>
          </a:p>
          <a:p>
            <a:r>
              <a:rPr lang="en-US" sz="2400" dirty="0" smtClean="0"/>
              <a:t>Try- the meter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at the radio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and</a:t>
            </a:r>
          </a:p>
          <a:p>
            <a:r>
              <a:rPr lang="en-US" sz="2400" dirty="0" smtClean="0"/>
              <a:t>The Android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at the antenna</a:t>
            </a:r>
          </a:p>
          <a:p>
            <a:r>
              <a:rPr lang="en-US" sz="2400" dirty="0" smtClean="0"/>
              <a:t>Data saved on </a:t>
            </a:r>
          </a:p>
          <a:p>
            <a:r>
              <a:rPr lang="en-US" sz="2400" dirty="0" smtClean="0"/>
              <a:t>Phone</a:t>
            </a:r>
            <a:r>
              <a:rPr lang="en-US" sz="2400" dirty="0"/>
              <a:t> </a:t>
            </a:r>
            <a:r>
              <a:rPr lang="en-US" sz="2400" dirty="0" smtClean="0"/>
              <a:t>and DMM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160" y="1524000"/>
            <a:ext cx="2324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You don’t have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To be at the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Meter to read it!!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UNI-T 61E+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UNI-T 61E+   </a:t>
            </a:r>
            <a:r>
              <a:rPr lang="en-US" b="1" dirty="0" smtClean="0"/>
              <a:t>$</a:t>
            </a:r>
            <a:r>
              <a:rPr lang="en-US" b="1" dirty="0"/>
              <a:t>8</a:t>
            </a:r>
            <a:r>
              <a:rPr lang="en-US" b="1" dirty="0" smtClean="0"/>
              <a:t>5</a:t>
            </a:r>
            <a:endParaRPr lang="en-US" b="1" dirty="0"/>
          </a:p>
          <a:p>
            <a:pPr lvl="1"/>
            <a:r>
              <a:rPr lang="en-US" dirty="0" smtClean="0"/>
              <a:t>Very accurate excellent Meter.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Relative </a:t>
            </a:r>
            <a:r>
              <a:rPr lang="en-US" dirty="0" smtClean="0"/>
              <a:t>measurement </a:t>
            </a:r>
          </a:p>
          <a:p>
            <a:pPr lvl="2"/>
            <a:r>
              <a:rPr lang="en-US" dirty="0" smtClean="0"/>
              <a:t>Relative AC V measurement</a:t>
            </a:r>
          </a:p>
          <a:p>
            <a:pPr lvl="2"/>
            <a:r>
              <a:rPr lang="en-US" dirty="0" smtClean="0"/>
              <a:t>No  dBm measurement</a:t>
            </a:r>
          </a:p>
          <a:p>
            <a:pPr lvl="2"/>
            <a:r>
              <a:rPr lang="en-US" dirty="0" smtClean="0"/>
              <a:t>No internal data logging</a:t>
            </a:r>
            <a:endParaRPr lang="en-US" dirty="0"/>
          </a:p>
          <a:p>
            <a:pPr lvl="1"/>
            <a:r>
              <a:rPr lang="en-US" dirty="0"/>
              <a:t>Has </a:t>
            </a:r>
            <a:r>
              <a:rPr lang="en-US" dirty="0" smtClean="0"/>
              <a:t>same </a:t>
            </a:r>
            <a:r>
              <a:rPr lang="en-US" dirty="0"/>
              <a:t>Bluetooth </a:t>
            </a:r>
            <a:r>
              <a:rPr lang="en-US" dirty="0" smtClean="0"/>
              <a:t>adapter </a:t>
            </a:r>
          </a:p>
          <a:p>
            <a:pPr lvl="1"/>
            <a:r>
              <a:rPr lang="en-US" dirty="0" smtClean="0"/>
              <a:t>and  excellent program.</a:t>
            </a:r>
          </a:p>
          <a:p>
            <a:pPr lvl="1"/>
            <a:r>
              <a:rPr lang="en-US" dirty="0" smtClean="0"/>
              <a:t>22,000 counts </a:t>
            </a:r>
            <a:endParaRPr lang="en-US" dirty="0"/>
          </a:p>
          <a:p>
            <a:pPr lvl="1"/>
            <a:r>
              <a:rPr lang="en-US" dirty="0" smtClean="0"/>
              <a:t>$250 cheaper than UT 181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799"/>
            <a:ext cx="3039169" cy="53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For Comparison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59" y="1774825"/>
            <a:ext cx="3469481" cy="4625975"/>
          </a:xfrm>
        </p:spPr>
      </p:pic>
      <p:sp>
        <p:nvSpPr>
          <p:cNvPr id="5" name="TextBox 4"/>
          <p:cNvSpPr txBox="1"/>
          <p:nvPr/>
        </p:nvSpPr>
        <p:spPr>
          <a:xfrm>
            <a:off x="152399" y="1676400"/>
            <a:ext cx="29979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Fluke 8060A</a:t>
            </a:r>
          </a:p>
          <a:p>
            <a:endParaRPr lang="en-US" sz="3200" dirty="0"/>
          </a:p>
          <a:p>
            <a:r>
              <a:rPr lang="en-US" sz="3200" dirty="0"/>
              <a:t>1981 vintage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Does </a:t>
            </a:r>
            <a:r>
              <a:rPr lang="en-US" sz="3200" dirty="0" smtClean="0"/>
              <a:t>dB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relative to 600</a:t>
            </a:r>
            <a:r>
              <a:rPr lang="el-GR" sz="3200" dirty="0" smtClean="0"/>
              <a:t>Ω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No data logging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30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Android display Via Bluetooth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524000"/>
            <a:ext cx="3945731" cy="5260975"/>
          </a:xfrm>
        </p:spPr>
      </p:pic>
      <p:sp>
        <p:nvSpPr>
          <p:cNvPr id="5" name="TextBox 4"/>
          <p:cNvSpPr txBox="1"/>
          <p:nvPr/>
        </p:nvSpPr>
        <p:spPr>
          <a:xfrm>
            <a:off x="23327" y="2528596"/>
            <a:ext cx="502131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 dBV readings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1.Zero with relative button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in AC volts  position.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2.Observe peak hold on chart.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3.Calculate dBm from AC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voltage  difference.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Comes with calibration cert.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4. Order one that comes with a </a:t>
            </a:r>
          </a:p>
          <a:p>
            <a:r>
              <a:rPr lang="en-US" sz="2800" dirty="0" smtClean="0"/>
              <a:t>	case.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4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Uni-t  UT60BT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cheap at </a:t>
            </a:r>
            <a:r>
              <a:rPr lang="en-US" b="1" dirty="0" smtClean="0"/>
              <a:t>$40</a:t>
            </a:r>
          </a:p>
          <a:p>
            <a:r>
              <a:rPr lang="en-US" dirty="0" smtClean="0"/>
              <a:t>Internal Bluetooth</a:t>
            </a:r>
          </a:p>
          <a:p>
            <a:r>
              <a:rPr lang="en-US" dirty="0" smtClean="0"/>
              <a:t>More limited </a:t>
            </a:r>
          </a:p>
          <a:p>
            <a:r>
              <a:rPr lang="en-US" dirty="0" smtClean="0"/>
              <a:t>Same program</a:t>
            </a:r>
          </a:p>
          <a:p>
            <a:r>
              <a:rPr lang="en-US" dirty="0" smtClean="0"/>
              <a:t>9.9k counts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AN9002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625975" cy="4625975"/>
          </a:xfrm>
        </p:spPr>
      </p:pic>
      <p:sp>
        <p:nvSpPr>
          <p:cNvPr id="5" name="TextBox 4"/>
          <p:cNvSpPr txBox="1"/>
          <p:nvPr/>
        </p:nvSpPr>
        <p:spPr>
          <a:xfrm>
            <a:off x="76200" y="1828800"/>
            <a:ext cx="47115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 Cheap at $28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Excellent ext.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Internal Bluetooth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Slippery case.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Cheap leads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Display Lens not protected.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Good display, though.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6k counts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7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MEET- Pencil DMM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868680" lvl="1" indent="-457200"/>
            <a:r>
              <a:rPr lang="en-US" dirty="0" smtClean="0"/>
              <a:t>Relative and hold</a:t>
            </a:r>
          </a:p>
          <a:p>
            <a:pPr marL="868680" lvl="1" indent="-457200"/>
            <a:r>
              <a:rPr lang="en-US" dirty="0" smtClean="0"/>
              <a:t> Bluetooth for external </a:t>
            </a:r>
          </a:p>
          <a:p>
            <a:pPr marL="411480" lvl="1" indent="0">
              <a:buNone/>
            </a:pPr>
            <a:r>
              <a:rPr lang="en-US" dirty="0" smtClean="0"/>
              <a:t> analog type meter.</a:t>
            </a:r>
          </a:p>
          <a:p>
            <a:pPr marL="868680" lvl="1" indent="-457200"/>
            <a:r>
              <a:rPr lang="en-US" b="1" dirty="0" smtClean="0"/>
              <a:t>“ DMM </a:t>
            </a:r>
          </a:p>
          <a:p>
            <a:pPr marL="868680" lvl="1" indent="-457200"/>
            <a:r>
              <a:rPr lang="en-US" b="1" dirty="0"/>
              <a:t> </a:t>
            </a:r>
            <a:r>
              <a:rPr lang="en-US" b="1" dirty="0" smtClean="0"/>
              <a:t>  without test leads</a:t>
            </a:r>
            <a:r>
              <a:rPr lang="en-US" dirty="0" smtClean="0"/>
              <a:t>”</a:t>
            </a:r>
          </a:p>
          <a:p>
            <a:pPr marL="868680" lvl="1" indent="-457200"/>
            <a:r>
              <a:rPr lang="en-US" dirty="0" smtClean="0"/>
              <a:t>Data logging, </a:t>
            </a:r>
          </a:p>
          <a:p>
            <a:pPr marL="868680" lvl="1" indent="-457200"/>
            <a:r>
              <a:rPr lang="en-US" dirty="0"/>
              <a:t> </a:t>
            </a:r>
            <a:r>
              <a:rPr lang="en-US" dirty="0" smtClean="0"/>
              <a:t>and graphing</a:t>
            </a:r>
          </a:p>
          <a:p>
            <a:pPr marL="868680" lvl="1" indent="-457200"/>
            <a:r>
              <a:rPr lang="en-US" dirty="0" smtClean="0"/>
              <a:t>Takes pictures of the 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setup.</a:t>
            </a:r>
          </a:p>
          <a:p>
            <a:pPr marL="411480" lvl="1" indent="0">
              <a:buNone/>
            </a:pPr>
            <a:r>
              <a:rPr lang="en-US" b="1" dirty="0" smtClean="0"/>
              <a:t>$35   Amazon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3999"/>
            <a:ext cx="4872135" cy="4872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14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“MSBDTP1A”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Meter and 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6167966" cy="4625975"/>
          </a:xfrm>
        </p:spPr>
      </p:pic>
      <p:sp>
        <p:nvSpPr>
          <p:cNvPr id="5" name="TextBox 4"/>
          <p:cNvSpPr txBox="1"/>
          <p:nvPr/>
        </p:nvSpPr>
        <p:spPr>
          <a:xfrm>
            <a:off x="76200" y="2057400"/>
            <a:ext cx="271901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 the phone </a:t>
            </a:r>
          </a:p>
          <a:p>
            <a:r>
              <a:rPr lang="en-US" dirty="0"/>
              <a:t> </a:t>
            </a:r>
            <a:r>
              <a:rPr lang="en-US" dirty="0" smtClean="0"/>
              <a:t>  clockwise  for this display</a:t>
            </a:r>
          </a:p>
          <a:p>
            <a:endParaRPr lang="en-US" dirty="0"/>
          </a:p>
          <a:p>
            <a:r>
              <a:rPr lang="en-US" dirty="0" smtClean="0"/>
              <a:t>Turn it anticlockwise</a:t>
            </a:r>
          </a:p>
          <a:p>
            <a:r>
              <a:rPr lang="en-US" dirty="0"/>
              <a:t> </a:t>
            </a:r>
            <a:r>
              <a:rPr lang="en-US" dirty="0" smtClean="0"/>
              <a:t>  and get the graphing</a:t>
            </a:r>
          </a:p>
          <a:p>
            <a:r>
              <a:rPr lang="en-US" dirty="0"/>
              <a:t> </a:t>
            </a:r>
            <a:r>
              <a:rPr lang="en-US" dirty="0" smtClean="0"/>
              <a:t>  display. 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You can take pictures of </a:t>
            </a:r>
          </a:p>
          <a:p>
            <a:r>
              <a:rPr lang="en-US" dirty="0"/>
              <a:t> </a:t>
            </a:r>
            <a:r>
              <a:rPr lang="en-US" dirty="0" smtClean="0"/>
              <a:t>  the measurements.</a:t>
            </a:r>
          </a:p>
          <a:p>
            <a:endParaRPr lang="en-US" dirty="0"/>
          </a:p>
          <a:p>
            <a:r>
              <a:rPr lang="en-US" sz="2400" b="1" dirty="0" smtClean="0"/>
              <a:t>No test lead wires!</a:t>
            </a:r>
          </a:p>
          <a:p>
            <a:endParaRPr lang="en-US" sz="2400" b="1" dirty="0"/>
          </a:p>
          <a:p>
            <a:r>
              <a:rPr lang="en-US" sz="2400" dirty="0" smtClean="0"/>
              <a:t>Did I say $35 from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Amazon?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5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Extra</a:t>
            </a:r>
            <a:br>
              <a:rPr lang="en-US" dirty="0" smtClean="0"/>
            </a:br>
            <a:r>
              <a:rPr lang="en-US" dirty="0" smtClean="0"/>
              <a:t>ANENG 681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51054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29290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Color model available</a:t>
            </a:r>
          </a:p>
          <a:p>
            <a:r>
              <a:rPr lang="en-US" sz="2400" dirty="0" smtClean="0"/>
              <a:t>Form factor of phone</a:t>
            </a:r>
          </a:p>
          <a:p>
            <a:r>
              <a:rPr lang="en-US" sz="2400" dirty="0" smtClean="0"/>
              <a:t>USB charging</a:t>
            </a:r>
          </a:p>
          <a:p>
            <a:r>
              <a:rPr lang="en-US" sz="2400" dirty="0" smtClean="0"/>
              <a:t>Excellent display</a:t>
            </a:r>
          </a:p>
          <a:p>
            <a:r>
              <a:rPr lang="en-US" sz="2400" dirty="0" smtClean="0"/>
              <a:t>Auto function</a:t>
            </a:r>
          </a:p>
          <a:p>
            <a:r>
              <a:rPr lang="en-US" sz="2400" dirty="0" smtClean="0"/>
              <a:t>Well built and sturdy</a:t>
            </a:r>
          </a:p>
          <a:p>
            <a:r>
              <a:rPr lang="en-US" sz="2400" dirty="0" smtClean="0"/>
              <a:t>$26  Best Bang/$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031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EME</a:t>
            </a:r>
            <a:br>
              <a:rPr lang="en-US" dirty="0" smtClean="0"/>
            </a:br>
            <a:r>
              <a:rPr lang="en-US" dirty="0" smtClean="0"/>
              <a:t>Measurement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the Sun for antenna beam width measurements</a:t>
            </a:r>
          </a:p>
          <a:p>
            <a:r>
              <a:rPr lang="en-US" dirty="0" smtClean="0"/>
              <a:t>Sun </a:t>
            </a:r>
            <a:r>
              <a:rPr lang="en-US" dirty="0" smtClean="0"/>
              <a:t>to cold sky or ground noise </a:t>
            </a:r>
          </a:p>
          <a:p>
            <a:r>
              <a:rPr lang="en-US" dirty="0" smtClean="0"/>
              <a:t>Power measurement from the DC jacks/ recorder output on a power meter. </a:t>
            </a:r>
          </a:p>
          <a:p>
            <a:r>
              <a:rPr lang="en-US" dirty="0" smtClean="0"/>
              <a:t>Frequency drift  over time on your radio.</a:t>
            </a:r>
          </a:p>
          <a:p>
            <a:r>
              <a:rPr lang="en-US" dirty="0" smtClean="0"/>
              <a:t>Measurements can be in dBm or dBV at a fixed resistance and to a reference level. </a:t>
            </a:r>
          </a:p>
          <a:p>
            <a:pPr lvl="1"/>
            <a:r>
              <a:rPr lang="en-US" dirty="0" smtClean="0"/>
              <a:t>Auto scaled</a:t>
            </a:r>
          </a:p>
          <a:p>
            <a:pPr lvl="1"/>
            <a:r>
              <a:rPr lang="en-US" dirty="0" smtClean="0"/>
              <a:t>Saved</a:t>
            </a:r>
          </a:p>
          <a:p>
            <a:pPr lvl="1"/>
            <a:r>
              <a:rPr lang="en-US" dirty="0" smtClean="0"/>
              <a:t>Annotated</a:t>
            </a:r>
          </a:p>
          <a:p>
            <a:pPr lvl="1"/>
            <a:r>
              <a:rPr lang="en-US" dirty="0" smtClean="0"/>
              <a:t>Printed</a:t>
            </a:r>
          </a:p>
          <a:p>
            <a:pPr lvl="1"/>
            <a:r>
              <a:rPr lang="en-US" dirty="0" smtClean="0"/>
              <a:t>Use LAN /Wi-Fi  or BT 5.3 for long distances from meter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Meter Comparison-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Siglent 3045x</a:t>
            </a:r>
            <a:r>
              <a:rPr lang="en-US" dirty="0" smtClean="0"/>
              <a:t>- </a:t>
            </a:r>
            <a:r>
              <a:rPr lang="en-US" b="1" dirty="0" smtClean="0"/>
              <a:t>$250</a:t>
            </a:r>
          </a:p>
          <a:p>
            <a:pPr lvl="1"/>
            <a:r>
              <a:rPr lang="en-US" dirty="0" smtClean="0"/>
              <a:t>Best display and easiest to use, thumb drive storage</a:t>
            </a:r>
          </a:p>
          <a:p>
            <a:pPr lvl="1"/>
            <a:r>
              <a:rPr lang="en-US" dirty="0" smtClean="0"/>
              <a:t> Uses USB for remote program that works easily</a:t>
            </a:r>
          </a:p>
          <a:p>
            <a:pPr marL="164592" indent="0">
              <a:buNone/>
            </a:pPr>
            <a:r>
              <a:rPr lang="en-US" b="1" dirty="0" smtClean="0"/>
              <a:t>Agilent 34410A- $450</a:t>
            </a:r>
          </a:p>
          <a:p>
            <a:pPr lvl="1"/>
            <a:r>
              <a:rPr lang="en-US" dirty="0" smtClean="0"/>
              <a:t> Best accuracy, internal program hard to use.  Outstanding ext. program BenchVue Basic (live graphing) LAN or Wi-Fi- USB</a:t>
            </a:r>
          </a:p>
          <a:p>
            <a:pPr marL="164592" indent="0">
              <a:buNone/>
            </a:pPr>
            <a:r>
              <a:rPr lang="en-US" b="1" dirty="0" smtClean="0"/>
              <a:t>UT181A </a:t>
            </a:r>
            <a:r>
              <a:rPr lang="en-US" dirty="0" smtClean="0"/>
              <a:t>   </a:t>
            </a:r>
            <a:r>
              <a:rPr lang="en-US" b="1" dirty="0" smtClean="0"/>
              <a:t>$290</a:t>
            </a:r>
          </a:p>
          <a:p>
            <a:pPr lvl="1"/>
            <a:r>
              <a:rPr lang="en-US" dirty="0" smtClean="0"/>
              <a:t>Hand held, versatile, great display, accurate, many measurements and  very fast. Unique bar graph.</a:t>
            </a:r>
          </a:p>
          <a:p>
            <a:pPr lvl="1"/>
            <a:r>
              <a:rPr lang="en-US" dirty="0" smtClean="0"/>
              <a:t> Internal graph, easy  and excellent interface and program</a:t>
            </a:r>
          </a:p>
          <a:p>
            <a:pPr lvl="1"/>
            <a:r>
              <a:rPr lang="en-US" dirty="0" smtClean="0"/>
              <a:t>Graph after data on meter, but same time in ext. program   </a:t>
            </a:r>
            <a:endParaRPr lang="en-US" dirty="0"/>
          </a:p>
          <a:p>
            <a:pPr lvl="1"/>
            <a:r>
              <a:rPr lang="en-US" dirty="0" smtClean="0"/>
              <a:t>Bluetooth app  works perfectly for Android and Apple.</a:t>
            </a:r>
          </a:p>
          <a:p>
            <a:pPr marL="118872" indent="0">
              <a:buNone/>
            </a:pPr>
            <a:r>
              <a:rPr lang="en-US" b="1" dirty="0" smtClean="0"/>
              <a:t>UT61E+  $85</a:t>
            </a:r>
          </a:p>
          <a:p>
            <a:pPr lvl="1"/>
            <a:r>
              <a:rPr lang="en-US" dirty="0" smtClean="0"/>
              <a:t> Like the 181- but no internal data logging or dBm. </a:t>
            </a:r>
          </a:p>
          <a:p>
            <a:pPr lvl="1"/>
            <a:r>
              <a:rPr lang="en-US" dirty="0" smtClean="0"/>
              <a:t> Use Bluetooth and ext. program and ACV  for logging. </a:t>
            </a:r>
            <a:r>
              <a:rPr lang="en-US" sz="2700" dirty="0" smtClean="0"/>
              <a:t>   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522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Meter comparison- Cheap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Uni-t UT61BT- $37</a:t>
            </a:r>
          </a:p>
          <a:p>
            <a:pPr lvl="1"/>
            <a:r>
              <a:rPr lang="en-US" dirty="0" smtClean="0"/>
              <a:t>Well built , good range, internal BT Good prog.</a:t>
            </a:r>
          </a:p>
          <a:p>
            <a:r>
              <a:rPr lang="en-US" b="1" dirty="0" smtClean="0"/>
              <a:t>AN9002- $28</a:t>
            </a:r>
          </a:p>
          <a:p>
            <a:pPr lvl="1"/>
            <a:r>
              <a:rPr lang="en-US" dirty="0" smtClean="0"/>
              <a:t>Cheaply made, </a:t>
            </a:r>
            <a:r>
              <a:rPr lang="en-US" dirty="0"/>
              <a:t>Great Prog. </a:t>
            </a:r>
            <a:r>
              <a:rPr lang="en-US" dirty="0" smtClean="0"/>
              <a:t>internal BT</a:t>
            </a:r>
          </a:p>
          <a:p>
            <a:r>
              <a:rPr lang="en-US" b="1" dirty="0" smtClean="0"/>
              <a:t>Pencil DMM-  $35</a:t>
            </a:r>
          </a:p>
          <a:p>
            <a:pPr lvl="1"/>
            <a:r>
              <a:rPr lang="en-US" dirty="0" smtClean="0"/>
              <a:t>A no brainer. No test lead DMM. Buy 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b="1" dirty="0" smtClean="0"/>
              <a:t>Siglent 3045x </a:t>
            </a:r>
            <a:r>
              <a:rPr lang="en-US" dirty="0" smtClean="0"/>
              <a:t>is an excellent lab meter with an easy to use USB program. Thumb drive storage</a:t>
            </a:r>
            <a:r>
              <a:rPr lang="en-US" smtClean="0"/>
              <a:t>. </a:t>
            </a:r>
          </a:p>
          <a:p>
            <a:r>
              <a:rPr lang="en-US" smtClean="0"/>
              <a:t>A </a:t>
            </a:r>
            <a:r>
              <a:rPr lang="en-US" dirty="0" smtClean="0"/>
              <a:t>good combination for bench and portable are  the </a:t>
            </a:r>
            <a:r>
              <a:rPr lang="en-US" b="1" dirty="0" smtClean="0"/>
              <a:t>Siglent 3045x </a:t>
            </a:r>
            <a:r>
              <a:rPr lang="en-US" dirty="0" smtClean="0"/>
              <a:t>and </a:t>
            </a:r>
            <a:r>
              <a:rPr lang="en-US" b="1" dirty="0" smtClean="0"/>
              <a:t>UT61E+</a:t>
            </a:r>
          </a:p>
          <a:p>
            <a:r>
              <a:rPr lang="en-US" dirty="0" smtClean="0"/>
              <a:t> If you bought just one meter, the </a:t>
            </a:r>
            <a:r>
              <a:rPr lang="en-US" b="1" dirty="0" smtClean="0"/>
              <a:t>Uni-T 181A </a:t>
            </a:r>
            <a:r>
              <a:rPr lang="en-US" dirty="0" smtClean="0"/>
              <a:t>would be a good choice.     </a:t>
            </a:r>
          </a:p>
          <a:p>
            <a:r>
              <a:rPr lang="en-US" dirty="0" smtClean="0"/>
              <a:t>Buy the Pencil DMM for $35. No brainer.     </a:t>
            </a:r>
            <a:endParaRPr lang="en-US" dirty="0"/>
          </a:p>
          <a:p>
            <a:pPr marL="118872" indent="0">
              <a:buNone/>
            </a:pPr>
            <a:endParaRPr lang="en-US" b="1" dirty="0"/>
          </a:p>
          <a:p>
            <a:endParaRPr lang="en-US" b="1" dirty="0"/>
          </a:p>
          <a:p>
            <a:pPr marL="118872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523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Rustrack Data Logging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6167966" cy="4625975"/>
          </a:xfrm>
        </p:spPr>
      </p:pic>
      <p:sp>
        <p:nvSpPr>
          <p:cNvPr id="5" name="TextBox 4"/>
          <p:cNvSpPr txBox="1"/>
          <p:nvPr/>
        </p:nvSpPr>
        <p:spPr>
          <a:xfrm>
            <a:off x="152400" y="2286000"/>
            <a:ext cx="2313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was easier than</a:t>
            </a:r>
          </a:p>
          <a:p>
            <a:r>
              <a:rPr lang="en-US" sz="2000" dirty="0" smtClean="0"/>
              <a:t>Industrial  units.</a:t>
            </a:r>
          </a:p>
          <a:p>
            <a:endParaRPr lang="en-US" sz="2000" dirty="0"/>
          </a:p>
          <a:p>
            <a:r>
              <a:rPr lang="en-US" sz="2000" dirty="0" smtClean="0"/>
              <a:t>Most were digital </a:t>
            </a:r>
          </a:p>
          <a:p>
            <a:r>
              <a:rPr lang="en-US" sz="2000" dirty="0" smtClean="0"/>
              <a:t>Versions of this with</a:t>
            </a:r>
          </a:p>
          <a:p>
            <a:r>
              <a:rPr lang="en-US" sz="2000" dirty="0" smtClean="0"/>
              <a:t>Poor interfaces.</a:t>
            </a:r>
          </a:p>
        </p:txBody>
      </p:sp>
    </p:spTree>
    <p:extLst>
      <p:ext uri="{BB962C8B-B14F-4D97-AF65-F5344CB8AC3E}">
        <p14:creationId xmlns:p14="http://schemas.microsoft.com/office/powerpoint/2010/main" val="25778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Worthwhile changes-</a:t>
            </a:r>
          </a:p>
          <a:p>
            <a:pPr lvl="1"/>
            <a:r>
              <a:rPr lang="en-US" dirty="0" smtClean="0"/>
              <a:t>The addition of data logging and graphing programs.</a:t>
            </a:r>
          </a:p>
          <a:p>
            <a:pPr lvl="1"/>
            <a:r>
              <a:rPr lang="en-US" dirty="0" smtClean="0"/>
              <a:t>USB and LAN connections that are easy to use.</a:t>
            </a:r>
          </a:p>
          <a:p>
            <a:pPr lvl="1"/>
            <a:r>
              <a:rPr lang="en-US" dirty="0" smtClean="0"/>
              <a:t>Remote program via Bluetooth to phone. </a:t>
            </a:r>
          </a:p>
          <a:p>
            <a:r>
              <a:rPr lang="en-US" b="1" dirty="0" smtClean="0"/>
              <a:t>Next Steps? </a:t>
            </a:r>
          </a:p>
          <a:p>
            <a:pPr lvl="1"/>
            <a:r>
              <a:rPr lang="en-US" dirty="0" smtClean="0"/>
              <a:t>More phone based apps via Bluetooth 5.3</a:t>
            </a:r>
          </a:p>
          <a:p>
            <a:pPr lvl="1"/>
            <a:r>
              <a:rPr lang="en-US" dirty="0" smtClean="0"/>
              <a:t>Wi-Fi to router  to a laptop’s Wi-Fi input to run </a:t>
            </a:r>
          </a:p>
          <a:p>
            <a:pPr marL="768096" lvl="2" indent="0">
              <a:buNone/>
            </a:pPr>
            <a:r>
              <a:rPr lang="en-US" sz="2800" dirty="0" smtClean="0"/>
              <a:t>Programs</a:t>
            </a:r>
            <a:r>
              <a:rPr lang="en-US" sz="2800" dirty="0"/>
              <a:t> </a:t>
            </a:r>
            <a:r>
              <a:rPr lang="en-US" sz="2800" dirty="0" smtClean="0"/>
              <a:t>via Wi-Fi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Time for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4530" y="2667000"/>
            <a:ext cx="3810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Doug Millar K6JEY</a:t>
            </a:r>
          </a:p>
          <a:p>
            <a:pPr algn="ctr"/>
            <a:r>
              <a:rPr lang="en-US" sz="2800" dirty="0" smtClean="0"/>
              <a:t>drzarkof56@yahoo.com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3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Modern DMM’s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lot is changing and will change.</a:t>
            </a:r>
          </a:p>
          <a:p>
            <a:pPr lvl="1"/>
            <a:r>
              <a:rPr lang="en-US" dirty="0" smtClean="0"/>
              <a:t>External data logging programs via</a:t>
            </a:r>
          </a:p>
          <a:p>
            <a:pPr lvl="2"/>
            <a:r>
              <a:rPr lang="en-US" dirty="0" smtClean="0"/>
              <a:t>USB, LAN, Bluetooth and Wi-Fi. </a:t>
            </a:r>
          </a:p>
          <a:p>
            <a:pPr lvl="1"/>
            <a:r>
              <a:rPr lang="en-US" dirty="0" smtClean="0"/>
              <a:t>Better displays</a:t>
            </a:r>
          </a:p>
          <a:p>
            <a:pPr lvl="2"/>
            <a:r>
              <a:rPr lang="en-US" dirty="0" smtClean="0"/>
              <a:t>TFT with  excellent contrast  </a:t>
            </a:r>
          </a:p>
          <a:p>
            <a:pPr lvl="2"/>
            <a:r>
              <a:rPr lang="en-US" dirty="0" smtClean="0"/>
              <a:t>Colors</a:t>
            </a:r>
          </a:p>
          <a:p>
            <a:pPr lvl="2"/>
            <a:r>
              <a:rPr lang="en-US" dirty="0" smtClean="0"/>
              <a:t>Much more information</a:t>
            </a:r>
          </a:p>
          <a:p>
            <a:pPr lvl="1"/>
            <a:r>
              <a:rPr lang="en-US" dirty="0" smtClean="0"/>
              <a:t>Firmware updates</a:t>
            </a:r>
          </a:p>
          <a:p>
            <a:pPr lvl="1"/>
            <a:r>
              <a:rPr lang="en-US" dirty="0" smtClean="0"/>
              <a:t>DBm measurements referenced to </a:t>
            </a:r>
            <a:r>
              <a:rPr lang="en-US" dirty="0"/>
              <a:t>Z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EME</a:t>
            </a:r>
            <a:br>
              <a:rPr lang="en-US" dirty="0" smtClean="0"/>
            </a:br>
            <a:r>
              <a:rPr lang="en-US" dirty="0" smtClean="0"/>
              <a:t>Measurement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the Sun for antenna beam width measurements</a:t>
            </a:r>
          </a:p>
          <a:p>
            <a:r>
              <a:rPr lang="en-US" dirty="0" smtClean="0"/>
              <a:t>Sun </a:t>
            </a:r>
            <a:r>
              <a:rPr lang="en-US" dirty="0" smtClean="0"/>
              <a:t>to cold sky or ground noise </a:t>
            </a:r>
          </a:p>
          <a:p>
            <a:r>
              <a:rPr lang="en-US" dirty="0" smtClean="0"/>
              <a:t>Power measurement from the DC jacks/ recorder output on a power meter.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HP436, HP400EL)</a:t>
            </a:r>
            <a:endParaRPr lang="en-US" dirty="0" smtClean="0"/>
          </a:p>
          <a:p>
            <a:r>
              <a:rPr lang="en-US" dirty="0" smtClean="0"/>
              <a:t>Frequency drift  over time on your radio.</a:t>
            </a:r>
          </a:p>
          <a:p>
            <a:r>
              <a:rPr lang="en-US" dirty="0" smtClean="0"/>
              <a:t>Measurements can be in dBm or dBV at a fixed resistance and to a reference level. </a:t>
            </a:r>
          </a:p>
          <a:p>
            <a:pPr lvl="1"/>
            <a:r>
              <a:rPr lang="en-US" dirty="0" smtClean="0"/>
              <a:t>Auto scaled</a:t>
            </a:r>
          </a:p>
          <a:p>
            <a:pPr lvl="1"/>
            <a:r>
              <a:rPr lang="en-US" dirty="0" smtClean="0"/>
              <a:t>Saved</a:t>
            </a:r>
          </a:p>
          <a:p>
            <a:pPr lvl="1"/>
            <a:r>
              <a:rPr lang="en-US" dirty="0" smtClean="0"/>
              <a:t>Annotated</a:t>
            </a:r>
          </a:p>
          <a:p>
            <a:pPr lvl="1"/>
            <a:r>
              <a:rPr lang="en-US" dirty="0" smtClean="0"/>
              <a:t>Printed</a:t>
            </a:r>
          </a:p>
          <a:p>
            <a:pPr lvl="1"/>
            <a:r>
              <a:rPr lang="en-US" dirty="0" smtClean="0"/>
              <a:t>Use LAN /Wi-Fi  or BT 5.3 for long distances from meter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 Different meters</a:t>
            </a:r>
          </a:p>
          <a:p>
            <a:pPr lvl="1"/>
            <a:r>
              <a:rPr lang="en-US" b="1" dirty="0" smtClean="0"/>
              <a:t>Siglent</a:t>
            </a:r>
            <a:r>
              <a:rPr lang="en-US" dirty="0" smtClean="0"/>
              <a:t>  SDM3045x  </a:t>
            </a:r>
            <a:r>
              <a:rPr lang="en-US" dirty="0"/>
              <a:t>4</a:t>
            </a:r>
            <a:r>
              <a:rPr lang="en-US" dirty="0" smtClean="0"/>
              <a:t> ½ digit  (60K counts)</a:t>
            </a:r>
          </a:p>
          <a:p>
            <a:pPr lvl="1"/>
            <a:r>
              <a:rPr lang="en-US" b="1" dirty="0" smtClean="0"/>
              <a:t>Agilent</a:t>
            </a:r>
            <a:r>
              <a:rPr lang="en-US" dirty="0" smtClean="0"/>
              <a:t> 34410A  6 ½ digit </a:t>
            </a:r>
          </a:p>
          <a:p>
            <a:pPr lvl="1"/>
            <a:r>
              <a:rPr lang="en-US" b="1" dirty="0" smtClean="0"/>
              <a:t>Uni-T</a:t>
            </a:r>
            <a:r>
              <a:rPr lang="en-US" dirty="0" smtClean="0"/>
              <a:t> UT181A handheld  4 ½ digit. (60K counts)</a:t>
            </a:r>
          </a:p>
          <a:p>
            <a:pPr lvl="1"/>
            <a:r>
              <a:rPr lang="en-US" b="1" dirty="0" smtClean="0"/>
              <a:t>Uni-T </a:t>
            </a:r>
            <a:r>
              <a:rPr lang="en-US" dirty="0" smtClean="0"/>
              <a:t> UT 61E+ handheld  4 ½ digit (22K counts)</a:t>
            </a:r>
          </a:p>
          <a:p>
            <a:pPr lvl="1"/>
            <a:r>
              <a:rPr lang="en-US" b="1" dirty="0" smtClean="0"/>
              <a:t>Uni-T</a:t>
            </a:r>
            <a:r>
              <a:rPr lang="en-US" dirty="0" smtClean="0"/>
              <a:t> UT60BT Handheld (9.9k counts) </a:t>
            </a:r>
          </a:p>
          <a:p>
            <a:pPr lvl="1"/>
            <a:r>
              <a:rPr lang="en-US" b="1" dirty="0" smtClean="0"/>
              <a:t>AN9002</a:t>
            </a:r>
            <a:r>
              <a:rPr lang="en-US" dirty="0" smtClean="0"/>
              <a:t> Handheld (6K counts)</a:t>
            </a:r>
          </a:p>
          <a:p>
            <a:pPr lvl="1"/>
            <a:r>
              <a:rPr lang="en-US" b="1" dirty="0" smtClean="0"/>
              <a:t>MEET</a:t>
            </a:r>
            <a:r>
              <a:rPr lang="en-US" dirty="0" smtClean="0"/>
              <a:t> Pencil DMM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Siglent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SDM3045,55,65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0526"/>
            <a:ext cx="8229600" cy="5005054"/>
          </a:xfrm>
        </p:spPr>
        <p:txBody>
          <a:bodyPr>
            <a:noAutofit/>
          </a:bodyPr>
          <a:lstStyle/>
          <a:p>
            <a:r>
              <a:rPr lang="en-US" sz="2800" dirty="0" smtClean="0"/>
              <a:t>Very similar to an Agilent 34461A ($1,300+)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Does data logging and trend analysis </a:t>
            </a:r>
            <a:r>
              <a:rPr lang="en-US" dirty="0"/>
              <a:t>live</a:t>
            </a:r>
            <a:r>
              <a:rPr lang="en-US" dirty="0" smtClean="0"/>
              <a:t>. 1Gb of memory</a:t>
            </a:r>
            <a:r>
              <a:rPr lang="en-US" dirty="0"/>
              <a:t> </a:t>
            </a:r>
            <a:r>
              <a:rPr lang="en-US" dirty="0" smtClean="0"/>
              <a:t>and thumb drive.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Does dBm at Z or dBV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Simple Recalibration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1GB </a:t>
            </a:r>
            <a:r>
              <a:rPr lang="en-US" smtClean="0"/>
              <a:t>of memory  +USB</a:t>
            </a:r>
            <a:endParaRPr lang="en-US" dirty="0" smtClean="0"/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dirty="0" smtClean="0"/>
          </a:p>
          <a:p>
            <a:pPr lvl="1"/>
            <a:r>
              <a:rPr lang="en-US" b="1" dirty="0" smtClean="0"/>
              <a:t>4 ½ digit $250</a:t>
            </a:r>
          </a:p>
          <a:p>
            <a:pPr lvl="1"/>
            <a:r>
              <a:rPr lang="en-US" b="1" dirty="0" smtClean="0"/>
              <a:t>5 ½ digit $350</a:t>
            </a:r>
          </a:p>
          <a:p>
            <a:pPr lvl="1"/>
            <a:r>
              <a:rPr lang="en-US" b="1" dirty="0" smtClean="0"/>
              <a:t>6 ½ digit $600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97070"/>
            <a:ext cx="4876800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Trend Display</a:t>
            </a:r>
            <a:br>
              <a:rPr lang="en-US" dirty="0" smtClean="0"/>
            </a:br>
            <a:r>
              <a:rPr lang="en-US" dirty="0" smtClean="0"/>
              <a:t>Data Logging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6062"/>
            <a:ext cx="7086600" cy="5314951"/>
          </a:xfrm>
        </p:spPr>
      </p:pic>
    </p:spTree>
    <p:extLst>
      <p:ext uri="{BB962C8B-B14F-4D97-AF65-F5344CB8AC3E}">
        <p14:creationId xmlns:p14="http://schemas.microsoft.com/office/powerpoint/2010/main" val="35467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153181</TotalTime>
  <Words>1338</Words>
  <Application>Microsoft Office PowerPoint</Application>
  <PresentationFormat>On-screen Show (4:3)</PresentationFormat>
  <Paragraphs>295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Module</vt:lpstr>
      <vt:lpstr>JEY Labs</vt:lpstr>
      <vt:lpstr>Data Logging With Modern Multimeters for  Microwavers</vt:lpstr>
      <vt:lpstr>For Comparison</vt:lpstr>
      <vt:lpstr>Rustrack Data Logging</vt:lpstr>
      <vt:lpstr>Modern DMM’s</vt:lpstr>
      <vt:lpstr>EME Measurement Examples</vt:lpstr>
      <vt:lpstr>Focus of the Talk</vt:lpstr>
      <vt:lpstr> Siglent  SDM3045,55,65 </vt:lpstr>
      <vt:lpstr>Trend Display Data Logging</vt:lpstr>
      <vt:lpstr>Siglent dBm </vt:lpstr>
      <vt:lpstr>Siglent DMM Explorer Program</vt:lpstr>
      <vt:lpstr>DMM Explorer Trend Data Via USB</vt:lpstr>
      <vt:lpstr>Local Graph</vt:lpstr>
      <vt:lpstr> Agilent 34410A</vt:lpstr>
      <vt:lpstr>Keysight BenchVue</vt:lpstr>
      <vt:lpstr>Pathwave DMM Free version</vt:lpstr>
      <vt:lpstr>BenchVue DMM Paid App and 34410A</vt:lpstr>
      <vt:lpstr>HP34410a Remote Mode</vt:lpstr>
      <vt:lpstr>Agilent 34401a Notes</vt:lpstr>
      <vt:lpstr>UNI-T 181A</vt:lpstr>
      <vt:lpstr>Relative dBm at Z and Record</vt:lpstr>
      <vt:lpstr>Save and Trend Views</vt:lpstr>
      <vt:lpstr>                     UT181A</vt:lpstr>
      <vt:lpstr>Software for UT181A</vt:lpstr>
      <vt:lpstr>PowerPoint Presentation</vt:lpstr>
      <vt:lpstr>UNI-T  Program Notes</vt:lpstr>
      <vt:lpstr>Bluetooth Adapter</vt:lpstr>
      <vt:lpstr>UT 181A via Android</vt:lpstr>
      <vt:lpstr>UNI-T 61E+</vt:lpstr>
      <vt:lpstr>Android display Via Bluetooth </vt:lpstr>
      <vt:lpstr>Uni-t  UT60BT</vt:lpstr>
      <vt:lpstr>AN9002</vt:lpstr>
      <vt:lpstr>MEET- Pencil DMM</vt:lpstr>
      <vt:lpstr>Meter and Phone</vt:lpstr>
      <vt:lpstr>Extra ANENG 681</vt:lpstr>
      <vt:lpstr>EME Measurement Examples</vt:lpstr>
      <vt:lpstr>Meter Comparison- Expensive</vt:lpstr>
      <vt:lpstr>Meter comparison- Cheap</vt:lpstr>
      <vt:lpstr>Conclusions</vt:lpstr>
      <vt:lpstr>Results</vt:lpstr>
      <vt:lpstr>Time for Questions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DMM’s</dc:title>
  <dc:creator>Administrator</dc:creator>
  <cp:lastModifiedBy>Doug Millar</cp:lastModifiedBy>
  <cp:revision>357</cp:revision>
  <dcterms:created xsi:type="dcterms:W3CDTF">2023-04-17T20:10:35Z</dcterms:created>
  <dcterms:modified xsi:type="dcterms:W3CDTF">2024-03-27T02:13:37Z</dcterms:modified>
</cp:coreProperties>
</file>