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3" r:id="rId4"/>
    <p:sldId id="262" r:id="rId5"/>
    <p:sldId id="264" r:id="rId6"/>
    <p:sldId id="266" r:id="rId7"/>
    <p:sldId id="268" r:id="rId8"/>
    <p:sldId id="258" r:id="rId9"/>
    <p:sldId id="257" r:id="rId10"/>
    <p:sldId id="259" r:id="rId11"/>
    <p:sldId id="260" r:id="rId12"/>
    <p:sldId id="269" r:id="rId13"/>
    <p:sldId id="270" r:id="rId14"/>
    <p:sldId id="271" r:id="rId15"/>
    <p:sldId id="272" r:id="rId16"/>
    <p:sldId id="273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8AA"/>
    <a:srgbClr val="FF7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9"/>
    <p:restoredTop sz="94726"/>
  </p:normalViewPr>
  <p:slideViewPr>
    <p:cSldViewPr snapToGrid="0">
      <p:cViewPr>
        <p:scale>
          <a:sx n="73" d="100"/>
          <a:sy n="73" d="100"/>
        </p:scale>
        <p:origin x="1112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B7E8F-0501-9241-A39B-BA6086D9E3D6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7D6E7-0579-6349-9A8D-34091957E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67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6E7-0579-6349-9A8D-34091957EF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63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6E7-0579-6349-9A8D-34091957EF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07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6E7-0579-6349-9A8D-34091957EFA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05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05427-F7AF-E17B-F734-EC8B0DC50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FB3DE-D28F-1350-5AD8-EC1BB3B11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49E4F-3779-C159-80F0-817D9E7E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F149F-6336-76E4-46CE-B3876918C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53A92-C49C-35F8-9ABF-1900B273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7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B0C71-3C26-0E14-D389-ED96C6B95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7BFE75-BF81-E8A6-06FB-29924FB77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4CB48-CDEE-CC14-4C5B-AE5FAD195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5785C-5C43-8722-A04B-134ED405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9DB7D-5921-9706-C083-BB996067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12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2AAFB-083B-C9D8-7415-ED0D0FB2CB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9D11A-D32C-B4C3-3FDA-AE37E6571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1ADAB-546D-E728-0E70-2CA2411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635C0-3419-BE9F-E5C0-0FF6782D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2DAB8-7456-EBC6-834C-B1C8199AE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9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6B5F-3902-7999-D965-4884BA4D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6600" b="0" i="0" baseline="0">
                <a:latin typeface="STRANGELUV LIGHT EXTENDED" panose="02000503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CE402-F91C-307C-438F-3F3ABE7CB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="0" i="0">
                <a:latin typeface="Avenir Book" panose="02000503020000020003" pitchFamily="2" charset="0"/>
              </a:defRPr>
            </a:lvl1pPr>
            <a:lvl2pPr>
              <a:defRPr sz="3200" b="0" i="0">
                <a:latin typeface="Avenir Book" panose="02000503020000020003" pitchFamily="2" charset="0"/>
              </a:defRPr>
            </a:lvl2pPr>
            <a:lvl3pPr>
              <a:defRPr sz="2800" b="0" i="0">
                <a:latin typeface="Avenir Book" panose="02000503020000020003" pitchFamily="2" charset="0"/>
              </a:defRPr>
            </a:lvl3pPr>
            <a:lvl4pPr>
              <a:defRPr sz="2400" b="0" i="0">
                <a:latin typeface="Avenir Book" panose="02000503020000020003" pitchFamily="2" charset="0"/>
              </a:defRPr>
            </a:lvl4pPr>
            <a:lvl5pPr>
              <a:defRPr sz="2400" b="0" i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EB188-2C5C-F5E1-4703-8071745A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884B7-D963-9FE0-E8A6-11A9904B1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423E9-B2D9-6B07-8816-A676E8280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6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9B4B-8799-79DE-B99F-245EE7330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D8398-B8C5-DEC7-11A4-420C8C5BA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E44D5-D3B9-AFFA-D228-6EE589C86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867D-3723-8A30-7F0A-0554F85D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4E9B2-68D8-9B29-6549-D33BFB338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1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7C35B-F2D9-7A0A-E926-B8CE3F3D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C50BC-3834-35EB-C8E8-B3B9BFBF45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D6612-32F7-72FB-6B82-5FED5E062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B2876-5F19-7AC2-1BA8-2D7FFBA5E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251B3-87C2-1AEB-9D84-E2E8EF75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B91BB-3CDF-F581-E4B7-BCFAF4356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0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EC4EB-654C-9AE7-C52F-7510D61F1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C9325-9797-5B77-A67D-FA7B47125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14BE6-5364-B3F8-3C25-83DCF1605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7A4A7-0511-1D27-B4BD-2385D48EA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A1AD2D-F8FF-A95F-FFD0-73E162922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1C0321-C794-1D13-A8D4-DCF55BA73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8978A7-169A-B3C4-C18B-93C133DE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40ED0-6B91-2EF3-D092-4CDB9A48C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4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AAFC-5AAD-1DE0-E129-870239EB6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B14D53-8AF1-C418-643C-28549FA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B7746-BCEC-6F22-2C09-705C3339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14526-C406-B3CC-EC4C-2393AFB7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B6001B-1FE9-ED6F-9B9A-EA1F9E7EA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05AD7-EFE5-4081-B975-33AB8E40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5AB5D-9799-0A5A-2AEB-88E4C87D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EFE31-68D9-087C-0FFE-EB7C38B5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B22E8-06E2-7ECB-D4E8-C8D46D445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77B91-15D6-5F11-3427-FC043219E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797C7-40B0-E138-0D15-172F3A09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65E09-EFE8-5E1B-D4A1-B555DC2F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AC11A-CECF-1B60-068C-C02F6C3C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7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0CF14-C48C-D631-4E8C-5E2D0B778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5F59E-BDF9-9A25-47BF-4FE798A004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604E7-C747-1F87-46F6-0D4FCEF2A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5FCD8-0741-71DD-6E80-37235514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FD1B1-FF06-03EF-3359-CF646827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1920A-8D06-548A-75FD-7AA226EC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0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E7FDF-50A5-D089-8EFF-565D1F7C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2BCB0-398C-AED5-FB4E-02F1C528E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CE73AF-58E3-26B8-1391-61A508323B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F142F1-277A-684D-9D5C-94D6D6B3E6CC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5AE3-29C3-0DD5-D5B9-1D75BB32E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099D1-F484-8ED2-8E2A-F5D32E3EC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D0CFFE-B035-0A4A-8073-8E3EAC61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7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evblog.com/forum/projects/lars-diy-gpsdo-with-arduino-and-1ns-resolution-tic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52EE8-BCDE-2105-A603-66C5102A2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6128"/>
            <a:ext cx="9144000" cy="2387600"/>
          </a:xfrm>
        </p:spPr>
        <p:txBody>
          <a:bodyPr>
            <a:normAutofit/>
          </a:bodyPr>
          <a:lstStyle/>
          <a:p>
            <a:r>
              <a:rPr lang="en-US" sz="13800" dirty="0">
                <a:latin typeface="STRANGELUV EXTENDED" panose="02000503000000000000" pitchFamily="2" charset="0"/>
              </a:rPr>
              <a:t>5 bands in 2U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D9422-23E8-078D-F8C1-284FB71DB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37300"/>
            <a:ext cx="9144000" cy="3101045"/>
          </a:xfrm>
        </p:spPr>
        <p:txBody>
          <a:bodyPr>
            <a:normAutofit lnSpcReduction="10000"/>
          </a:bodyPr>
          <a:lstStyle/>
          <a:p>
            <a:r>
              <a:rPr lang="en-US" sz="4800" dirty="0">
                <a:latin typeface="STRANGELUV LIGHT EXTENDED" panose="02000503000000000000" pitchFamily="2" charset="0"/>
              </a:rPr>
              <a:t>Or maybe 8 bands in 3U</a:t>
            </a:r>
          </a:p>
          <a:p>
            <a:r>
              <a:rPr lang="en-US" sz="4800" dirty="0">
                <a:latin typeface="STRANGELUV LIGHT EXTENDED" panose="02000503000000000000" pitchFamily="2" charset="0"/>
              </a:rPr>
              <a:t>Or 10 in 4U</a:t>
            </a:r>
          </a:p>
          <a:p>
            <a:r>
              <a:rPr lang="en-US" sz="4800" dirty="0">
                <a:latin typeface="STRANGELUV LIGHT EXTENDED" panose="02000503000000000000" pitchFamily="2" charset="0"/>
              </a:rPr>
              <a:t>(if you don’t count HF)</a:t>
            </a:r>
          </a:p>
          <a:p>
            <a:r>
              <a:rPr lang="en-US" sz="4800" dirty="0">
                <a:latin typeface="STRANGELUV LIGHT EXTENDED" panose="02000503000000000000" pitchFamily="2" charset="0"/>
              </a:rPr>
              <a:t>(Or amplifiers)</a:t>
            </a:r>
          </a:p>
        </p:txBody>
      </p:sp>
    </p:spTree>
    <p:extLst>
      <p:ext uri="{BB962C8B-B14F-4D97-AF65-F5344CB8AC3E}">
        <p14:creationId xmlns:p14="http://schemas.microsoft.com/office/powerpoint/2010/main" val="970259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25F1-9A0B-27CB-4D4C-D48AB5E9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one metric &amp;^$%# ton of jumpers</a:t>
            </a:r>
          </a:p>
        </p:txBody>
      </p:sp>
      <p:pic>
        <p:nvPicPr>
          <p:cNvPr id="5" name="Content Placeholder 4" descr="A green circuit board with many small holes&#10;&#10;Description automatically generated">
            <a:extLst>
              <a:ext uri="{FF2B5EF4-FFF2-40B4-BE49-F238E27FC236}">
                <a16:creationId xmlns:a16="http://schemas.microsoft.com/office/drawing/2014/main" id="{5AC35BEE-1086-83A8-0449-702BE378D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8719" y="1690688"/>
            <a:ext cx="6619101" cy="4964324"/>
          </a:xfrm>
        </p:spPr>
      </p:pic>
    </p:spTree>
    <p:extLst>
      <p:ext uri="{BB962C8B-B14F-4D97-AF65-F5344CB8AC3E}">
        <p14:creationId xmlns:p14="http://schemas.microsoft.com/office/powerpoint/2010/main" val="1551687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951C-B591-B166-EB75-0B3778A9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soon as it was done….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7116A-039F-8ED1-43F5-0C7B11FD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8826"/>
            <a:ext cx="10395857" cy="4027259"/>
          </a:xfrm>
        </p:spPr>
        <p:txBody>
          <a:bodyPr/>
          <a:lstStyle/>
          <a:p>
            <a:r>
              <a:rPr lang="en-US" sz="3200" dirty="0"/>
              <a:t>Murphy arrived!</a:t>
            </a:r>
          </a:p>
          <a:p>
            <a:pPr lvl="1"/>
            <a:r>
              <a:rPr lang="en-US" sz="3200" dirty="0"/>
              <a:t>Adding another transverter</a:t>
            </a:r>
          </a:p>
          <a:p>
            <a:pPr lvl="1"/>
            <a:r>
              <a:rPr lang="en-US" sz="3200" dirty="0"/>
              <a:t>Need another voltage</a:t>
            </a:r>
          </a:p>
          <a:p>
            <a:pPr lvl="1"/>
            <a:r>
              <a:rPr lang="en-US" dirty="0"/>
              <a:t>Sequencer complexities</a:t>
            </a:r>
          </a:p>
          <a:p>
            <a:pPr lvl="2"/>
            <a:r>
              <a:rPr lang="en-US" dirty="0"/>
              <a:t>Preamp considerations</a:t>
            </a:r>
          </a:p>
          <a:p>
            <a:pPr lvl="2"/>
            <a:r>
              <a:rPr lang="en-US" dirty="0"/>
              <a:t>Amplifier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228963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C1993-5BC0-8F47-1D58-4FA561F5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 To Be an Easier </a:t>
            </a:r>
            <a:r>
              <a:rPr lang="en-US" dirty="0" err="1"/>
              <a:t>Way</a:t>
            </a:r>
            <a:r>
              <a:rPr lang="en-US" baseline="30000" dirty="0" err="1"/>
              <a:t>TM</a:t>
            </a:r>
            <a:r>
              <a:rPr lang="en-US" baseline="30000" dirty="0"/>
              <a:t> 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ACC42-3BB2-631F-E88A-C32AB4C0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917"/>
            <a:ext cx="10515600" cy="4351338"/>
          </a:xfrm>
        </p:spPr>
        <p:txBody>
          <a:bodyPr/>
          <a:lstStyle/>
          <a:p>
            <a:r>
              <a:rPr lang="en-US" dirty="0"/>
              <a:t>Simple FET Switch board 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A88AD7-F848-682F-CD99-E92BFBE426A2}"/>
              </a:ext>
            </a:extLst>
          </p:cNvPr>
          <p:cNvGrpSpPr/>
          <p:nvPr/>
        </p:nvGrpSpPr>
        <p:grpSpPr>
          <a:xfrm>
            <a:off x="1146412" y="2354912"/>
            <a:ext cx="9744501" cy="4203511"/>
            <a:chOff x="1146412" y="2552131"/>
            <a:chExt cx="9744501" cy="420351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81DB91BF-85AA-4877-1236-5CB64A6F98CD}"/>
                </a:ext>
              </a:extLst>
            </p:cNvPr>
            <p:cNvGrpSpPr/>
            <p:nvPr/>
          </p:nvGrpSpPr>
          <p:grpSpPr>
            <a:xfrm>
              <a:off x="1319075" y="2749470"/>
              <a:ext cx="8932146" cy="3760508"/>
              <a:chOff x="1319075" y="2967838"/>
              <a:chExt cx="8932146" cy="3760508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6D6CA83-59D5-F9F5-1A80-6F0905013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1063" y="3835647"/>
                <a:ext cx="2514331" cy="464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73CB1C9D-C4D1-83D3-73B1-781EBA8F2B81}"/>
                  </a:ext>
                </a:extLst>
              </p:cNvPr>
              <p:cNvCxnSpPr/>
              <p:nvPr/>
            </p:nvCxnSpPr>
            <p:spPr>
              <a:xfrm>
                <a:off x="2361063" y="4098167"/>
                <a:ext cx="1596788" cy="0"/>
              </a:xfrm>
              <a:prstGeom prst="straightConnector1">
                <a:avLst/>
              </a:prstGeom>
              <a:ln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25710F-87D6-26CB-9DC8-E76266D2AF45}"/>
                  </a:ext>
                </a:extLst>
              </p:cNvPr>
              <p:cNvSpPr txBox="1"/>
              <p:nvPr/>
            </p:nvSpPr>
            <p:spPr>
              <a:xfrm>
                <a:off x="1355678" y="3630844"/>
                <a:ext cx="124194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/>
                  <a:t>TR/RX</a:t>
                </a:r>
                <a:r>
                  <a:rPr lang="en-US" sz="2000" baseline="-25000" dirty="0"/>
                  <a:t>1</a:t>
                </a:r>
                <a:endParaRPr lang="en-US" sz="1600" baseline="-250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3E1E80-B8F3-8AA6-2A25-702EF6231C6B}"/>
                  </a:ext>
                </a:extLst>
              </p:cNvPr>
              <p:cNvSpPr txBox="1"/>
              <p:nvPr/>
            </p:nvSpPr>
            <p:spPr>
              <a:xfrm>
                <a:off x="1319075" y="3896295"/>
                <a:ext cx="1241947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/>
                  <a:t>Select</a:t>
                </a:r>
                <a:r>
                  <a:rPr lang="en-US" sz="2000" baseline="-25000" dirty="0"/>
                  <a:t>1</a:t>
                </a:r>
                <a:endParaRPr lang="en-US" sz="1600" baseline="-25000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E4F2539-8552-5EDD-C2F2-1D42A54ADA7E}"/>
                  </a:ext>
                </a:extLst>
              </p:cNvPr>
              <p:cNvGrpSpPr/>
              <p:nvPr/>
            </p:nvGrpSpPr>
            <p:grpSpPr>
              <a:xfrm>
                <a:off x="3302760" y="4329154"/>
                <a:ext cx="259306" cy="362588"/>
                <a:chOff x="4919096" y="4919095"/>
                <a:chExt cx="520460" cy="409433"/>
              </a:xfrm>
            </p:grpSpPr>
            <p:sp>
              <p:nvSpPr>
                <p:cNvPr id="15" name="Triangle 14">
                  <a:extLst>
                    <a:ext uri="{FF2B5EF4-FFF2-40B4-BE49-F238E27FC236}">
                      <a16:creationId xmlns:a16="http://schemas.microsoft.com/office/drawing/2014/main" id="{22BFD6E3-5676-B8D8-A0CB-44159DE939C1}"/>
                    </a:ext>
                  </a:extLst>
                </p:cNvPr>
                <p:cNvSpPr/>
                <p:nvPr/>
              </p:nvSpPr>
              <p:spPr>
                <a:xfrm rot="5400000">
                  <a:off x="4872251" y="4965940"/>
                  <a:ext cx="409433" cy="315744"/>
                </a:xfrm>
                <a:prstGeom prst="triangl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D917BC36-F5AF-42C8-A667-888DC0087C51}"/>
                    </a:ext>
                  </a:extLst>
                </p:cNvPr>
                <p:cNvSpPr/>
                <p:nvPr/>
              </p:nvSpPr>
              <p:spPr>
                <a:xfrm>
                  <a:off x="5234840" y="5023784"/>
                  <a:ext cx="204716" cy="200055"/>
                </a:xfrm>
                <a:prstGeom prst="ellipse">
                  <a:avLst/>
                </a:prstGeom>
                <a:noFill/>
                <a:ln w="381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2" name="Elbow Connector 21">
                <a:extLst>
                  <a:ext uri="{FF2B5EF4-FFF2-40B4-BE49-F238E27FC236}">
                    <a16:creationId xmlns:a16="http://schemas.microsoft.com/office/drawing/2014/main" id="{FE07BF79-7097-9052-4816-0091FB33ADB7}"/>
                  </a:ext>
                </a:extLst>
              </p:cNvPr>
              <p:cNvCxnSpPr>
                <a:cxnSpLocks/>
                <a:endCxn id="15" idx="3"/>
              </p:cNvCxnSpPr>
              <p:nvPr/>
            </p:nvCxnSpPr>
            <p:spPr>
              <a:xfrm>
                <a:off x="2866030" y="4098167"/>
                <a:ext cx="436730" cy="412282"/>
              </a:xfrm>
              <a:prstGeom prst="bentConnector3">
                <a:avLst>
                  <a:gd name="adj1" fmla="val 50000"/>
                </a:avLst>
              </a:prstGeom>
              <a:ln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CB6D7427-BC76-A021-8E99-6A736C7A6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5714" y="4510448"/>
                <a:ext cx="362029" cy="0"/>
              </a:xfrm>
              <a:prstGeom prst="straightConnector1">
                <a:avLst/>
              </a:prstGeom>
              <a:ln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Delay 26">
                <a:extLst>
                  <a:ext uri="{FF2B5EF4-FFF2-40B4-BE49-F238E27FC236}">
                    <a16:creationId xmlns:a16="http://schemas.microsoft.com/office/drawing/2014/main" id="{B57B98B6-0B99-A498-574E-B09EA7C57F4C}"/>
                  </a:ext>
                </a:extLst>
              </p:cNvPr>
              <p:cNvSpPr/>
              <p:nvPr/>
            </p:nvSpPr>
            <p:spPr>
              <a:xfrm>
                <a:off x="4875394" y="3759026"/>
                <a:ext cx="545910" cy="446417"/>
              </a:xfrm>
              <a:prstGeom prst="flowChartDelay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Elbow Connector 29">
                <a:extLst>
                  <a:ext uri="{FF2B5EF4-FFF2-40B4-BE49-F238E27FC236}">
                    <a16:creationId xmlns:a16="http://schemas.microsoft.com/office/drawing/2014/main" id="{E96CA117-95C5-7A83-5B41-71952BE49C2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220304" y="4098167"/>
                <a:ext cx="635341" cy="198236"/>
              </a:xfrm>
              <a:prstGeom prst="bentConnector3">
                <a:avLst/>
              </a:prstGeom>
              <a:ln w="19050"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22F4D34-EFB0-CBC8-E88D-24D4E969134E}"/>
                  </a:ext>
                </a:extLst>
              </p:cNvPr>
              <p:cNvCxnSpPr>
                <a:cxnSpLocks/>
                <a:stCxn id="27" idx="3"/>
              </p:cNvCxnSpPr>
              <p:nvPr/>
            </p:nvCxnSpPr>
            <p:spPr>
              <a:xfrm>
                <a:off x="5421304" y="3982235"/>
                <a:ext cx="40643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5AB9A08-954B-7A9A-5B8B-3410DF363BC4}"/>
                  </a:ext>
                </a:extLst>
              </p:cNvPr>
              <p:cNvGrpSpPr/>
              <p:nvPr/>
            </p:nvGrpSpPr>
            <p:grpSpPr>
              <a:xfrm>
                <a:off x="5821010" y="2967838"/>
                <a:ext cx="1744611" cy="1384417"/>
                <a:chOff x="5819811" y="3133021"/>
                <a:chExt cx="1744611" cy="138441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257E399-3625-A810-8EE9-CF1D7FB44ADC}"/>
                    </a:ext>
                  </a:extLst>
                </p:cNvPr>
                <p:cNvSpPr/>
                <p:nvPr/>
              </p:nvSpPr>
              <p:spPr>
                <a:xfrm>
                  <a:off x="5819811" y="3839866"/>
                  <a:ext cx="955373" cy="6775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3ED7626-0EB9-EB31-F61B-299640BC072B}"/>
                    </a:ext>
                  </a:extLst>
                </p:cNvPr>
                <p:cNvSpPr txBox="1"/>
                <p:nvPr/>
              </p:nvSpPr>
              <p:spPr>
                <a:xfrm>
                  <a:off x="5866473" y="4001294"/>
                  <a:ext cx="8889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FET </a:t>
                  </a:r>
                  <a:r>
                    <a:rPr lang="en-US" dirty="0" err="1"/>
                    <a:t>Sw</a:t>
                  </a:r>
                  <a:endParaRPr lang="en-US" dirty="0"/>
                </a:p>
              </p:txBody>
            </p: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FE9B3216-FC6A-DA7C-5B6F-DAF1AB08E54C}"/>
                    </a:ext>
                  </a:extLst>
                </p:cNvPr>
                <p:cNvCxnSpPr>
                  <a:cxnSpLocks/>
                  <a:stCxn id="5" idx="3"/>
                </p:cNvCxnSpPr>
                <p:nvPr/>
              </p:nvCxnSpPr>
              <p:spPr>
                <a:xfrm>
                  <a:off x="6775184" y="4178652"/>
                  <a:ext cx="789238" cy="0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CBE91BB-F46F-9991-B812-65E23E0F7094}"/>
                    </a:ext>
                  </a:extLst>
                </p:cNvPr>
                <p:cNvSpPr txBox="1"/>
                <p:nvPr/>
              </p:nvSpPr>
              <p:spPr>
                <a:xfrm>
                  <a:off x="6883856" y="4148106"/>
                  <a:ext cx="6655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Out</a:t>
                  </a:r>
                  <a:r>
                    <a:rPr lang="en-US" sz="2400" baseline="-25000" dirty="0"/>
                    <a:t>1</a:t>
                  </a:r>
                  <a:endParaRPr lang="en-US" baseline="-25000" dirty="0"/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CF3BE185-3460-18D4-836B-F7642DDAD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7983" y="3345900"/>
                  <a:ext cx="0" cy="507869"/>
                </a:xfrm>
                <a:prstGeom prst="straightConnector1">
                  <a:avLst/>
                </a:prstGeom>
                <a:ln w="38100">
                  <a:tailEnd type="oval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69DBF66-73F9-D4C7-6198-0486EE443DF3}"/>
                    </a:ext>
                  </a:extLst>
                </p:cNvPr>
                <p:cNvSpPr txBox="1"/>
                <p:nvPr/>
              </p:nvSpPr>
              <p:spPr>
                <a:xfrm>
                  <a:off x="6450703" y="3133021"/>
                  <a:ext cx="609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Vin</a:t>
                  </a:r>
                  <a:r>
                    <a:rPr lang="en-US" sz="2400" baseline="-25000" dirty="0"/>
                    <a:t>1</a:t>
                  </a:r>
                  <a:endParaRPr lang="en-US" baseline="-25000" dirty="0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860CBDB-B66D-DDCC-F1DE-53DFBA86208D}"/>
                  </a:ext>
                </a:extLst>
              </p:cNvPr>
              <p:cNvGrpSpPr/>
              <p:nvPr/>
            </p:nvGrpSpPr>
            <p:grpSpPr>
              <a:xfrm>
                <a:off x="5841237" y="5168091"/>
                <a:ext cx="1744611" cy="1384417"/>
                <a:chOff x="5819811" y="3133021"/>
                <a:chExt cx="1744611" cy="1384417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78260AD6-38BB-4A37-102D-2654446B7004}"/>
                    </a:ext>
                  </a:extLst>
                </p:cNvPr>
                <p:cNvSpPr/>
                <p:nvPr/>
              </p:nvSpPr>
              <p:spPr>
                <a:xfrm>
                  <a:off x="5819811" y="3839866"/>
                  <a:ext cx="955373" cy="6775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46AD33C-A7A0-83E5-0B19-5D37C6ADC046}"/>
                    </a:ext>
                  </a:extLst>
                </p:cNvPr>
                <p:cNvSpPr txBox="1"/>
                <p:nvPr/>
              </p:nvSpPr>
              <p:spPr>
                <a:xfrm>
                  <a:off x="5866473" y="4001294"/>
                  <a:ext cx="8889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FET </a:t>
                  </a:r>
                  <a:r>
                    <a:rPr lang="en-US" dirty="0" err="1"/>
                    <a:t>Sw</a:t>
                  </a:r>
                  <a:endParaRPr lang="en-US" dirty="0"/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39951973-32B8-FC11-9C21-702D7AA21391}"/>
                    </a:ext>
                  </a:extLst>
                </p:cNvPr>
                <p:cNvCxnSpPr>
                  <a:cxnSpLocks/>
                  <a:stCxn id="46" idx="3"/>
                </p:cNvCxnSpPr>
                <p:nvPr/>
              </p:nvCxnSpPr>
              <p:spPr>
                <a:xfrm>
                  <a:off x="6775184" y="4178652"/>
                  <a:ext cx="789238" cy="0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50BCB9E-B370-D356-CBFC-64A2F488347D}"/>
                    </a:ext>
                  </a:extLst>
                </p:cNvPr>
                <p:cNvSpPr txBox="1"/>
                <p:nvPr/>
              </p:nvSpPr>
              <p:spPr>
                <a:xfrm>
                  <a:off x="6883856" y="4148106"/>
                  <a:ext cx="6655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Out</a:t>
                  </a:r>
                  <a:r>
                    <a:rPr lang="en-US" sz="2400" baseline="-25000" dirty="0"/>
                    <a:t>3</a:t>
                  </a:r>
                  <a:endParaRPr lang="en-US" baseline="-25000" dirty="0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8A72C910-DFF7-73C7-B4CB-A37E97297F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7983" y="3345900"/>
                  <a:ext cx="0" cy="507869"/>
                </a:xfrm>
                <a:prstGeom prst="straightConnector1">
                  <a:avLst/>
                </a:prstGeom>
                <a:ln w="38100">
                  <a:tailEnd type="oval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121D63A-154F-2654-C0AB-2996E99B8F75}"/>
                    </a:ext>
                  </a:extLst>
                </p:cNvPr>
                <p:cNvSpPr txBox="1"/>
                <p:nvPr/>
              </p:nvSpPr>
              <p:spPr>
                <a:xfrm>
                  <a:off x="6450703" y="3133021"/>
                  <a:ext cx="609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Vin</a:t>
                  </a:r>
                  <a:r>
                    <a:rPr lang="en-US" sz="2400" baseline="-25000" dirty="0"/>
                    <a:t>3</a:t>
                  </a:r>
                  <a:endParaRPr lang="en-US" baseline="-25000" dirty="0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7FD76DC-40E3-0FDA-44C8-930E30A9CD04}"/>
                  </a:ext>
                </a:extLst>
              </p:cNvPr>
              <p:cNvGrpSpPr/>
              <p:nvPr/>
            </p:nvGrpSpPr>
            <p:grpSpPr>
              <a:xfrm>
                <a:off x="8506610" y="3863992"/>
                <a:ext cx="1744611" cy="1384417"/>
                <a:chOff x="5819811" y="3133021"/>
                <a:chExt cx="1744611" cy="1384417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40E5160-1FEE-7456-318D-1EDD73FA884F}"/>
                    </a:ext>
                  </a:extLst>
                </p:cNvPr>
                <p:cNvSpPr/>
                <p:nvPr/>
              </p:nvSpPr>
              <p:spPr>
                <a:xfrm>
                  <a:off x="5819811" y="3839866"/>
                  <a:ext cx="955373" cy="6775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D203EC9D-23A3-B27E-D390-1D3706628F66}"/>
                    </a:ext>
                  </a:extLst>
                </p:cNvPr>
                <p:cNvSpPr txBox="1"/>
                <p:nvPr/>
              </p:nvSpPr>
              <p:spPr>
                <a:xfrm>
                  <a:off x="5866473" y="4001294"/>
                  <a:ext cx="8889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FET </a:t>
                  </a:r>
                  <a:r>
                    <a:rPr lang="en-US" dirty="0" err="1"/>
                    <a:t>Sw</a:t>
                  </a:r>
                  <a:endParaRPr lang="en-US" dirty="0"/>
                </a:p>
              </p:txBody>
            </p: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E0DC23EF-0302-A079-2E37-EF55779DDC6C}"/>
                    </a:ext>
                  </a:extLst>
                </p:cNvPr>
                <p:cNvCxnSpPr>
                  <a:cxnSpLocks/>
                  <a:stCxn id="53" idx="3"/>
                </p:cNvCxnSpPr>
                <p:nvPr/>
              </p:nvCxnSpPr>
              <p:spPr>
                <a:xfrm>
                  <a:off x="6775184" y="4178652"/>
                  <a:ext cx="789238" cy="0"/>
                </a:xfrm>
                <a:prstGeom prst="straightConnector1">
                  <a:avLst/>
                </a:prstGeom>
                <a:ln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C1C1CFE-6758-220A-1FFE-3ADC6850EB38}"/>
                    </a:ext>
                  </a:extLst>
                </p:cNvPr>
                <p:cNvSpPr txBox="1"/>
                <p:nvPr/>
              </p:nvSpPr>
              <p:spPr>
                <a:xfrm>
                  <a:off x="6883856" y="4148106"/>
                  <a:ext cx="6655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Out</a:t>
                  </a:r>
                  <a:r>
                    <a:rPr lang="en-US" sz="2400" baseline="-25000" dirty="0"/>
                    <a:t>2</a:t>
                  </a:r>
                  <a:endParaRPr lang="en-US" baseline="-25000" dirty="0"/>
                </a:p>
              </p:txBody>
            </p: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0F199CA2-6D5D-35E2-3D1A-0A50F925D8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57983" y="3345900"/>
                  <a:ext cx="0" cy="507869"/>
                </a:xfrm>
                <a:prstGeom prst="straightConnector1">
                  <a:avLst/>
                </a:prstGeom>
                <a:ln w="38100">
                  <a:tailEnd type="oval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56D88D5-CD70-657D-7DB0-24DDC49FB561}"/>
                    </a:ext>
                  </a:extLst>
                </p:cNvPr>
                <p:cNvSpPr txBox="1"/>
                <p:nvPr/>
              </p:nvSpPr>
              <p:spPr>
                <a:xfrm>
                  <a:off x="6450703" y="3133021"/>
                  <a:ext cx="6094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Vin</a:t>
                  </a:r>
                  <a:r>
                    <a:rPr lang="en-US" sz="2400" baseline="-25000" dirty="0"/>
                    <a:t>2</a:t>
                  </a:r>
                  <a:endParaRPr lang="en-US" baseline="-25000" dirty="0"/>
                </a:p>
              </p:txBody>
            </p:sp>
          </p:grpSp>
          <p:sp>
            <p:nvSpPr>
              <p:cNvPr id="59" name="Delay 58">
                <a:extLst>
                  <a:ext uri="{FF2B5EF4-FFF2-40B4-BE49-F238E27FC236}">
                    <a16:creationId xmlns:a16="http://schemas.microsoft.com/office/drawing/2014/main" id="{59347025-052E-5680-0EF1-903A402027AD}"/>
                  </a:ext>
                </a:extLst>
              </p:cNvPr>
              <p:cNvSpPr/>
              <p:nvPr/>
            </p:nvSpPr>
            <p:spPr>
              <a:xfrm>
                <a:off x="4855645" y="5992588"/>
                <a:ext cx="545910" cy="446417"/>
              </a:xfrm>
              <a:prstGeom prst="flowChartDelay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Delay 59">
                <a:extLst>
                  <a:ext uri="{FF2B5EF4-FFF2-40B4-BE49-F238E27FC236}">
                    <a16:creationId xmlns:a16="http://schemas.microsoft.com/office/drawing/2014/main" id="{9DA95192-65D6-4A70-11A4-EC1919377500}"/>
                  </a:ext>
                </a:extLst>
              </p:cNvPr>
              <p:cNvSpPr/>
              <p:nvPr/>
            </p:nvSpPr>
            <p:spPr>
              <a:xfrm>
                <a:off x="4855645" y="4706243"/>
                <a:ext cx="545910" cy="446417"/>
              </a:xfrm>
              <a:prstGeom prst="flowChartDelay">
                <a:avLst/>
              </a:pr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DF170CB-019A-44A0-DF91-2B7A4330C68D}"/>
                  </a:ext>
                </a:extLst>
              </p:cNvPr>
              <p:cNvCxnSpPr>
                <a:cxnSpLocks/>
                <a:stCxn id="59" idx="3"/>
                <a:endCxn id="46" idx="1"/>
              </p:cNvCxnSpPr>
              <p:nvPr/>
            </p:nvCxnSpPr>
            <p:spPr>
              <a:xfrm flipV="1">
                <a:off x="5401555" y="6213722"/>
                <a:ext cx="439682" cy="207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094F820-E5C4-A006-85F2-01A073C07247}"/>
                  </a:ext>
                </a:extLst>
              </p:cNvPr>
              <p:cNvCxnSpPr>
                <a:cxnSpLocks/>
                <a:stCxn id="60" idx="3"/>
                <a:endCxn id="53" idx="1"/>
              </p:cNvCxnSpPr>
              <p:nvPr/>
            </p:nvCxnSpPr>
            <p:spPr>
              <a:xfrm flipV="1">
                <a:off x="5401555" y="4909623"/>
                <a:ext cx="3105055" cy="1982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7D2AEAF-159E-CC59-618F-733B565ED9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6728" y="5380970"/>
                <a:ext cx="181015" cy="0"/>
              </a:xfrm>
              <a:prstGeom prst="straightConnector1">
                <a:avLst/>
              </a:prstGeom>
              <a:ln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BE9A4944-7D30-AEF1-CD84-399E3A85B2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6728" y="6722683"/>
                <a:ext cx="181015" cy="0"/>
              </a:xfrm>
              <a:prstGeom prst="straightConnector1">
                <a:avLst/>
              </a:prstGeom>
              <a:ln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Elbow Connector 75">
                <a:extLst>
                  <a:ext uri="{FF2B5EF4-FFF2-40B4-BE49-F238E27FC236}">
                    <a16:creationId xmlns:a16="http://schemas.microsoft.com/office/drawing/2014/main" id="{B4BDD71E-3CFA-9E6C-5BE6-2A107546E67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211989" y="5043078"/>
                <a:ext cx="635341" cy="198236"/>
              </a:xfrm>
              <a:prstGeom prst="bentConnector3">
                <a:avLst/>
              </a:prstGeom>
              <a:ln w="19050"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Elbow Connector 76">
                <a:extLst>
                  <a:ext uri="{FF2B5EF4-FFF2-40B4-BE49-F238E27FC236}">
                    <a16:creationId xmlns:a16="http://schemas.microsoft.com/office/drawing/2014/main" id="{17EAC8B3-1AD6-CE3C-A110-C9E20B42CB4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4240053" y="6353536"/>
                <a:ext cx="635341" cy="198236"/>
              </a:xfrm>
              <a:prstGeom prst="bentConnector3">
                <a:avLst/>
              </a:prstGeom>
              <a:ln w="19050"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EE0FB8B-79E6-6165-12A3-BEFDE58DCE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56728" y="5380970"/>
                <a:ext cx="0" cy="134737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4705305-D7CB-6727-AB1E-931B6267B9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56728" y="4504235"/>
                <a:ext cx="12107" cy="84852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Elbow Connector 89">
                <a:extLst>
                  <a:ext uri="{FF2B5EF4-FFF2-40B4-BE49-F238E27FC236}">
                    <a16:creationId xmlns:a16="http://schemas.microsoft.com/office/drawing/2014/main" id="{C3B9B24C-7730-D7B2-A0E8-D6EBA86D3A19}"/>
                  </a:ext>
                </a:extLst>
              </p:cNvPr>
              <p:cNvCxnSpPr>
                <a:cxnSpLocks/>
                <a:stCxn id="13" idx="3"/>
              </p:cNvCxnSpPr>
              <p:nvPr/>
            </p:nvCxnSpPr>
            <p:spPr>
              <a:xfrm>
                <a:off x="2597625" y="3830899"/>
                <a:ext cx="1340118" cy="1212179"/>
              </a:xfrm>
              <a:prstGeom prst="bentConnector3">
                <a:avLst>
                  <a:gd name="adj1" fmla="val 7227"/>
                </a:avLst>
              </a:prstGeom>
              <a:ln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Elbow Connector 93">
                <a:extLst>
                  <a:ext uri="{FF2B5EF4-FFF2-40B4-BE49-F238E27FC236}">
                    <a16:creationId xmlns:a16="http://schemas.microsoft.com/office/drawing/2014/main" id="{A529D936-5E54-C722-4110-A08B56F7B4B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62138" y="5070117"/>
                <a:ext cx="1310457" cy="1256377"/>
              </a:xfrm>
              <a:prstGeom prst="bentConnector3">
                <a:avLst>
                  <a:gd name="adj1" fmla="val 99990"/>
                </a:avLst>
              </a:prstGeom>
              <a:ln>
                <a:tailEnd type="oval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B857751-FBBD-47CB-B1FD-CAB4864D6647}"/>
                </a:ext>
              </a:extLst>
            </p:cNvPr>
            <p:cNvSpPr/>
            <p:nvPr/>
          </p:nvSpPr>
          <p:spPr>
            <a:xfrm>
              <a:off x="1146412" y="2552131"/>
              <a:ext cx="9744501" cy="42035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1252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1FFD-BA67-8AFD-02FE-DB5DC1EB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Somewhat simpler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8DAAE1-5E9F-3947-CE12-401273A76C16}"/>
              </a:ext>
            </a:extLst>
          </p:cNvPr>
          <p:cNvSpPr/>
          <p:nvPr/>
        </p:nvSpPr>
        <p:spPr>
          <a:xfrm>
            <a:off x="3999612" y="1690688"/>
            <a:ext cx="4192775" cy="2063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Transverter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256ECF-D3FE-0D7C-A70F-F74FDC7B8D4A}"/>
              </a:ext>
            </a:extLst>
          </p:cNvPr>
          <p:cNvSpPr/>
          <p:nvPr/>
        </p:nvSpPr>
        <p:spPr>
          <a:xfrm>
            <a:off x="3999612" y="4299919"/>
            <a:ext cx="4192775" cy="10235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FET Switch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F42BDBDC-3298-5AE6-839D-B0AAE6D234D0}"/>
              </a:ext>
            </a:extLst>
          </p:cNvPr>
          <p:cNvSpPr/>
          <p:nvPr/>
        </p:nvSpPr>
        <p:spPr>
          <a:xfrm>
            <a:off x="2047164" y="2429301"/>
            <a:ext cx="1965278" cy="6141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668ED1A-6CD2-6A3F-28AF-AAB482A04C4D}"/>
              </a:ext>
            </a:extLst>
          </p:cNvPr>
          <p:cNvSpPr/>
          <p:nvPr/>
        </p:nvSpPr>
        <p:spPr>
          <a:xfrm>
            <a:off x="8192387" y="1978051"/>
            <a:ext cx="1965278" cy="6141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TX Out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C3918D7-E36A-D45A-6705-3B9F3B520F75}"/>
              </a:ext>
            </a:extLst>
          </p:cNvPr>
          <p:cNvSpPr/>
          <p:nvPr/>
        </p:nvSpPr>
        <p:spPr>
          <a:xfrm rot="10800000">
            <a:off x="8192387" y="3016251"/>
            <a:ext cx="1965278" cy="61415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dirty="0"/>
              <a:t>RX In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C69AD3B-EA54-E9CA-CA32-7231916550A2}"/>
              </a:ext>
            </a:extLst>
          </p:cNvPr>
          <p:cNvSpPr/>
          <p:nvPr/>
        </p:nvSpPr>
        <p:spPr>
          <a:xfrm>
            <a:off x="2034334" y="4299919"/>
            <a:ext cx="1965278" cy="44950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Tx/Rx (PTT)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28EA9D5-6129-89BF-8A2F-5DB3435C2A9D}"/>
              </a:ext>
            </a:extLst>
          </p:cNvPr>
          <p:cNvSpPr/>
          <p:nvPr/>
        </p:nvSpPr>
        <p:spPr>
          <a:xfrm>
            <a:off x="2034334" y="4873999"/>
            <a:ext cx="1965278" cy="44950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869D4A-3E86-FADD-DF19-05BFEB0B6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460999" y="4434501"/>
            <a:ext cx="1270000" cy="3048000"/>
          </a:xfrm>
          <a:prstGeom prst="rect">
            <a:avLst/>
          </a:prstGeom>
        </p:spPr>
      </p:pic>
      <p:sp>
        <p:nvSpPr>
          <p:cNvPr id="13" name="Up Arrow 12">
            <a:extLst>
              <a:ext uri="{FF2B5EF4-FFF2-40B4-BE49-F238E27FC236}">
                <a16:creationId xmlns:a16="http://schemas.microsoft.com/office/drawing/2014/main" id="{56053086-7C6E-F946-77E5-E688D2C61361}"/>
              </a:ext>
            </a:extLst>
          </p:cNvPr>
          <p:cNvSpPr/>
          <p:nvPr/>
        </p:nvSpPr>
        <p:spPr>
          <a:xfrm>
            <a:off x="4368101" y="3754006"/>
            <a:ext cx="1228299" cy="545911"/>
          </a:xfrm>
          <a:prstGeom prst="up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TxV</a:t>
            </a:r>
            <a:endParaRPr lang="en-US" dirty="0"/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01AE5907-44CC-D316-4B72-CF9C320923FF}"/>
              </a:ext>
            </a:extLst>
          </p:cNvPr>
          <p:cNvSpPr/>
          <p:nvPr/>
        </p:nvSpPr>
        <p:spPr>
          <a:xfrm>
            <a:off x="5651400" y="3754006"/>
            <a:ext cx="1228299" cy="545911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RxV</a:t>
            </a:r>
            <a:endParaRPr lang="en-US" dirty="0"/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BF266A24-BE0F-AB2D-DDAD-47BC8285D0C7}"/>
              </a:ext>
            </a:extLst>
          </p:cNvPr>
          <p:cNvSpPr/>
          <p:nvPr/>
        </p:nvSpPr>
        <p:spPr>
          <a:xfrm>
            <a:off x="6934698" y="3754006"/>
            <a:ext cx="1228299" cy="545911"/>
          </a:xfrm>
          <a:prstGeom prst="up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A91F-4201-8259-6371-93541D826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Familiar FET Power Switch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EE5EC0-14AD-C645-8D57-8BAA706B8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07" y="1690688"/>
            <a:ext cx="5985941" cy="49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677DC3-2424-D570-4CD4-C4224A3DDA61}"/>
              </a:ext>
            </a:extLst>
          </p:cNvPr>
          <p:cNvSpPr txBox="1"/>
          <p:nvPr/>
        </p:nvSpPr>
        <p:spPr>
          <a:xfrm>
            <a:off x="838200" y="2374711"/>
            <a:ext cx="37841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Using a slightly different transistor</a:t>
            </a:r>
          </a:p>
          <a:p>
            <a:r>
              <a:rPr lang="en-US" dirty="0"/>
              <a:t>	F9Z24NS</a:t>
            </a:r>
          </a:p>
          <a:p>
            <a:r>
              <a:rPr lang="en-US" dirty="0"/>
              <a:t>SMD mount, -55V-2300V</a:t>
            </a:r>
          </a:p>
          <a:p>
            <a:r>
              <a:rPr lang="en-US" dirty="0"/>
              <a:t>15V V</a:t>
            </a:r>
            <a:r>
              <a:rPr lang="en-US" baseline="-25000" dirty="0"/>
              <a:t>GS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Got a tube of parts @ MUD Banquet!</a:t>
            </a:r>
          </a:p>
        </p:txBody>
      </p:sp>
    </p:spTree>
    <p:extLst>
      <p:ext uri="{BB962C8B-B14F-4D97-AF65-F5344CB8AC3E}">
        <p14:creationId xmlns:p14="http://schemas.microsoft.com/office/powerpoint/2010/main" val="1496756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E3317-FDA7-35B1-4463-BEDDCEAE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Design V2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00B221-3552-E0B4-7258-BFD05E88F69E}"/>
              </a:ext>
            </a:extLst>
          </p:cNvPr>
          <p:cNvGrpSpPr/>
          <p:nvPr/>
        </p:nvGrpSpPr>
        <p:grpSpPr>
          <a:xfrm>
            <a:off x="381000" y="843653"/>
            <a:ext cx="11527342" cy="5552962"/>
            <a:chOff x="381000" y="843653"/>
            <a:chExt cx="11527342" cy="5552962"/>
          </a:xfrm>
        </p:grpSpPr>
        <p:sp>
          <p:nvSpPr>
            <p:cNvPr id="36" name="Up Arrow 35">
              <a:extLst>
                <a:ext uri="{FF2B5EF4-FFF2-40B4-BE49-F238E27FC236}">
                  <a16:creationId xmlns:a16="http://schemas.microsoft.com/office/drawing/2014/main" id="{1EE3C7AA-4023-2350-EF86-4DE877DFF30D}"/>
                </a:ext>
              </a:extLst>
            </p:cNvPr>
            <p:cNvSpPr/>
            <p:nvPr/>
          </p:nvSpPr>
          <p:spPr>
            <a:xfrm>
              <a:off x="5656192" y="1495295"/>
              <a:ext cx="232563" cy="3630008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9E8268-1933-ECD9-8710-DE44339652FD}"/>
                </a:ext>
              </a:extLst>
            </p:cNvPr>
            <p:cNvSpPr/>
            <p:nvPr/>
          </p:nvSpPr>
          <p:spPr>
            <a:xfrm>
              <a:off x="5428897" y="843653"/>
              <a:ext cx="1629103" cy="6516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900 MHz</a:t>
              </a:r>
            </a:p>
            <a:p>
              <a:pPr algn="ctr"/>
              <a:r>
                <a:rPr lang="en-US" dirty="0"/>
                <a:t>Transverter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1B741D-79F6-F4C5-8AEC-072580813BB5}"/>
                </a:ext>
              </a:extLst>
            </p:cNvPr>
            <p:cNvSpPr/>
            <p:nvPr/>
          </p:nvSpPr>
          <p:spPr>
            <a:xfrm>
              <a:off x="5428896" y="1643917"/>
              <a:ext cx="1629103" cy="6516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1296 MHz</a:t>
              </a:r>
            </a:p>
            <a:p>
              <a:pPr algn="ctr"/>
              <a:r>
                <a:rPr lang="en-US" dirty="0"/>
                <a:t>Transverter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643603-1DEF-362F-CF37-19C1276A6096}"/>
                </a:ext>
              </a:extLst>
            </p:cNvPr>
            <p:cNvSpPr/>
            <p:nvPr/>
          </p:nvSpPr>
          <p:spPr>
            <a:xfrm>
              <a:off x="5428896" y="2444181"/>
              <a:ext cx="1629103" cy="6516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2.3 GHz</a:t>
              </a:r>
            </a:p>
            <a:p>
              <a:pPr algn="ctr"/>
              <a:r>
                <a:rPr lang="en-US" dirty="0"/>
                <a:t>Transverter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A5FD58-7226-B493-4D49-97058D82AD65}"/>
                </a:ext>
              </a:extLst>
            </p:cNvPr>
            <p:cNvSpPr/>
            <p:nvPr/>
          </p:nvSpPr>
          <p:spPr>
            <a:xfrm>
              <a:off x="5428895" y="3244445"/>
              <a:ext cx="1629103" cy="6516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3.4 GHz</a:t>
              </a:r>
            </a:p>
            <a:p>
              <a:pPr algn="ctr"/>
              <a:r>
                <a:rPr lang="en-US" dirty="0"/>
                <a:t>Transverter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E7490E-C729-D346-8896-F50D3BD7BEB6}"/>
                </a:ext>
              </a:extLst>
            </p:cNvPr>
            <p:cNvSpPr/>
            <p:nvPr/>
          </p:nvSpPr>
          <p:spPr>
            <a:xfrm>
              <a:off x="5428894" y="4044709"/>
              <a:ext cx="1629103" cy="65164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5.7 GHz</a:t>
              </a:r>
            </a:p>
            <a:p>
              <a:pPr algn="ctr"/>
              <a:r>
                <a:rPr lang="en-US" dirty="0"/>
                <a:t>Transverter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99DB8F-4F89-F801-7D07-303F827F86A8}"/>
                </a:ext>
              </a:extLst>
            </p:cNvPr>
            <p:cNvSpPr/>
            <p:nvPr/>
          </p:nvSpPr>
          <p:spPr>
            <a:xfrm>
              <a:off x="3012172" y="5513619"/>
              <a:ext cx="1220513" cy="651642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Band Switch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EB9E23-F29C-14E2-B987-243E2B82F517}"/>
                </a:ext>
              </a:extLst>
            </p:cNvPr>
            <p:cNvSpPr/>
            <p:nvPr/>
          </p:nvSpPr>
          <p:spPr>
            <a:xfrm>
              <a:off x="3216467" y="2444181"/>
              <a:ext cx="811925" cy="651642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1:6 SMA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F3A801-0F42-045B-C3D0-A5ECA6AB7275}"/>
                </a:ext>
              </a:extLst>
            </p:cNvPr>
            <p:cNvCxnSpPr>
              <a:cxnSpLocks/>
              <a:stCxn id="12" idx="3"/>
              <a:endCxn id="4" idx="1"/>
            </p:cNvCxnSpPr>
            <p:nvPr/>
          </p:nvCxnSpPr>
          <p:spPr>
            <a:xfrm flipV="1">
              <a:off x="4028392" y="1169474"/>
              <a:ext cx="1400505" cy="1600528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F0FDD77-F8F6-73FC-CDB4-3F1B892B38AD}"/>
                </a:ext>
              </a:extLst>
            </p:cNvPr>
            <p:cNvCxnSpPr>
              <a:cxnSpLocks/>
              <a:stCxn id="12" idx="3"/>
              <a:endCxn id="7" idx="1"/>
            </p:cNvCxnSpPr>
            <p:nvPr/>
          </p:nvCxnSpPr>
          <p:spPr>
            <a:xfrm>
              <a:off x="4028392" y="2770002"/>
              <a:ext cx="1400504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5411EAF-BB92-5739-B3A6-FA4B2EDA72A7}"/>
                </a:ext>
              </a:extLst>
            </p:cNvPr>
            <p:cNvCxnSpPr>
              <a:cxnSpLocks/>
              <a:stCxn id="12" idx="2"/>
              <a:endCxn id="11" idx="0"/>
            </p:cNvCxnSpPr>
            <p:nvPr/>
          </p:nvCxnSpPr>
          <p:spPr>
            <a:xfrm flipH="1">
              <a:off x="3622429" y="3095823"/>
              <a:ext cx="1" cy="24177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8941AD-0ED3-D27F-260C-5623C24EE408}"/>
                </a:ext>
              </a:extLst>
            </p:cNvPr>
            <p:cNvCxnSpPr>
              <a:cxnSpLocks/>
              <a:stCxn id="12" idx="3"/>
              <a:endCxn id="8" idx="1"/>
            </p:cNvCxnSpPr>
            <p:nvPr/>
          </p:nvCxnSpPr>
          <p:spPr>
            <a:xfrm>
              <a:off x="4028392" y="2770002"/>
              <a:ext cx="1400503" cy="800264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968C9A9-B350-823D-A7BE-CD02B7266CC3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4028392" y="1963005"/>
              <a:ext cx="1400502" cy="806997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A4C052-B131-CE7A-982E-4AA35E382C4A}"/>
                </a:ext>
              </a:extLst>
            </p:cNvPr>
            <p:cNvCxnSpPr>
              <a:cxnSpLocks/>
              <a:stCxn id="9" idx="1"/>
              <a:endCxn id="12" idx="3"/>
            </p:cNvCxnSpPr>
            <p:nvPr/>
          </p:nvCxnSpPr>
          <p:spPr>
            <a:xfrm flipH="1" flipV="1">
              <a:off x="4028392" y="2770002"/>
              <a:ext cx="1400502" cy="1600528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58D417E-41DA-E12E-38DC-922812CD3BD5}"/>
                </a:ext>
              </a:extLst>
            </p:cNvPr>
            <p:cNvGrpSpPr/>
            <p:nvPr/>
          </p:nvGrpSpPr>
          <p:grpSpPr>
            <a:xfrm rot="10800000">
              <a:off x="7057997" y="1169474"/>
              <a:ext cx="1400505" cy="3201056"/>
              <a:chOff x="6620197" y="2231970"/>
              <a:chExt cx="1400505" cy="3201056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4BAB891-3AD9-6450-4653-F67576643C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0197" y="2231970"/>
                <a:ext cx="1400505" cy="1600528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9BDA56F3-6726-278C-0CE1-8142D6E333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0197" y="3832498"/>
                <a:ext cx="1400504" cy="0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9A46041-59ED-7A1B-935D-F09BD3FC1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0197" y="3832498"/>
                <a:ext cx="1400503" cy="800264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79ECA6C-50ED-7458-C4DE-0864087791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620197" y="3025501"/>
                <a:ext cx="1400502" cy="806997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E7A1673-841F-8598-D296-8ED08BFB4D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20197" y="3832498"/>
                <a:ext cx="1400502" cy="1600528"/>
              </a:xfrm>
              <a:prstGeom prst="line">
                <a:avLst/>
              </a:prstGeom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DE4EC6B-9A95-4B28-FF50-F97D9681AADF}"/>
                </a:ext>
              </a:extLst>
            </p:cNvPr>
            <p:cNvSpPr/>
            <p:nvPr/>
          </p:nvSpPr>
          <p:spPr>
            <a:xfrm>
              <a:off x="1297995" y="5117010"/>
              <a:ext cx="1220513" cy="65164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Raspberry Pi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BF9AA89-DF54-4668-460B-9F2B016930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8508" y="5264412"/>
              <a:ext cx="29139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5F53846-4E0C-F91B-8093-4C0A31144980}"/>
                </a:ext>
              </a:extLst>
            </p:cNvPr>
            <p:cNvSpPr txBox="1"/>
            <p:nvPr/>
          </p:nvSpPr>
          <p:spPr>
            <a:xfrm>
              <a:off x="4945971" y="4959428"/>
              <a:ext cx="676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SPI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4AF6834-39F7-38FB-176C-80CB0D9B7B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8508" y="5639443"/>
              <a:ext cx="49366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62110B5B-9B18-85DE-2A7B-82E407EDC1AD}"/>
                </a:ext>
              </a:extLst>
            </p:cNvPr>
            <p:cNvSpPr/>
            <p:nvPr/>
          </p:nvSpPr>
          <p:spPr>
            <a:xfrm>
              <a:off x="1146603" y="4157384"/>
              <a:ext cx="1534288" cy="71620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LCD w touchscreen</a:t>
              </a:r>
            </a:p>
          </p:txBody>
        </p:sp>
        <p:cxnSp>
          <p:nvCxnSpPr>
            <p:cNvPr id="61" name="Elbow Connector 60">
              <a:extLst>
                <a:ext uri="{FF2B5EF4-FFF2-40B4-BE49-F238E27FC236}">
                  <a16:creationId xmlns:a16="http://schemas.microsoft.com/office/drawing/2014/main" id="{B9DDA228-13AF-F2FC-944B-0A97D724112B}"/>
                </a:ext>
              </a:extLst>
            </p:cNvPr>
            <p:cNvCxnSpPr>
              <a:cxnSpLocks/>
              <a:stCxn id="46" idx="1"/>
              <a:endCxn id="5" idx="1"/>
            </p:cNvCxnSpPr>
            <p:nvPr/>
          </p:nvCxnSpPr>
          <p:spPr>
            <a:xfrm rot="10800000" flipH="1">
              <a:off x="1297994" y="2770003"/>
              <a:ext cx="535485" cy="2672829"/>
            </a:xfrm>
            <a:prstGeom prst="bentConnector3">
              <a:avLst>
                <a:gd name="adj1" fmla="val -170761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D523C08-F48B-8179-86BC-5CA65FF19EB2}"/>
                </a:ext>
              </a:extLst>
            </p:cNvPr>
            <p:cNvSpPr/>
            <p:nvPr/>
          </p:nvSpPr>
          <p:spPr>
            <a:xfrm>
              <a:off x="649873" y="2511532"/>
              <a:ext cx="777394" cy="47400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USB/TTL</a:t>
              </a:r>
            </a:p>
            <a:p>
              <a:pPr algn="ctr"/>
              <a:r>
                <a:rPr lang="en-US" sz="1200" dirty="0"/>
                <a:t>Cat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B9A2448-646F-D068-AD27-0D80F83F4DF6}"/>
                </a:ext>
              </a:extLst>
            </p:cNvPr>
            <p:cNvCxnSpPr>
              <a:cxnSpLocks/>
              <a:stCxn id="12" idx="1"/>
              <a:endCxn id="5" idx="3"/>
            </p:cNvCxnSpPr>
            <p:nvPr/>
          </p:nvCxnSpPr>
          <p:spPr>
            <a:xfrm flipH="1">
              <a:off x="2732115" y="2770002"/>
              <a:ext cx="48435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3AFB72E-EC7A-496A-6E66-EA59007AF980}"/>
                </a:ext>
              </a:extLst>
            </p:cNvPr>
            <p:cNvSpPr txBox="1"/>
            <p:nvPr/>
          </p:nvSpPr>
          <p:spPr>
            <a:xfrm>
              <a:off x="2776937" y="2476856"/>
              <a:ext cx="424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IF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4B925F-08CC-3EFE-1282-7C5C48E4CCD8}"/>
                </a:ext>
              </a:extLst>
            </p:cNvPr>
            <p:cNvSpPr/>
            <p:nvPr/>
          </p:nvSpPr>
          <p:spPr>
            <a:xfrm>
              <a:off x="5428893" y="5125303"/>
              <a:ext cx="1629103" cy="65164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GPSDO / PLL</a:t>
              </a:r>
            </a:p>
          </p:txBody>
        </p:sp>
        <p:cxnSp>
          <p:nvCxnSpPr>
            <p:cNvPr id="74" name="Elbow Connector 73">
              <a:extLst>
                <a:ext uri="{FF2B5EF4-FFF2-40B4-BE49-F238E27FC236}">
                  <a16:creationId xmlns:a16="http://schemas.microsoft.com/office/drawing/2014/main" id="{6BD04D37-BD8E-535D-7D1F-FC160C9DC375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7057996" y="4727881"/>
              <a:ext cx="419394" cy="723243"/>
            </a:xfrm>
            <a:prstGeom prst="bentConnector2">
              <a:avLst/>
            </a:prstGeom>
            <a:ln w="47625"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B0C85BA-49FC-449A-3EFB-1FEF27DA3DD0}"/>
                </a:ext>
              </a:extLst>
            </p:cNvPr>
            <p:cNvSpPr txBox="1"/>
            <p:nvPr/>
          </p:nvSpPr>
          <p:spPr>
            <a:xfrm>
              <a:off x="7509949" y="4671190"/>
              <a:ext cx="1493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GPS Antenna</a:t>
              </a:r>
            </a:p>
          </p:txBody>
        </p:sp>
        <p:sp>
          <p:nvSpPr>
            <p:cNvPr id="78" name="Right Arrow 77">
              <a:extLst>
                <a:ext uri="{FF2B5EF4-FFF2-40B4-BE49-F238E27FC236}">
                  <a16:creationId xmlns:a16="http://schemas.microsoft.com/office/drawing/2014/main" id="{B6742423-4837-4B40-FEC6-F50B7725DD0A}"/>
                </a:ext>
              </a:extLst>
            </p:cNvPr>
            <p:cNvSpPr/>
            <p:nvPr/>
          </p:nvSpPr>
          <p:spPr>
            <a:xfrm>
              <a:off x="9270427" y="2628847"/>
              <a:ext cx="1510747" cy="32582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FE45ED4-1ACD-7A88-7247-574CAB06109B}"/>
                </a:ext>
              </a:extLst>
            </p:cNvPr>
            <p:cNvSpPr txBox="1"/>
            <p:nvPr/>
          </p:nvSpPr>
          <p:spPr>
            <a:xfrm>
              <a:off x="10781174" y="2628847"/>
              <a:ext cx="1127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RF In/Out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EB0DD50-1A47-145C-7574-ACFD4BE9CAD1}"/>
                </a:ext>
              </a:extLst>
            </p:cNvPr>
            <p:cNvCxnSpPr>
              <a:cxnSpLocks/>
              <a:stCxn id="59" idx="2"/>
              <a:endCxn id="46" idx="0"/>
            </p:cNvCxnSpPr>
            <p:nvPr/>
          </p:nvCxnSpPr>
          <p:spPr>
            <a:xfrm flipH="1">
              <a:off x="1908252" y="4873584"/>
              <a:ext cx="5495" cy="2434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AD632FB0-EB2F-C7F7-3C86-8F2FFA3A39E3}"/>
                </a:ext>
              </a:extLst>
            </p:cNvPr>
            <p:cNvSpPr/>
            <p:nvPr/>
          </p:nvSpPr>
          <p:spPr>
            <a:xfrm>
              <a:off x="1368899" y="6027283"/>
              <a:ext cx="1077188" cy="36933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Kbd</a:t>
              </a:r>
              <a:endParaRPr lang="en-US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9899BE3-01F6-EC13-064E-AAFE9FA04918}"/>
                </a:ext>
              </a:extLst>
            </p:cNvPr>
            <p:cNvCxnSpPr>
              <a:cxnSpLocks/>
              <a:stCxn id="46" idx="2"/>
              <a:endCxn id="83" idx="0"/>
            </p:cNvCxnSpPr>
            <p:nvPr/>
          </p:nvCxnSpPr>
          <p:spPr>
            <a:xfrm flipH="1">
              <a:off x="1907493" y="5768652"/>
              <a:ext cx="759" cy="2586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0E96F2D0-3E49-0C3F-2225-27F129C17B75}"/>
                </a:ext>
              </a:extLst>
            </p:cNvPr>
            <p:cNvSpPr/>
            <p:nvPr/>
          </p:nvSpPr>
          <p:spPr>
            <a:xfrm>
              <a:off x="1616900" y="3276130"/>
              <a:ext cx="1335446" cy="6516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USB </a:t>
              </a:r>
              <a:r>
                <a:rPr lang="en-US" dirty="0" err="1"/>
                <a:t>SignaLink</a:t>
              </a:r>
              <a:endParaRPr lang="en-US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00605D5-6AE0-546A-3BAB-CB1F724EF2BE}"/>
                </a:ext>
              </a:extLst>
            </p:cNvPr>
            <p:cNvSpPr txBox="1"/>
            <p:nvPr/>
          </p:nvSpPr>
          <p:spPr>
            <a:xfrm>
              <a:off x="562568" y="5454777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USB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4C0A1EF-9A97-0E8C-4C38-E400866320B7}"/>
                </a:ext>
              </a:extLst>
            </p:cNvPr>
            <p:cNvCxnSpPr>
              <a:cxnSpLocks/>
              <a:stCxn id="91" idx="1"/>
            </p:cNvCxnSpPr>
            <p:nvPr/>
          </p:nvCxnSpPr>
          <p:spPr>
            <a:xfrm flipH="1">
              <a:off x="381000" y="3601951"/>
              <a:ext cx="12359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971DAF7-2652-4968-15E8-78241D5D0AB2}"/>
                </a:ext>
              </a:extLst>
            </p:cNvPr>
            <p:cNvCxnSpPr>
              <a:cxnSpLocks/>
              <a:stCxn id="5" idx="2"/>
              <a:endCxn id="91" idx="0"/>
            </p:cNvCxnSpPr>
            <p:nvPr/>
          </p:nvCxnSpPr>
          <p:spPr>
            <a:xfrm>
              <a:off x="2282798" y="3095823"/>
              <a:ext cx="1825" cy="18030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Bent-Up Arrow 107">
              <a:extLst>
                <a:ext uri="{FF2B5EF4-FFF2-40B4-BE49-F238E27FC236}">
                  <a16:creationId xmlns:a16="http://schemas.microsoft.com/office/drawing/2014/main" id="{D6AC8C6A-420C-FA38-EE42-850213630EED}"/>
                </a:ext>
              </a:extLst>
            </p:cNvPr>
            <p:cNvSpPr/>
            <p:nvPr/>
          </p:nvSpPr>
          <p:spPr>
            <a:xfrm rot="5400000" flipH="1">
              <a:off x="2187613" y="1671597"/>
              <a:ext cx="754874" cy="788720"/>
            </a:xfrm>
            <a:prstGeom prst="bentUpArrow">
              <a:avLst>
                <a:gd name="adj1" fmla="val 26724"/>
                <a:gd name="adj2" fmla="val 25000"/>
                <a:gd name="adj3" fmla="val 25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 anchorCtr="1"/>
            <a:lstStyle/>
            <a:p>
              <a:pPr algn="ctr"/>
              <a:r>
                <a:rPr lang="en-US" sz="1600" dirty="0"/>
                <a:t>PTT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F521FB9-E33A-1BA2-5D3D-D8379631E303}"/>
                </a:ext>
              </a:extLst>
            </p:cNvPr>
            <p:cNvSpPr/>
            <p:nvPr/>
          </p:nvSpPr>
          <p:spPr>
            <a:xfrm>
              <a:off x="2952346" y="1521331"/>
              <a:ext cx="1341890" cy="651642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Sequencer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5CD7DC-05C0-EF7E-EC6B-0744BBBB9680}"/>
                </a:ext>
              </a:extLst>
            </p:cNvPr>
            <p:cNvSpPr/>
            <p:nvPr/>
          </p:nvSpPr>
          <p:spPr>
            <a:xfrm>
              <a:off x="1833480" y="2444181"/>
              <a:ext cx="898635" cy="6516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FT-817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2C043A47-0231-706B-EA6C-2A66C50A1BF0}"/>
                </a:ext>
              </a:extLst>
            </p:cNvPr>
            <p:cNvCxnSpPr>
              <a:cxnSpLocks/>
            </p:cNvCxnSpPr>
            <p:nvPr/>
          </p:nvCxnSpPr>
          <p:spPr>
            <a:xfrm>
              <a:off x="9154259" y="3075942"/>
              <a:ext cx="0" cy="29513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BD7756E-B6F0-CA84-8F34-E7F8EAFF1C13}"/>
                </a:ext>
              </a:extLst>
            </p:cNvPr>
            <p:cNvCxnSpPr>
              <a:cxnSpLocks/>
            </p:cNvCxnSpPr>
            <p:nvPr/>
          </p:nvCxnSpPr>
          <p:spPr>
            <a:xfrm>
              <a:off x="4232685" y="6027283"/>
              <a:ext cx="492157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2A3E0F-098E-1765-27D7-DB95CD2BCEDC}"/>
                </a:ext>
              </a:extLst>
            </p:cNvPr>
            <p:cNvSpPr/>
            <p:nvPr/>
          </p:nvSpPr>
          <p:spPr>
            <a:xfrm>
              <a:off x="8458502" y="2444181"/>
              <a:ext cx="811925" cy="651642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1:6 SMA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DCD843D-9772-1E24-DDE2-F6D445632668}"/>
              </a:ext>
            </a:extLst>
          </p:cNvPr>
          <p:cNvGrpSpPr/>
          <p:nvPr/>
        </p:nvGrpSpPr>
        <p:grpSpPr>
          <a:xfrm>
            <a:off x="4614770" y="843653"/>
            <a:ext cx="820773" cy="4420759"/>
            <a:chOff x="4614770" y="843653"/>
            <a:chExt cx="820773" cy="4420759"/>
          </a:xfrm>
        </p:grpSpPr>
        <p:sp>
          <p:nvSpPr>
            <p:cNvPr id="24" name="Up Arrow 23">
              <a:extLst>
                <a:ext uri="{FF2B5EF4-FFF2-40B4-BE49-F238E27FC236}">
                  <a16:creationId xmlns:a16="http://schemas.microsoft.com/office/drawing/2014/main" id="{745F4723-8D33-F1C6-9393-962E4E5FE3CA}"/>
                </a:ext>
              </a:extLst>
            </p:cNvPr>
            <p:cNvSpPr/>
            <p:nvPr/>
          </p:nvSpPr>
          <p:spPr>
            <a:xfrm>
              <a:off x="4614770" y="843653"/>
              <a:ext cx="176901" cy="4420759"/>
            </a:xfrm>
            <a:prstGeom prst="upArrow">
              <a:avLst/>
            </a:prstGeom>
            <a:solidFill>
              <a:schemeClr val="accent5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Select 1-5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A8CB367-6527-3BA9-8AC6-AD1373F47210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4740088" y="1169134"/>
              <a:ext cx="405118" cy="340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66098D1-DA10-1BF0-891B-9DC232877F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4541" y="1764828"/>
              <a:ext cx="405118" cy="340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1EF9F01-688D-ABD8-24F2-9BB609A0C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6738" y="2583339"/>
              <a:ext cx="405118" cy="340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A1DDDBB-A880-1399-F71D-B0209453AA3F}"/>
                </a:ext>
              </a:extLst>
            </p:cNvPr>
            <p:cNvGrpSpPr/>
            <p:nvPr/>
          </p:nvGrpSpPr>
          <p:grpSpPr>
            <a:xfrm>
              <a:off x="4758790" y="843653"/>
              <a:ext cx="676753" cy="3852698"/>
              <a:chOff x="4758790" y="843653"/>
              <a:chExt cx="676753" cy="38526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8681A29-7316-7C79-3D36-5308FCA1E3DA}"/>
                  </a:ext>
                </a:extLst>
              </p:cNvPr>
              <p:cNvSpPr/>
              <p:nvPr/>
            </p:nvSpPr>
            <p:spPr>
              <a:xfrm>
                <a:off x="5145206" y="843653"/>
                <a:ext cx="283687" cy="6509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6FAACEB-DD3F-67D7-3EEF-DFAD44F25245}"/>
                  </a:ext>
                </a:extLst>
              </p:cNvPr>
              <p:cNvSpPr/>
              <p:nvPr/>
            </p:nvSpPr>
            <p:spPr>
              <a:xfrm>
                <a:off x="5142438" y="1643577"/>
                <a:ext cx="283687" cy="6509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955AF59-FACA-73E0-D11C-750431807E71}"/>
                  </a:ext>
                </a:extLst>
              </p:cNvPr>
              <p:cNvSpPr/>
              <p:nvPr/>
            </p:nvSpPr>
            <p:spPr>
              <a:xfrm>
                <a:off x="5151856" y="2445867"/>
                <a:ext cx="283687" cy="64873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3D8FD74-3DD7-52B3-9219-A44CB8B21121}"/>
                  </a:ext>
                </a:extLst>
              </p:cNvPr>
              <p:cNvSpPr/>
              <p:nvPr/>
            </p:nvSpPr>
            <p:spPr>
              <a:xfrm>
                <a:off x="5151856" y="3243226"/>
                <a:ext cx="277036" cy="65286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17E5570-2BE8-AADA-E86B-6940778BA03A}"/>
                  </a:ext>
                </a:extLst>
              </p:cNvPr>
              <p:cNvSpPr/>
              <p:nvPr/>
            </p:nvSpPr>
            <p:spPr>
              <a:xfrm>
                <a:off x="5145207" y="4044709"/>
                <a:ext cx="283688" cy="65164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6F90C3EB-102A-39BB-0659-2CE6C8C3F1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8790" y="3529482"/>
                <a:ext cx="405118" cy="340"/>
              </a:xfrm>
              <a:prstGeom prst="straightConnector1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675818C-EAD8-56CB-CF39-22E63662CE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5645" y="4173589"/>
              <a:ext cx="405118" cy="340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FF22D41-584D-95B7-EF6F-36F52AA81FEC}"/>
              </a:ext>
            </a:extLst>
          </p:cNvPr>
          <p:cNvGrpSpPr/>
          <p:nvPr/>
        </p:nvGrpSpPr>
        <p:grpSpPr>
          <a:xfrm>
            <a:off x="4371746" y="830716"/>
            <a:ext cx="796130" cy="4313378"/>
            <a:chOff x="4371746" y="830716"/>
            <a:chExt cx="796130" cy="4313378"/>
          </a:xfrm>
        </p:grpSpPr>
        <p:sp>
          <p:nvSpPr>
            <p:cNvPr id="41" name="Up Arrow 40">
              <a:extLst>
                <a:ext uri="{FF2B5EF4-FFF2-40B4-BE49-F238E27FC236}">
                  <a16:creationId xmlns:a16="http://schemas.microsoft.com/office/drawing/2014/main" id="{A0F5D4FA-50CC-163F-2FCA-DE962B3653FD}"/>
                </a:ext>
              </a:extLst>
            </p:cNvPr>
            <p:cNvSpPr/>
            <p:nvPr/>
          </p:nvSpPr>
          <p:spPr>
            <a:xfrm>
              <a:off x="4371746" y="830716"/>
              <a:ext cx="176901" cy="4313378"/>
            </a:xfrm>
            <a:prstGeom prst="upArrow">
              <a:avLst/>
            </a:prstGeom>
            <a:solidFill>
              <a:schemeClr val="accent4">
                <a:lumMod val="75000"/>
              </a:schemeClr>
            </a:solidFill>
            <a:ln w="63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Tx/RX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B66ACA8-EF70-E6BD-AB49-0C9C1C90C1B8}"/>
                </a:ext>
              </a:extLst>
            </p:cNvPr>
            <p:cNvCxnSpPr>
              <a:cxnSpLocks/>
            </p:cNvCxnSpPr>
            <p:nvPr/>
          </p:nvCxnSpPr>
          <p:spPr>
            <a:xfrm>
              <a:off x="4508684" y="1315852"/>
              <a:ext cx="640490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64F7E6B-ED46-1C5B-CD4D-CB8F5D655A3F}"/>
                </a:ext>
              </a:extLst>
            </p:cNvPr>
            <p:cNvCxnSpPr>
              <a:cxnSpLocks/>
            </p:cNvCxnSpPr>
            <p:nvPr/>
          </p:nvCxnSpPr>
          <p:spPr>
            <a:xfrm>
              <a:off x="4511836" y="2046933"/>
              <a:ext cx="648915" cy="1267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009AEB9-9889-0491-441D-756F21AD18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9875" y="2946995"/>
              <a:ext cx="657148" cy="8152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56A4344-89C5-0360-151A-C15E0FD23B5E}"/>
                </a:ext>
              </a:extLst>
            </p:cNvPr>
            <p:cNvCxnSpPr>
              <a:cxnSpLocks/>
            </p:cNvCxnSpPr>
            <p:nvPr/>
          </p:nvCxnSpPr>
          <p:spPr>
            <a:xfrm>
              <a:off x="4504712" y="3763610"/>
              <a:ext cx="663164" cy="0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16A4304-0D2E-3C31-2C48-7247CA740A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8684" y="4320307"/>
              <a:ext cx="646047" cy="9438"/>
            </a:xfrm>
            <a:prstGeom prst="straightConnector1">
              <a:avLst/>
            </a:prstGeom>
            <a:ln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A4A6ABF-8FDF-6EB7-2D99-BCAB8C99934F}"/>
              </a:ext>
            </a:extLst>
          </p:cNvPr>
          <p:cNvCxnSpPr>
            <a:cxnSpLocks/>
            <a:stCxn id="109" idx="3"/>
          </p:cNvCxnSpPr>
          <p:nvPr/>
        </p:nvCxnSpPr>
        <p:spPr>
          <a:xfrm flipV="1">
            <a:off x="4294236" y="1829678"/>
            <a:ext cx="126014" cy="17474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A42F9E5E-774A-EAB1-DC11-F8F865A6F83B}"/>
              </a:ext>
            </a:extLst>
          </p:cNvPr>
          <p:cNvSpPr/>
          <p:nvPr/>
        </p:nvSpPr>
        <p:spPr>
          <a:xfrm>
            <a:off x="7068054" y="847432"/>
            <a:ext cx="283687" cy="6509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T/R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CF076FE-618D-03ED-2907-53BFC97FD0F4}"/>
              </a:ext>
            </a:extLst>
          </p:cNvPr>
          <p:cNvSpPr/>
          <p:nvPr/>
        </p:nvSpPr>
        <p:spPr>
          <a:xfrm>
            <a:off x="7075118" y="1637524"/>
            <a:ext cx="283687" cy="6509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T/R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7273329-5FD8-EA8E-D8D7-F725008F84B7}"/>
              </a:ext>
            </a:extLst>
          </p:cNvPr>
          <p:cNvSpPr/>
          <p:nvPr/>
        </p:nvSpPr>
        <p:spPr>
          <a:xfrm>
            <a:off x="7064646" y="2450234"/>
            <a:ext cx="283687" cy="6487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T/R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D6EE55F-1B91-0A62-D0C4-8996670F020C}"/>
              </a:ext>
            </a:extLst>
          </p:cNvPr>
          <p:cNvSpPr/>
          <p:nvPr/>
        </p:nvSpPr>
        <p:spPr>
          <a:xfrm>
            <a:off x="7075118" y="3244712"/>
            <a:ext cx="277036" cy="6528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T/R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CA3F640-57B8-4A5C-6FCE-E978BB5CC479}"/>
              </a:ext>
            </a:extLst>
          </p:cNvPr>
          <p:cNvSpPr/>
          <p:nvPr/>
        </p:nvSpPr>
        <p:spPr>
          <a:xfrm>
            <a:off x="7077887" y="4038656"/>
            <a:ext cx="283688" cy="65164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T/R</a:t>
            </a:r>
          </a:p>
        </p:txBody>
      </p:sp>
    </p:spTree>
    <p:extLst>
      <p:ext uri="{BB962C8B-B14F-4D97-AF65-F5344CB8AC3E}">
        <p14:creationId xmlns:p14="http://schemas.microsoft.com/office/powerpoint/2010/main" val="99310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4" grpId="0" animBg="1"/>
      <p:bldP spid="96" grpId="0" animBg="1"/>
      <p:bldP spid="97" grpId="0" animBg="1"/>
      <p:bldP spid="9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F884-F568-279F-2AAD-F054E87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GPSDO + PLL + </a:t>
            </a:r>
            <a:r>
              <a:rPr lang="en-US" dirty="0" err="1"/>
              <a:t>RasPI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6887-6FE9-A57B-788E-47C4C78E3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LARS GPSDO 10MHz reference</a:t>
            </a:r>
          </a:p>
          <a:p>
            <a:pPr lvl="1"/>
            <a:r>
              <a:rPr lang="en-US" dirty="0"/>
              <a:t>Arduino</a:t>
            </a:r>
          </a:p>
          <a:p>
            <a:pPr lvl="1"/>
            <a:r>
              <a:rPr lang="en-US" dirty="0"/>
              <a:t>Common off the shelf GPS module – RS232 interface</a:t>
            </a:r>
          </a:p>
          <a:p>
            <a:r>
              <a:rPr lang="en-US" dirty="0"/>
              <a:t>ADF4351 PLL Synthesizer - 35MHz to 4.4 GHz</a:t>
            </a:r>
          </a:p>
          <a:p>
            <a:pPr lvl="1"/>
            <a:r>
              <a:rPr lang="en-US" dirty="0"/>
              <a:t>Arduino reference designs available</a:t>
            </a:r>
          </a:p>
          <a:p>
            <a:pPr lvl="1"/>
            <a:r>
              <a:rPr lang="en-US" dirty="0" err="1"/>
              <a:t>RasPI</a:t>
            </a:r>
            <a:r>
              <a:rPr lang="en-US" dirty="0"/>
              <a:t> reference design available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davecrump</a:t>
            </a:r>
            <a:r>
              <a:rPr lang="en-US" dirty="0"/>
              <a:t>/RPiADF4351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43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F884-F568-279F-2AAD-F054E87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GPSDO + PLL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6887-6FE9-A57B-788E-47C4C78E3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LARS GPSDO 10MHz reference</a:t>
            </a:r>
          </a:p>
          <a:p>
            <a:pPr lvl="1"/>
            <a:r>
              <a:rPr lang="en-US" dirty="0"/>
              <a:t>Arduino</a:t>
            </a:r>
          </a:p>
          <a:p>
            <a:pPr lvl="1"/>
            <a:r>
              <a:rPr lang="en-US" dirty="0"/>
              <a:t>Common off the shelf GPS module – RS232 interface</a:t>
            </a:r>
          </a:p>
          <a:p>
            <a:r>
              <a:rPr lang="en-US" dirty="0"/>
              <a:t>ADF4351 PLL Synthesizer - 35MHz to 4.4 GHz</a:t>
            </a:r>
          </a:p>
          <a:p>
            <a:pPr lvl="1"/>
            <a:r>
              <a:rPr lang="en-US" dirty="0"/>
              <a:t>V1.0 Arduino based</a:t>
            </a:r>
          </a:p>
          <a:p>
            <a:pPr lvl="1"/>
            <a:r>
              <a:rPr lang="en-US" dirty="0"/>
              <a:t>V2.0 </a:t>
            </a:r>
            <a:r>
              <a:rPr lang="en-US" dirty="0" err="1"/>
              <a:t>RasPI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ADF4351 reference design available</a:t>
            </a:r>
          </a:p>
          <a:p>
            <a:pPr lvl="2"/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davecrump</a:t>
            </a:r>
            <a:r>
              <a:rPr lang="en-US" dirty="0"/>
              <a:t>/RPiADF4351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776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F884-F568-279F-2AAD-F054E87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GPSDO + PLL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B6887-6FE9-A57B-788E-47C4C78E3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Lars GPSDO</a:t>
            </a:r>
          </a:p>
          <a:p>
            <a:pPr lvl="1"/>
            <a:r>
              <a:rPr lang="en-US" dirty="0"/>
              <a:t>Arduino + GPS module + cheap 10 MHz OXCO</a:t>
            </a:r>
          </a:p>
          <a:p>
            <a:pPr lvl="1"/>
            <a:r>
              <a:rPr lang="en-US" dirty="0"/>
              <a:t>Code and schematics</a:t>
            </a:r>
          </a:p>
          <a:p>
            <a:pPr lvl="2"/>
            <a:r>
              <a:rPr lang="en-US" dirty="0">
                <a:hlinkClick r:id="rId2"/>
              </a:rPr>
              <a:t>https://www.eevblog.com/forum/projects/lars-diy-gpsdo-with-arduino-and-1ns-resolution-tic/</a:t>
            </a:r>
            <a:endParaRPr lang="en-US" dirty="0"/>
          </a:p>
          <a:p>
            <a:pPr lvl="1"/>
            <a:r>
              <a:rPr lang="en-US" dirty="0"/>
              <a:t>Built as stand-alone without display. Modified code to pass status to 2</a:t>
            </a:r>
            <a:r>
              <a:rPr lang="en-US" baseline="30000" dirty="0"/>
              <a:t>nd</a:t>
            </a:r>
            <a:r>
              <a:rPr lang="en-US" dirty="0"/>
              <a:t> Arduino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3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F884-F568-279F-2AAD-F054E87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GPSDO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80E430-5A32-BCAA-E6A3-E9919328A87A}"/>
              </a:ext>
            </a:extLst>
          </p:cNvPr>
          <p:cNvSpPr/>
          <p:nvPr/>
        </p:nvSpPr>
        <p:spPr>
          <a:xfrm>
            <a:off x="2895600" y="2212717"/>
            <a:ext cx="23749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Arduino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3B0ABF-8F6D-9FF8-1E80-78BFCD20E587}"/>
              </a:ext>
            </a:extLst>
          </p:cNvPr>
          <p:cNvSpPr/>
          <p:nvPr/>
        </p:nvSpPr>
        <p:spPr>
          <a:xfrm>
            <a:off x="7696200" y="2212717"/>
            <a:ext cx="12827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COTS GPS Module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8AC7650-0BE9-E372-085D-030BDC67507D}"/>
              </a:ext>
            </a:extLst>
          </p:cNvPr>
          <p:cNvSpPr/>
          <p:nvPr/>
        </p:nvSpPr>
        <p:spPr>
          <a:xfrm>
            <a:off x="838200" y="2184400"/>
            <a:ext cx="10287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FTDI</a:t>
            </a:r>
          </a:p>
          <a:p>
            <a:pPr algn="ctr"/>
            <a:r>
              <a:rPr lang="en-US" dirty="0"/>
              <a:t>USB/</a:t>
            </a:r>
          </a:p>
          <a:p>
            <a:pPr algn="ctr"/>
            <a:r>
              <a:rPr lang="en-US" dirty="0"/>
              <a:t>RS232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F2583E-7956-D5A5-04A0-AE7562919C12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>
            <a:off x="5270500" y="2949317"/>
            <a:ext cx="24257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40D680-ACBD-41F5-D6BE-27B27C64C71D}"/>
              </a:ext>
            </a:extLst>
          </p:cNvPr>
          <p:cNvSpPr txBox="1"/>
          <p:nvPr/>
        </p:nvSpPr>
        <p:spPr>
          <a:xfrm>
            <a:off x="7016206" y="2551668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1pps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54207DA-506B-58E2-D291-D928D496A9F9}"/>
              </a:ext>
            </a:extLst>
          </p:cNvPr>
          <p:cNvSpPr/>
          <p:nvPr/>
        </p:nvSpPr>
        <p:spPr>
          <a:xfrm>
            <a:off x="1866900" y="2736334"/>
            <a:ext cx="1028700" cy="425966"/>
          </a:xfrm>
          <a:prstGeom prst="leftRightArrow">
            <a:avLst>
              <a:gd name="adj1" fmla="val 38074"/>
              <a:gd name="adj2" fmla="val 321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C722CD-2401-8CFE-8A1B-01EF99A60C1A}"/>
              </a:ext>
            </a:extLst>
          </p:cNvPr>
          <p:cNvSpPr/>
          <p:nvPr/>
        </p:nvSpPr>
        <p:spPr>
          <a:xfrm>
            <a:off x="7527925" y="4870181"/>
            <a:ext cx="16129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10MHz OXCO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3307C17F-E20B-8096-B32C-A3DCD192965C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337910" y="3685917"/>
            <a:ext cx="4190015" cy="1920864"/>
          </a:xfrm>
          <a:prstGeom prst="bentConnector3">
            <a:avLst>
              <a:gd name="adj1" fmla="val -183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634F145-6931-9619-156C-7F224ED0750E}"/>
              </a:ext>
            </a:extLst>
          </p:cNvPr>
          <p:cNvSpPr txBox="1"/>
          <p:nvPr/>
        </p:nvSpPr>
        <p:spPr>
          <a:xfrm>
            <a:off x="3898639" y="5237449"/>
            <a:ext cx="11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DAC1 out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4B0209-C27C-66B9-044D-8F46856F3FA6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9140825" y="5606781"/>
            <a:ext cx="1905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80E443-DED6-4F89-4280-7EA6BB1F96A2}"/>
              </a:ext>
            </a:extLst>
          </p:cNvPr>
          <p:cNvSpPr txBox="1"/>
          <p:nvPr/>
        </p:nvSpPr>
        <p:spPr>
          <a:xfrm>
            <a:off x="9419966" y="5237449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MHz</a:t>
            </a:r>
          </a:p>
        </p:txBody>
      </p: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DB30E047-EB08-C1A2-5074-15682DBCFD56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8978900" y="1251219"/>
            <a:ext cx="723899" cy="1698098"/>
          </a:xfrm>
          <a:prstGeom prst="bentConnector2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riangle 32">
            <a:extLst>
              <a:ext uri="{FF2B5EF4-FFF2-40B4-BE49-F238E27FC236}">
                <a16:creationId xmlns:a16="http://schemas.microsoft.com/office/drawing/2014/main" id="{190FFBA6-855A-7C9B-147E-FDD3DEF516CD}"/>
              </a:ext>
            </a:extLst>
          </p:cNvPr>
          <p:cNvSpPr/>
          <p:nvPr/>
        </p:nvSpPr>
        <p:spPr>
          <a:xfrm rot="10800000">
            <a:off x="9378949" y="768370"/>
            <a:ext cx="647700" cy="482600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69CD9F5-9869-FA1B-83AC-B2AD43F61E1D}"/>
              </a:ext>
            </a:extLst>
          </p:cNvPr>
          <p:cNvSpPr/>
          <p:nvPr/>
        </p:nvSpPr>
        <p:spPr>
          <a:xfrm>
            <a:off x="5734022" y="3666599"/>
            <a:ext cx="111128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Counter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5D2C58C-E38E-9884-75E2-4BE5E58ED33B}"/>
              </a:ext>
            </a:extLst>
          </p:cNvPr>
          <p:cNvSpPr/>
          <p:nvPr/>
        </p:nvSpPr>
        <p:spPr>
          <a:xfrm>
            <a:off x="5815926" y="1923352"/>
            <a:ext cx="952761" cy="79329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PLL</a:t>
            </a:r>
          </a:p>
        </p:txBody>
      </p: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E035D402-DA9F-0120-EFC6-D2FB5BA7F4F9}"/>
              </a:ext>
            </a:extLst>
          </p:cNvPr>
          <p:cNvCxnSpPr>
            <a:cxnSpLocks/>
            <a:stCxn id="7" idx="1"/>
            <a:endCxn id="35" idx="3"/>
          </p:cNvCxnSpPr>
          <p:nvPr/>
        </p:nvCxnSpPr>
        <p:spPr>
          <a:xfrm rot="10800000">
            <a:off x="6768688" y="2320003"/>
            <a:ext cx="927513" cy="629315"/>
          </a:xfrm>
          <a:prstGeom prst="bentConnector3">
            <a:avLst>
              <a:gd name="adj1" fmla="val 7464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E5CEB49-7936-DA4A-9411-7828CEBD1F29}"/>
              </a:ext>
            </a:extLst>
          </p:cNvPr>
          <p:cNvCxnSpPr>
            <a:cxnSpLocks/>
          </p:cNvCxnSpPr>
          <p:nvPr/>
        </p:nvCxnSpPr>
        <p:spPr>
          <a:xfrm flipH="1">
            <a:off x="5261003" y="2551668"/>
            <a:ext cx="5952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7924890D-6140-18EA-65BB-83A5E0C87F5A}"/>
              </a:ext>
            </a:extLst>
          </p:cNvPr>
          <p:cNvCxnSpPr>
            <a:cxnSpLocks/>
            <a:endCxn id="34" idx="3"/>
          </p:cNvCxnSpPr>
          <p:nvPr/>
        </p:nvCxnSpPr>
        <p:spPr>
          <a:xfrm rot="10800000">
            <a:off x="6845302" y="4403199"/>
            <a:ext cx="3555998" cy="1203582"/>
          </a:xfrm>
          <a:prstGeom prst="bentConnector3">
            <a:avLst>
              <a:gd name="adj1" fmla="val 2964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id="{A8BAC1E5-413B-BC9F-9646-8354B7A91D63}"/>
              </a:ext>
            </a:extLst>
          </p:cNvPr>
          <p:cNvCxnSpPr>
            <a:stCxn id="34" idx="1"/>
            <a:endCxn id="6" idx="2"/>
          </p:cNvCxnSpPr>
          <p:nvPr/>
        </p:nvCxnSpPr>
        <p:spPr>
          <a:xfrm rot="10800000">
            <a:off x="4083050" y="3685917"/>
            <a:ext cx="1650972" cy="71728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82E908-D38E-1A3E-2CC4-253EE5810995}"/>
              </a:ext>
            </a:extLst>
          </p:cNvPr>
          <p:cNvSpPr txBox="1"/>
          <p:nvPr/>
        </p:nvSpPr>
        <p:spPr>
          <a:xfrm>
            <a:off x="6299200" y="3325662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/10 – 1MHz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292C675-2351-FFEB-2609-B90675770F40}"/>
              </a:ext>
            </a:extLst>
          </p:cNvPr>
          <p:cNvSpPr txBox="1"/>
          <p:nvPr/>
        </p:nvSpPr>
        <p:spPr>
          <a:xfrm>
            <a:off x="4484124" y="4092351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/2 – 5MHz</a:t>
            </a:r>
          </a:p>
        </p:txBody>
      </p: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239322FC-203B-05FE-466F-5DF363C985B7}"/>
              </a:ext>
            </a:extLst>
          </p:cNvPr>
          <p:cNvCxnSpPr>
            <a:cxnSpLocks/>
            <a:stCxn id="34" idx="0"/>
            <a:endCxn id="35" idx="2"/>
          </p:cNvCxnSpPr>
          <p:nvPr/>
        </p:nvCxnSpPr>
        <p:spPr>
          <a:xfrm rot="5400000" flipH="1" flipV="1">
            <a:off x="5816010" y="3190303"/>
            <a:ext cx="949948" cy="264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Bent Arrow 64">
            <a:extLst>
              <a:ext uri="{FF2B5EF4-FFF2-40B4-BE49-F238E27FC236}">
                <a16:creationId xmlns:a16="http://schemas.microsoft.com/office/drawing/2014/main" id="{B85857E8-F216-F9BA-F9CA-1A97620DD945}"/>
              </a:ext>
            </a:extLst>
          </p:cNvPr>
          <p:cNvSpPr/>
          <p:nvPr/>
        </p:nvSpPr>
        <p:spPr>
          <a:xfrm rot="10800000">
            <a:off x="367988" y="3666599"/>
            <a:ext cx="1104900" cy="960432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1C31F3-C702-C844-2209-0C3F0051EE11}"/>
              </a:ext>
            </a:extLst>
          </p:cNvPr>
          <p:cNvSpPr txBox="1"/>
          <p:nvPr/>
        </p:nvSpPr>
        <p:spPr>
          <a:xfrm>
            <a:off x="338639" y="4512764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USB</a:t>
            </a:r>
          </a:p>
          <a:p>
            <a:pPr algn="ctr"/>
            <a:r>
              <a:rPr lang="en-US" dirty="0"/>
              <a:t>(optional)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ED49A5C-9F9C-EAA4-50E9-E288657B44DD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4083049" y="1485900"/>
            <a:ext cx="1" cy="726817"/>
          </a:xfrm>
          <a:prstGeom prst="straightConnector1">
            <a:avLst/>
          </a:prstGeom>
          <a:ln w="412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AB58F22-15AF-233B-DDB6-DC595A0044C3}"/>
              </a:ext>
            </a:extLst>
          </p:cNvPr>
          <p:cNvSpPr txBox="1"/>
          <p:nvPr/>
        </p:nvSpPr>
        <p:spPr>
          <a:xfrm>
            <a:off x="4078808" y="1582370"/>
            <a:ext cx="6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</a:t>
            </a:r>
          </a:p>
        </p:txBody>
      </p:sp>
    </p:spTree>
    <p:extLst>
      <p:ext uri="{BB962C8B-B14F-4D97-AF65-F5344CB8AC3E}">
        <p14:creationId xmlns:p14="http://schemas.microsoft.com/office/powerpoint/2010/main" val="26177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366C-8426-B316-F46E-E5052ED9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DD3C9-4824-74F1-D8FB-E21D6966D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There were W1GHZ Cheap and Simple Transverters</a:t>
            </a:r>
          </a:p>
          <a:p>
            <a:pPr lvl="1"/>
            <a:r>
              <a:rPr lang="en-US" sz="2800" dirty="0"/>
              <a:t>FT-817</a:t>
            </a:r>
          </a:p>
          <a:p>
            <a:pPr lvl="1"/>
            <a:r>
              <a:rPr lang="en-US" sz="2800" dirty="0"/>
              <a:t>2 GHz &amp; 3 GHz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3A726C-6325-7A43-DF64-4E41722E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5" y="3633542"/>
            <a:ext cx="1756739" cy="16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A6FAA45-CF7D-9A0B-6AF6-3C0C08C32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23" y="3619884"/>
            <a:ext cx="1756739" cy="163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52076E-F038-B7D2-9009-DCF73ABF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15" y="3666641"/>
            <a:ext cx="2204104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0F5816-7E95-F6DB-6044-8AF0C1773373}"/>
              </a:ext>
            </a:extLst>
          </p:cNvPr>
          <p:cNvSpPr txBox="1"/>
          <p:nvPr/>
        </p:nvSpPr>
        <p:spPr>
          <a:xfrm>
            <a:off x="2484944" y="3884208"/>
            <a:ext cx="6367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50322-723B-C715-F132-ED7F4C4ECD0D}"/>
              </a:ext>
            </a:extLst>
          </p:cNvPr>
          <p:cNvSpPr txBox="1"/>
          <p:nvPr/>
        </p:nvSpPr>
        <p:spPr>
          <a:xfrm>
            <a:off x="4996262" y="3884208"/>
            <a:ext cx="6367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AE54B1-1FCF-DFFA-7F32-570AE5E4F3B5}"/>
              </a:ext>
            </a:extLst>
          </p:cNvPr>
          <p:cNvSpPr txBox="1"/>
          <p:nvPr/>
        </p:nvSpPr>
        <p:spPr>
          <a:xfrm>
            <a:off x="8047359" y="3884207"/>
            <a:ext cx="6367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+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1137A7A-5D9C-9305-7A04-FEC4A8DED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90" y="3674118"/>
            <a:ext cx="27940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31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4D07055-1268-FB8E-AF73-A223397EC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027906"/>
            <a:ext cx="9123362" cy="52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1F884-F568-279F-2AAD-F054E87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GPSDO</a:t>
            </a:r>
          </a:p>
        </p:txBody>
      </p:sp>
    </p:spTree>
    <p:extLst>
      <p:ext uri="{BB962C8B-B14F-4D97-AF65-F5344CB8AC3E}">
        <p14:creationId xmlns:p14="http://schemas.microsoft.com/office/powerpoint/2010/main" val="685099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F884-F568-279F-2AAD-F054E87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PLL V1.0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80E430-5A32-BCAA-E6A3-E9919328A87A}"/>
              </a:ext>
            </a:extLst>
          </p:cNvPr>
          <p:cNvSpPr/>
          <p:nvPr/>
        </p:nvSpPr>
        <p:spPr>
          <a:xfrm>
            <a:off x="2895600" y="2212717"/>
            <a:ext cx="23749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Arduino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3B0ABF-8F6D-9FF8-1E80-78BFCD20E587}"/>
              </a:ext>
            </a:extLst>
          </p:cNvPr>
          <p:cNvSpPr/>
          <p:nvPr/>
        </p:nvSpPr>
        <p:spPr>
          <a:xfrm>
            <a:off x="7696200" y="2212717"/>
            <a:ext cx="12827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COTS ADF4351 Module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8AC7650-0BE9-E372-085D-030BDC67507D}"/>
              </a:ext>
            </a:extLst>
          </p:cNvPr>
          <p:cNvSpPr/>
          <p:nvPr/>
        </p:nvSpPr>
        <p:spPr>
          <a:xfrm>
            <a:off x="838200" y="2184400"/>
            <a:ext cx="10287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FTDI</a:t>
            </a:r>
          </a:p>
          <a:p>
            <a:pPr algn="ctr"/>
            <a:r>
              <a:rPr lang="en-US" dirty="0"/>
              <a:t>USB/</a:t>
            </a:r>
          </a:p>
          <a:p>
            <a:pPr algn="ctr"/>
            <a:r>
              <a:rPr lang="en-US" dirty="0"/>
              <a:t>RS232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F2583E-7956-D5A5-04A0-AE7562919C12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>
            <a:off x="5270500" y="2949317"/>
            <a:ext cx="24257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40D680-ACBD-41F5-D6BE-27B27C64C71D}"/>
              </a:ext>
            </a:extLst>
          </p:cNvPr>
          <p:cNvSpPr txBox="1"/>
          <p:nvPr/>
        </p:nvSpPr>
        <p:spPr>
          <a:xfrm>
            <a:off x="6702180" y="258906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I2C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54207DA-506B-58E2-D291-D928D496A9F9}"/>
              </a:ext>
            </a:extLst>
          </p:cNvPr>
          <p:cNvSpPr/>
          <p:nvPr/>
        </p:nvSpPr>
        <p:spPr>
          <a:xfrm>
            <a:off x="1866900" y="2736334"/>
            <a:ext cx="1028700" cy="425966"/>
          </a:xfrm>
          <a:prstGeom prst="leftRightArrow">
            <a:avLst>
              <a:gd name="adj1" fmla="val 38074"/>
              <a:gd name="adj2" fmla="val 321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C722CD-2401-8CFE-8A1B-01EF99A60C1A}"/>
              </a:ext>
            </a:extLst>
          </p:cNvPr>
          <p:cNvSpPr/>
          <p:nvPr/>
        </p:nvSpPr>
        <p:spPr>
          <a:xfrm>
            <a:off x="7531100" y="5159095"/>
            <a:ext cx="16129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10MHz OXCO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4B0209-C27C-66B9-044D-8F46856F3FA6}"/>
              </a:ext>
            </a:extLst>
          </p:cNvPr>
          <p:cNvCxnSpPr>
            <a:cxnSpLocks/>
            <a:stCxn id="17" idx="0"/>
            <a:endCxn id="7" idx="2"/>
          </p:cNvCxnSpPr>
          <p:nvPr/>
        </p:nvCxnSpPr>
        <p:spPr>
          <a:xfrm flipV="1">
            <a:off x="8337550" y="3685917"/>
            <a:ext cx="0" cy="1473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80E443-DED6-4F89-4280-7EA6BB1F96A2}"/>
              </a:ext>
            </a:extLst>
          </p:cNvPr>
          <p:cNvSpPr txBox="1"/>
          <p:nvPr/>
        </p:nvSpPr>
        <p:spPr>
          <a:xfrm>
            <a:off x="8324850" y="4766175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MHz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E5CEB49-7936-DA4A-9411-7828CEBD1F29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6241742" y="2958395"/>
            <a:ext cx="0" cy="16920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82E908-D38E-1A3E-2CC4-253EE5810995}"/>
              </a:ext>
            </a:extLst>
          </p:cNvPr>
          <p:cNvSpPr txBox="1"/>
          <p:nvPr/>
        </p:nvSpPr>
        <p:spPr>
          <a:xfrm>
            <a:off x="9250103" y="2550138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35MHz – 4.4 GHz Out</a:t>
            </a:r>
          </a:p>
        </p:txBody>
      </p:sp>
      <p:sp>
        <p:nvSpPr>
          <p:cNvPr id="65" name="Bent Arrow 64">
            <a:extLst>
              <a:ext uri="{FF2B5EF4-FFF2-40B4-BE49-F238E27FC236}">
                <a16:creationId xmlns:a16="http://schemas.microsoft.com/office/drawing/2014/main" id="{B85857E8-F216-F9BA-F9CA-1A97620DD945}"/>
              </a:ext>
            </a:extLst>
          </p:cNvPr>
          <p:cNvSpPr/>
          <p:nvPr/>
        </p:nvSpPr>
        <p:spPr>
          <a:xfrm rot="10800000">
            <a:off x="367988" y="3666599"/>
            <a:ext cx="1104900" cy="960432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1C31F3-C702-C844-2209-0C3F0051EE11}"/>
              </a:ext>
            </a:extLst>
          </p:cNvPr>
          <p:cNvSpPr txBox="1"/>
          <p:nvPr/>
        </p:nvSpPr>
        <p:spPr>
          <a:xfrm>
            <a:off x="338639" y="4512764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USB</a:t>
            </a:r>
          </a:p>
          <a:p>
            <a:pPr algn="ctr"/>
            <a:r>
              <a:rPr lang="en-US" dirty="0"/>
              <a:t>(optional)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ED49A5C-9F9C-EAA4-50E9-E288657B44DD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4083049" y="1485900"/>
            <a:ext cx="1" cy="726817"/>
          </a:xfrm>
          <a:prstGeom prst="straightConnector1">
            <a:avLst/>
          </a:prstGeom>
          <a:ln w="41275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AB58F22-15AF-233B-DDB6-DC595A0044C3}"/>
              </a:ext>
            </a:extLst>
          </p:cNvPr>
          <p:cNvSpPr txBox="1"/>
          <p:nvPr/>
        </p:nvSpPr>
        <p:spPr>
          <a:xfrm>
            <a:off x="4032094" y="3751865"/>
            <a:ext cx="1232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  <a:p>
            <a:r>
              <a:rPr lang="en-US" dirty="0"/>
              <a:t>Select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AB7FAED-33F7-A794-021A-B83FBC06A913}"/>
              </a:ext>
            </a:extLst>
          </p:cNvPr>
          <p:cNvSpPr/>
          <p:nvPr/>
        </p:nvSpPr>
        <p:spPr>
          <a:xfrm>
            <a:off x="2722443" y="4663116"/>
            <a:ext cx="2374900" cy="78575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line x 16 char</a:t>
            </a:r>
          </a:p>
          <a:p>
            <a:pPr algn="ctr"/>
            <a:r>
              <a:rPr lang="en-US" dirty="0"/>
              <a:t>LCD Display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650CCB-B8A2-3B0F-7057-2514DC4DB5CC}"/>
              </a:ext>
            </a:extLst>
          </p:cNvPr>
          <p:cNvSpPr/>
          <p:nvPr/>
        </p:nvSpPr>
        <p:spPr>
          <a:xfrm>
            <a:off x="5593735" y="4650425"/>
            <a:ext cx="1296013" cy="785748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I2C</a:t>
            </a:r>
          </a:p>
          <a:p>
            <a:pPr algn="ctr"/>
            <a:r>
              <a:rPr lang="en-US" dirty="0"/>
              <a:t>Interface</a:t>
            </a:r>
          </a:p>
        </p:txBody>
      </p:sp>
      <p:sp>
        <p:nvSpPr>
          <p:cNvPr id="20" name="Left-Right Arrow 19">
            <a:extLst>
              <a:ext uri="{FF2B5EF4-FFF2-40B4-BE49-F238E27FC236}">
                <a16:creationId xmlns:a16="http://schemas.microsoft.com/office/drawing/2014/main" id="{28DC22BD-5521-AD63-098A-41AEB0105FC0}"/>
              </a:ext>
            </a:extLst>
          </p:cNvPr>
          <p:cNvSpPr/>
          <p:nvPr/>
        </p:nvSpPr>
        <p:spPr>
          <a:xfrm>
            <a:off x="5113545" y="4900502"/>
            <a:ext cx="460485" cy="285583"/>
          </a:xfrm>
          <a:prstGeom prst="left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B2C002-A849-3567-3EAB-077F744B7B71}"/>
              </a:ext>
            </a:extLst>
          </p:cNvPr>
          <p:cNvCxnSpPr/>
          <p:nvPr/>
        </p:nvCxnSpPr>
        <p:spPr>
          <a:xfrm>
            <a:off x="2974817" y="4074685"/>
            <a:ext cx="431800" cy="0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2AEE9F6-F1B9-1EFD-F67E-C21F95805F2E}"/>
              </a:ext>
            </a:extLst>
          </p:cNvPr>
          <p:cNvCxnSpPr>
            <a:cxnSpLocks/>
          </p:cNvCxnSpPr>
          <p:nvPr/>
        </p:nvCxnSpPr>
        <p:spPr>
          <a:xfrm flipH="1">
            <a:off x="3663668" y="4069644"/>
            <a:ext cx="413829" cy="0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riangle 29">
            <a:extLst>
              <a:ext uri="{FF2B5EF4-FFF2-40B4-BE49-F238E27FC236}">
                <a16:creationId xmlns:a16="http://schemas.microsoft.com/office/drawing/2014/main" id="{02F5206F-1B89-CFCC-A44F-3F50D0DE1574}"/>
              </a:ext>
            </a:extLst>
          </p:cNvPr>
          <p:cNvSpPr/>
          <p:nvPr/>
        </p:nvSpPr>
        <p:spPr>
          <a:xfrm rot="10800000">
            <a:off x="2854168" y="4284164"/>
            <a:ext cx="241300" cy="228600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4AC402-BEDC-29C2-31CE-92160695F2D4}"/>
              </a:ext>
            </a:extLst>
          </p:cNvPr>
          <p:cNvCxnSpPr>
            <a:cxnSpLocks/>
            <a:endCxn id="30" idx="3"/>
          </p:cNvCxnSpPr>
          <p:nvPr/>
        </p:nvCxnSpPr>
        <p:spPr>
          <a:xfrm>
            <a:off x="2974817" y="4069644"/>
            <a:ext cx="1" cy="2145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08552F-0D1A-0A65-5E2F-394C8FB6BF5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077497" y="3685917"/>
            <a:ext cx="5553" cy="3837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AFD08C4-4FCD-BF27-5732-B2D47402AC40}"/>
              </a:ext>
            </a:extLst>
          </p:cNvPr>
          <p:cNvCxnSpPr>
            <a:cxnSpLocks/>
          </p:cNvCxnSpPr>
          <p:nvPr/>
        </p:nvCxnSpPr>
        <p:spPr>
          <a:xfrm>
            <a:off x="3534545" y="3760027"/>
            <a:ext cx="1" cy="2145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4BB551E-6639-2173-DFED-988BE9BFDA8B}"/>
              </a:ext>
            </a:extLst>
          </p:cNvPr>
          <p:cNvCxnSpPr>
            <a:cxnSpLocks/>
          </p:cNvCxnSpPr>
          <p:nvPr/>
        </p:nvCxnSpPr>
        <p:spPr>
          <a:xfrm flipH="1">
            <a:off x="3406617" y="3974547"/>
            <a:ext cx="2508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0ACFEFA-306F-4D61-2F0D-7A4241BAAA21}"/>
              </a:ext>
            </a:extLst>
          </p:cNvPr>
          <p:cNvSpPr txBox="1"/>
          <p:nvPr/>
        </p:nvSpPr>
        <p:spPr>
          <a:xfrm>
            <a:off x="4231208" y="1734770"/>
            <a:ext cx="6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DAC2B2-BC08-FDD2-19EE-114DFB76EC5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978900" y="2949317"/>
            <a:ext cx="2554200" cy="9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37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F884-F568-279F-2AAD-F054E87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PLL V1.0</a:t>
            </a:r>
          </a:p>
        </p:txBody>
      </p:sp>
      <p:pic>
        <p:nvPicPr>
          <p:cNvPr id="6148" name="Picture 4" descr="1PCS IIC I2C Serial Interface Board Module LCD1602 Address Changeable">
            <a:extLst>
              <a:ext uri="{FF2B5EF4-FFF2-40B4-BE49-F238E27FC236}">
                <a16:creationId xmlns:a16="http://schemas.microsoft.com/office/drawing/2014/main" id="{ACC77C42-97C1-0DC9-2B58-EA18DA48F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1" y="1681981"/>
            <a:ext cx="2079642" cy="151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9156E0E-698D-FCA2-6F5B-108FBDEA5775}"/>
              </a:ext>
            </a:extLst>
          </p:cNvPr>
          <p:cNvSpPr txBox="1"/>
          <p:nvPr/>
        </p:nvSpPr>
        <p:spPr>
          <a:xfrm>
            <a:off x="2917842" y="1622805"/>
            <a:ext cx="2723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I2C LCD Display interface</a:t>
            </a:r>
          </a:p>
          <a:p>
            <a:r>
              <a:rPr lang="en-US" dirty="0"/>
              <a:t>eBay - $1</a:t>
            </a:r>
          </a:p>
        </p:txBody>
      </p:sp>
      <p:pic>
        <p:nvPicPr>
          <p:cNvPr id="21" name="Picture 20" descr="A red and black electronic device&#10;&#10;Description automatically generated">
            <a:extLst>
              <a:ext uri="{FF2B5EF4-FFF2-40B4-BE49-F238E27FC236}">
                <a16:creationId xmlns:a16="http://schemas.microsoft.com/office/drawing/2014/main" id="{63798CA9-960A-2311-344E-2570FE48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50" y="3202015"/>
            <a:ext cx="2362200" cy="1854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A8CC23-BA24-C611-24EB-0ED37EF58186}"/>
              </a:ext>
            </a:extLst>
          </p:cNvPr>
          <p:cNvSpPr txBox="1"/>
          <p:nvPr/>
        </p:nvSpPr>
        <p:spPr>
          <a:xfrm>
            <a:off x="2917842" y="3482784"/>
            <a:ext cx="4045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FT232RL FTDI Serial Adapter Module</a:t>
            </a:r>
          </a:p>
          <a:p>
            <a:r>
              <a:rPr lang="en-US" dirty="0"/>
              <a:t>eBay - $1.25</a:t>
            </a:r>
          </a:p>
        </p:txBody>
      </p:sp>
      <p:pic>
        <p:nvPicPr>
          <p:cNvPr id="29" name="Picture 28" descr="A blue circuit board with many small black and silver pins&#10;&#10;Description automatically generated">
            <a:extLst>
              <a:ext uri="{FF2B5EF4-FFF2-40B4-BE49-F238E27FC236}">
                <a16:creationId xmlns:a16="http://schemas.microsoft.com/office/drawing/2014/main" id="{F8006903-2B0C-427A-3907-4445AFBA2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185" y="817318"/>
            <a:ext cx="2514600" cy="2057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CB05DC3-EAD8-0EA1-9639-B724E59D50D9}"/>
              </a:ext>
            </a:extLst>
          </p:cNvPr>
          <p:cNvSpPr txBox="1"/>
          <p:nvPr/>
        </p:nvSpPr>
        <p:spPr>
          <a:xfrm>
            <a:off x="9132881" y="1035650"/>
            <a:ext cx="180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Arduino Mini Pro</a:t>
            </a:r>
          </a:p>
          <a:p>
            <a:r>
              <a:rPr lang="en-US" dirty="0"/>
              <a:t>eBay - $3.13</a:t>
            </a:r>
          </a:p>
        </p:txBody>
      </p:sp>
      <p:pic>
        <p:nvPicPr>
          <p:cNvPr id="34" name="Picture 33" descr="A red circuit board with a white square&#10;&#10;Description automatically generated">
            <a:extLst>
              <a:ext uri="{FF2B5EF4-FFF2-40B4-BE49-F238E27FC236}">
                <a16:creationId xmlns:a16="http://schemas.microsoft.com/office/drawing/2014/main" id="{F18168EA-4C70-1C7F-7A1A-55154153E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707" y="5309954"/>
            <a:ext cx="1551622" cy="10247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DA89050-FF8B-8BC4-9012-8372F50A5A60}"/>
              </a:ext>
            </a:extLst>
          </p:cNvPr>
          <p:cNvSpPr txBox="1"/>
          <p:nvPr/>
        </p:nvSpPr>
        <p:spPr>
          <a:xfrm>
            <a:off x="9690329" y="5361550"/>
            <a:ext cx="180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GPS Module</a:t>
            </a:r>
          </a:p>
          <a:p>
            <a:r>
              <a:rPr lang="en-US" dirty="0"/>
              <a:t>eBay - $2.79</a:t>
            </a:r>
          </a:p>
        </p:txBody>
      </p:sp>
      <p:pic>
        <p:nvPicPr>
          <p:cNvPr id="37" name="Picture 36" descr="A square metal object on a table&#10;&#10;Description automatically generated">
            <a:extLst>
              <a:ext uri="{FF2B5EF4-FFF2-40B4-BE49-F238E27FC236}">
                <a16:creationId xmlns:a16="http://schemas.microsoft.com/office/drawing/2014/main" id="{D758AA03-63C6-7881-7B2E-04619D7A8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490" y="3332772"/>
            <a:ext cx="1723895" cy="11949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288FB00-B5AC-633E-037B-416E436A7A9D}"/>
              </a:ext>
            </a:extLst>
          </p:cNvPr>
          <p:cNvSpPr txBox="1"/>
          <p:nvPr/>
        </p:nvSpPr>
        <p:spPr>
          <a:xfrm>
            <a:off x="9549050" y="3434372"/>
            <a:ext cx="2109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10MHz VCOCXO Module</a:t>
            </a:r>
          </a:p>
          <a:p>
            <a:r>
              <a:rPr lang="en-US" dirty="0"/>
              <a:t>eBay - $12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42D5BAF-593E-10A2-6706-79703B273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181" y="5167594"/>
            <a:ext cx="1781535" cy="127632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244B811-DC3C-909B-0DA7-B6E907F5E6C8}"/>
              </a:ext>
            </a:extLst>
          </p:cNvPr>
          <p:cNvSpPr txBox="1"/>
          <p:nvPr/>
        </p:nvSpPr>
        <p:spPr>
          <a:xfrm>
            <a:off x="3345362" y="5482590"/>
            <a:ext cx="4045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Raspberry Pi Zero 2 W</a:t>
            </a:r>
          </a:p>
          <a:p>
            <a:r>
              <a:rPr lang="en-US" dirty="0"/>
              <a:t>eBay - $22</a:t>
            </a:r>
          </a:p>
        </p:txBody>
      </p:sp>
    </p:spTree>
    <p:extLst>
      <p:ext uri="{BB962C8B-B14F-4D97-AF65-F5344CB8AC3E}">
        <p14:creationId xmlns:p14="http://schemas.microsoft.com/office/powerpoint/2010/main" val="3664633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F884-F568-279F-2AAD-F054E87B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PLL V2.0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3B0ABF-8F6D-9FF8-1E80-78BFCD20E587}"/>
              </a:ext>
            </a:extLst>
          </p:cNvPr>
          <p:cNvSpPr/>
          <p:nvPr/>
        </p:nvSpPr>
        <p:spPr>
          <a:xfrm>
            <a:off x="7696200" y="2212717"/>
            <a:ext cx="12827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COTS ADF4351 Module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F2583E-7956-D5A5-04A0-AE7562919C12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>
            <a:off x="5270500" y="2949317"/>
            <a:ext cx="24257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40D680-ACBD-41F5-D6BE-27B27C64C71D}"/>
              </a:ext>
            </a:extLst>
          </p:cNvPr>
          <p:cNvSpPr txBox="1"/>
          <p:nvPr/>
        </p:nvSpPr>
        <p:spPr>
          <a:xfrm>
            <a:off x="6702180" y="258906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I2C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454207DA-506B-58E2-D291-D928D496A9F9}"/>
              </a:ext>
            </a:extLst>
          </p:cNvPr>
          <p:cNvSpPr/>
          <p:nvPr/>
        </p:nvSpPr>
        <p:spPr>
          <a:xfrm rot="16200000">
            <a:off x="-1044249" y="4241126"/>
            <a:ext cx="4356374" cy="425966"/>
          </a:xfrm>
          <a:prstGeom prst="leftRightArrow">
            <a:avLst>
              <a:gd name="adj1" fmla="val 38074"/>
              <a:gd name="adj2" fmla="val 321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5C722CD-2401-8CFE-8A1B-01EF99A60C1A}"/>
              </a:ext>
            </a:extLst>
          </p:cNvPr>
          <p:cNvSpPr/>
          <p:nvPr/>
        </p:nvSpPr>
        <p:spPr>
          <a:xfrm>
            <a:off x="7531100" y="5159095"/>
            <a:ext cx="1612900" cy="1473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10MHz OXCO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4B0209-C27C-66B9-044D-8F46856F3FA6}"/>
              </a:ext>
            </a:extLst>
          </p:cNvPr>
          <p:cNvCxnSpPr>
            <a:cxnSpLocks/>
            <a:stCxn id="17" idx="0"/>
            <a:endCxn id="7" idx="2"/>
          </p:cNvCxnSpPr>
          <p:nvPr/>
        </p:nvCxnSpPr>
        <p:spPr>
          <a:xfrm flipV="1">
            <a:off x="8337550" y="3685917"/>
            <a:ext cx="0" cy="14731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80E443-DED6-4F89-4280-7EA6BB1F96A2}"/>
              </a:ext>
            </a:extLst>
          </p:cNvPr>
          <p:cNvSpPr txBox="1"/>
          <p:nvPr/>
        </p:nvSpPr>
        <p:spPr>
          <a:xfrm>
            <a:off x="8324850" y="4766175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MHz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82E908-D38E-1A3E-2CC4-253EE5810995}"/>
              </a:ext>
            </a:extLst>
          </p:cNvPr>
          <p:cNvSpPr txBox="1"/>
          <p:nvPr/>
        </p:nvSpPr>
        <p:spPr>
          <a:xfrm>
            <a:off x="9250103" y="2550138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35MHz – 4.4 GHz Out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1C31F3-C702-C844-2209-0C3F0051EE11}"/>
              </a:ext>
            </a:extLst>
          </p:cNvPr>
          <p:cNvSpPr txBox="1"/>
          <p:nvPr/>
        </p:nvSpPr>
        <p:spPr>
          <a:xfrm>
            <a:off x="805047" y="1919436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USB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ED49A5C-9F9C-EAA4-50E9-E288657B44DD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4083049" y="1485900"/>
            <a:ext cx="1" cy="726817"/>
          </a:xfrm>
          <a:prstGeom prst="straightConnector1">
            <a:avLst/>
          </a:prstGeom>
          <a:ln w="41275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AB58F22-15AF-233B-DDB6-DC595A0044C3}"/>
              </a:ext>
            </a:extLst>
          </p:cNvPr>
          <p:cNvSpPr txBox="1"/>
          <p:nvPr/>
        </p:nvSpPr>
        <p:spPr>
          <a:xfrm>
            <a:off x="4939950" y="3746478"/>
            <a:ext cx="814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Band</a:t>
            </a:r>
          </a:p>
          <a:p>
            <a:r>
              <a:rPr lang="en-US" dirty="0"/>
              <a:t>Select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708552F-0D1A-0A65-5E2F-394C8FB6BF50}"/>
              </a:ext>
            </a:extLst>
          </p:cNvPr>
          <p:cNvCxnSpPr>
            <a:cxnSpLocks/>
          </p:cNvCxnSpPr>
          <p:nvPr/>
        </p:nvCxnSpPr>
        <p:spPr>
          <a:xfrm flipH="1">
            <a:off x="4114189" y="3685917"/>
            <a:ext cx="5553" cy="3837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0ACFEFA-306F-4D61-2F0D-7A4241BAAA21}"/>
              </a:ext>
            </a:extLst>
          </p:cNvPr>
          <p:cNvSpPr txBox="1"/>
          <p:nvPr/>
        </p:nvSpPr>
        <p:spPr>
          <a:xfrm>
            <a:off x="4231208" y="1734770"/>
            <a:ext cx="6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Lock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7DAC2B2-BC08-FDD2-19EE-114DFB76EC5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978900" y="2949317"/>
            <a:ext cx="2554200" cy="9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E8DDE3E-1455-2AFF-1F7B-40D2B341429F}"/>
              </a:ext>
            </a:extLst>
          </p:cNvPr>
          <p:cNvCxnSpPr>
            <a:cxnSpLocks/>
          </p:cNvCxnSpPr>
          <p:nvPr/>
        </p:nvCxnSpPr>
        <p:spPr>
          <a:xfrm flipH="1">
            <a:off x="4266589" y="3685917"/>
            <a:ext cx="5553" cy="3837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B36A24-9485-DA61-4752-ACCE418C8395}"/>
              </a:ext>
            </a:extLst>
          </p:cNvPr>
          <p:cNvCxnSpPr>
            <a:cxnSpLocks/>
          </p:cNvCxnSpPr>
          <p:nvPr/>
        </p:nvCxnSpPr>
        <p:spPr>
          <a:xfrm flipH="1">
            <a:off x="4418989" y="3685917"/>
            <a:ext cx="5553" cy="3837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FB77FE-3F4E-5FD2-704F-B511CD2EA2E4}"/>
              </a:ext>
            </a:extLst>
          </p:cNvPr>
          <p:cNvCxnSpPr>
            <a:cxnSpLocks/>
          </p:cNvCxnSpPr>
          <p:nvPr/>
        </p:nvCxnSpPr>
        <p:spPr>
          <a:xfrm flipH="1">
            <a:off x="4571389" y="3685917"/>
            <a:ext cx="5553" cy="3837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549029-0ACA-6866-1837-DA5F044C95EC}"/>
              </a:ext>
            </a:extLst>
          </p:cNvPr>
          <p:cNvCxnSpPr>
            <a:cxnSpLocks/>
          </p:cNvCxnSpPr>
          <p:nvPr/>
        </p:nvCxnSpPr>
        <p:spPr>
          <a:xfrm flipH="1">
            <a:off x="4723789" y="3685917"/>
            <a:ext cx="5553" cy="3837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417D67-3C08-C773-C261-0CF0917EF9BF}"/>
              </a:ext>
            </a:extLst>
          </p:cNvPr>
          <p:cNvCxnSpPr>
            <a:cxnSpLocks/>
          </p:cNvCxnSpPr>
          <p:nvPr/>
        </p:nvCxnSpPr>
        <p:spPr>
          <a:xfrm flipH="1">
            <a:off x="4876189" y="3685917"/>
            <a:ext cx="5553" cy="3837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0E41931-BB9C-62BC-DB4C-7D1EE4DBFA19}"/>
              </a:ext>
            </a:extLst>
          </p:cNvPr>
          <p:cNvSpPr/>
          <p:nvPr/>
        </p:nvSpPr>
        <p:spPr>
          <a:xfrm>
            <a:off x="281356" y="3365648"/>
            <a:ext cx="1672142" cy="6405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Keyboard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CEA51D1-836A-2692-34B0-DB489612D945}"/>
              </a:ext>
            </a:extLst>
          </p:cNvPr>
          <p:cNvSpPr/>
          <p:nvPr/>
        </p:nvSpPr>
        <p:spPr>
          <a:xfrm>
            <a:off x="281355" y="4422506"/>
            <a:ext cx="1672142" cy="125863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Touchscreen</a:t>
            </a:r>
          </a:p>
        </p:txBody>
      </p:sp>
      <p:sp>
        <p:nvSpPr>
          <p:cNvPr id="19" name="Bent Arrow 18">
            <a:extLst>
              <a:ext uri="{FF2B5EF4-FFF2-40B4-BE49-F238E27FC236}">
                <a16:creationId xmlns:a16="http://schemas.microsoft.com/office/drawing/2014/main" id="{0389866E-272A-8B5D-A470-3DFAAA8E8A18}"/>
              </a:ext>
            </a:extLst>
          </p:cNvPr>
          <p:cNvSpPr/>
          <p:nvPr/>
        </p:nvSpPr>
        <p:spPr>
          <a:xfrm rot="10800000">
            <a:off x="1966197" y="3580716"/>
            <a:ext cx="1770978" cy="1913378"/>
          </a:xfrm>
          <a:prstGeom prst="bentArrow">
            <a:avLst>
              <a:gd name="adj1" fmla="val 17151"/>
              <a:gd name="adj2" fmla="val 20095"/>
              <a:gd name="adj3" fmla="val 17151"/>
              <a:gd name="adj4" fmla="val 447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Left-Right Arrow 20">
            <a:extLst>
              <a:ext uri="{FF2B5EF4-FFF2-40B4-BE49-F238E27FC236}">
                <a16:creationId xmlns:a16="http://schemas.microsoft.com/office/drawing/2014/main" id="{A44789CD-C063-731F-0BF3-C3AEC0663710}"/>
              </a:ext>
            </a:extLst>
          </p:cNvPr>
          <p:cNvSpPr/>
          <p:nvPr/>
        </p:nvSpPr>
        <p:spPr>
          <a:xfrm rot="10800000">
            <a:off x="1210268" y="2683734"/>
            <a:ext cx="1672143" cy="425966"/>
          </a:xfrm>
          <a:prstGeom prst="leftRightArrow">
            <a:avLst>
              <a:gd name="adj1" fmla="val 38074"/>
              <a:gd name="adj2" fmla="val 3211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90C708-C2C7-C866-00AD-27D1715CF07E}"/>
              </a:ext>
            </a:extLst>
          </p:cNvPr>
          <p:cNvSpPr txBox="1"/>
          <p:nvPr/>
        </p:nvSpPr>
        <p:spPr>
          <a:xfrm>
            <a:off x="2368701" y="531181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HDMI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80E430-5A32-BCAA-E6A3-E9919328A87A}"/>
              </a:ext>
            </a:extLst>
          </p:cNvPr>
          <p:cNvSpPr/>
          <p:nvPr/>
        </p:nvSpPr>
        <p:spPr>
          <a:xfrm>
            <a:off x="2895600" y="2212717"/>
            <a:ext cx="2374900" cy="1473200"/>
          </a:xfrm>
          <a:prstGeom prst="roundRect">
            <a:avLst/>
          </a:prstGeom>
          <a:solidFill>
            <a:srgbClr val="3DA8A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 3 or 2W</a:t>
            </a:r>
          </a:p>
        </p:txBody>
      </p:sp>
    </p:spTree>
    <p:extLst>
      <p:ext uri="{BB962C8B-B14F-4D97-AF65-F5344CB8AC3E}">
        <p14:creationId xmlns:p14="http://schemas.microsoft.com/office/powerpoint/2010/main" val="343148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B951C-B591-B166-EB75-0B3778A9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7116A-039F-8ED1-43F5-0C7B11FD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864659"/>
            <a:ext cx="11421036" cy="4510015"/>
          </a:xfrm>
        </p:spPr>
        <p:txBody>
          <a:bodyPr>
            <a:normAutofit/>
          </a:bodyPr>
          <a:lstStyle/>
          <a:p>
            <a:r>
              <a:rPr lang="en-US" sz="3200" dirty="0"/>
              <a:t>Tidy up before June &amp; train user</a:t>
            </a:r>
          </a:p>
          <a:p>
            <a:r>
              <a:rPr lang="en-US" sz="3200" dirty="0"/>
              <a:t>Post June 2024</a:t>
            </a:r>
          </a:p>
          <a:p>
            <a:pPr lvl="1"/>
            <a:r>
              <a:rPr lang="en-US" sz="2800" dirty="0"/>
              <a:t>Dish/Feed switch to demultiplex the feed line</a:t>
            </a:r>
          </a:p>
          <a:p>
            <a:pPr lvl="1"/>
            <a:r>
              <a:rPr lang="en-US" sz="2800" dirty="0"/>
              <a:t>Preamplifier Deck – Need to put in drop/insert ports</a:t>
            </a:r>
          </a:p>
          <a:p>
            <a:pPr lvl="1"/>
            <a:r>
              <a:rPr lang="en-US" sz="2800" dirty="0"/>
              <a:t>Amplifier Enclosure – Won’t fit in road case </a:t>
            </a:r>
            <a:r>
              <a:rPr lang="en-US" sz="2800" i="1" dirty="0"/>
              <a:t>and</a:t>
            </a:r>
            <a:r>
              <a:rPr lang="en-US" sz="2800" dirty="0"/>
              <a:t> be portable</a:t>
            </a:r>
          </a:p>
          <a:p>
            <a:pPr lvl="1"/>
            <a:r>
              <a:rPr lang="en-US" sz="2800" dirty="0"/>
              <a:t>220 MHz transverter</a:t>
            </a:r>
          </a:p>
          <a:p>
            <a:pPr lvl="1"/>
            <a:r>
              <a:rPr lang="en-US" sz="2800" dirty="0"/>
              <a:t>24 GHz narrow band?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375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366C-8426-B316-F46E-E5052ED9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DD3C9-4824-74F1-D8FB-E21D6966D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There were W1GHZ Cheap and Simple Transverters</a:t>
            </a:r>
          </a:p>
          <a:p>
            <a:pPr lvl="1"/>
            <a:r>
              <a:rPr lang="en-US" sz="2800" dirty="0"/>
              <a:t>2 GHz &amp; 3 GHz</a:t>
            </a:r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1B99AE-9F8A-6923-DF5A-4C70C89497E3}"/>
              </a:ext>
            </a:extLst>
          </p:cNvPr>
          <p:cNvSpPr txBox="1"/>
          <p:nvPr/>
        </p:nvSpPr>
        <p:spPr>
          <a:xfrm>
            <a:off x="1198180" y="3917211"/>
            <a:ext cx="336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/>
              <a:t>=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C6839B-2646-4B1E-BAE0-0BB1019D3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145" y="2994901"/>
            <a:ext cx="4663965" cy="349797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4F35F0C-6A43-4BCD-4FC2-1FCE67C46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79" y="3862975"/>
            <a:ext cx="2794000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AB01E-3F9D-5E69-875A-C5DE0A8662A2}"/>
              </a:ext>
            </a:extLst>
          </p:cNvPr>
          <p:cNvSpPr txBox="1"/>
          <p:nvPr/>
        </p:nvSpPr>
        <p:spPr>
          <a:xfrm>
            <a:off x="6915388" y="4178927"/>
            <a:ext cx="6367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446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366C-8426-B316-F46E-E5052ED9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The Beginning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DD3C9-4824-74F1-D8FB-E21D6966D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There were W1GHZ Cheap and Simple Transverters</a:t>
            </a:r>
          </a:p>
          <a:p>
            <a:pPr lvl="1"/>
            <a:r>
              <a:rPr lang="en-US" sz="2800" dirty="0"/>
              <a:t>5 GHz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And a 10 GHz (DEMI)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23EB1F-632D-34B1-B303-F24C2E55A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145" y="2482521"/>
            <a:ext cx="2968150" cy="2226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3E91EB-BBB7-98BC-6158-ADDA7A82D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222" y="3950850"/>
            <a:ext cx="2968150" cy="222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8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3BFA-5FDB-07BE-6A6B-F2F896E7B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a </a:t>
            </a:r>
            <a:r>
              <a:rPr lang="en-US" b="1" dirty="0"/>
              <a:t>Whole</a:t>
            </a:r>
            <a:r>
              <a:rPr lang="en-US" dirty="0"/>
              <a:t> Bunch of Carrying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3D654-B48C-6404-A972-00412A68E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3BFA-5FDB-07BE-6A6B-F2F896E7B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Time to Consolidate!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3D654-B48C-6404-A972-00412A68E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 the 817 and W1GHZ transverter modules</a:t>
            </a:r>
          </a:p>
          <a:p>
            <a:pPr lvl="1"/>
            <a:r>
              <a:rPr lang="en-US" dirty="0"/>
              <a:t>W1GHZ - 900, 1296, 2 GHz, 3 GHz, 5 GHz</a:t>
            </a:r>
          </a:p>
          <a:p>
            <a:pPr lvl="1"/>
            <a:r>
              <a:rPr lang="en-US" dirty="0"/>
              <a:t>DEMI – 10 GHz</a:t>
            </a:r>
          </a:p>
          <a:p>
            <a:r>
              <a:rPr lang="en-US" dirty="0"/>
              <a:t>Add in </a:t>
            </a:r>
          </a:p>
          <a:p>
            <a:pPr lvl="1"/>
            <a:r>
              <a:rPr lang="en-US" dirty="0"/>
              <a:t>GPSDO</a:t>
            </a:r>
          </a:p>
          <a:p>
            <a:pPr lvl="1"/>
            <a:r>
              <a:rPr lang="en-US" dirty="0"/>
              <a:t>Frequency flexible PLL</a:t>
            </a:r>
          </a:p>
          <a:p>
            <a:pPr lvl="1"/>
            <a:r>
              <a:rPr lang="en-US" dirty="0"/>
              <a:t>Waterfall / FT8 / Digital subsystem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50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Up Arrow 35">
            <a:extLst>
              <a:ext uri="{FF2B5EF4-FFF2-40B4-BE49-F238E27FC236}">
                <a16:creationId xmlns:a16="http://schemas.microsoft.com/office/drawing/2014/main" id="{1EE3C7AA-4023-2350-EF86-4DE877DFF30D}"/>
              </a:ext>
            </a:extLst>
          </p:cNvPr>
          <p:cNvSpPr/>
          <p:nvPr/>
        </p:nvSpPr>
        <p:spPr>
          <a:xfrm>
            <a:off x="5656192" y="1495295"/>
            <a:ext cx="232563" cy="3630008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E3317-FDA7-35B1-4463-BEDDCEAE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9E8268-1933-ECD9-8710-DE44339652FD}"/>
              </a:ext>
            </a:extLst>
          </p:cNvPr>
          <p:cNvSpPr/>
          <p:nvPr/>
        </p:nvSpPr>
        <p:spPr>
          <a:xfrm>
            <a:off x="5428897" y="843653"/>
            <a:ext cx="1629103" cy="6516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900 MHz</a:t>
            </a:r>
          </a:p>
          <a:p>
            <a:pPr algn="ctr"/>
            <a:r>
              <a:rPr lang="en-US" dirty="0"/>
              <a:t>Transverter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1B741D-79F6-F4C5-8AEC-072580813BB5}"/>
              </a:ext>
            </a:extLst>
          </p:cNvPr>
          <p:cNvSpPr/>
          <p:nvPr/>
        </p:nvSpPr>
        <p:spPr>
          <a:xfrm>
            <a:off x="5428896" y="1643917"/>
            <a:ext cx="1629103" cy="6516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1296 MHz</a:t>
            </a:r>
          </a:p>
          <a:p>
            <a:pPr algn="ctr"/>
            <a:r>
              <a:rPr lang="en-US" dirty="0"/>
              <a:t>Transverter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643603-1DEF-362F-CF37-19C1276A6096}"/>
              </a:ext>
            </a:extLst>
          </p:cNvPr>
          <p:cNvSpPr/>
          <p:nvPr/>
        </p:nvSpPr>
        <p:spPr>
          <a:xfrm>
            <a:off x="5428896" y="2444181"/>
            <a:ext cx="1629103" cy="6516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2.3 GHz</a:t>
            </a:r>
          </a:p>
          <a:p>
            <a:pPr algn="ctr"/>
            <a:r>
              <a:rPr lang="en-US" dirty="0"/>
              <a:t>Transverter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A5FD58-7226-B493-4D49-97058D82AD65}"/>
              </a:ext>
            </a:extLst>
          </p:cNvPr>
          <p:cNvSpPr/>
          <p:nvPr/>
        </p:nvSpPr>
        <p:spPr>
          <a:xfrm>
            <a:off x="5428895" y="3244445"/>
            <a:ext cx="1629103" cy="6516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3.4 GHz</a:t>
            </a:r>
          </a:p>
          <a:p>
            <a:pPr algn="ctr"/>
            <a:r>
              <a:rPr lang="en-US" dirty="0"/>
              <a:t>Transverter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E7490E-C729-D346-8896-F50D3BD7BEB6}"/>
              </a:ext>
            </a:extLst>
          </p:cNvPr>
          <p:cNvSpPr/>
          <p:nvPr/>
        </p:nvSpPr>
        <p:spPr>
          <a:xfrm>
            <a:off x="5428894" y="4044709"/>
            <a:ext cx="1629103" cy="6516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5.7 GHz</a:t>
            </a:r>
          </a:p>
          <a:p>
            <a:pPr algn="ctr"/>
            <a:r>
              <a:rPr lang="en-US" dirty="0"/>
              <a:t>Transverter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99DB8F-4F89-F801-7D07-303F827F86A8}"/>
              </a:ext>
            </a:extLst>
          </p:cNvPr>
          <p:cNvSpPr/>
          <p:nvPr/>
        </p:nvSpPr>
        <p:spPr>
          <a:xfrm>
            <a:off x="3012172" y="5513619"/>
            <a:ext cx="1220513" cy="65164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Band Switch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EB9E23-F29C-14E2-B987-243E2B82F517}"/>
              </a:ext>
            </a:extLst>
          </p:cNvPr>
          <p:cNvSpPr/>
          <p:nvPr/>
        </p:nvSpPr>
        <p:spPr>
          <a:xfrm>
            <a:off x="3216467" y="2444181"/>
            <a:ext cx="811925" cy="65164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1:6 SMA Relay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F3A801-0F42-045B-C3D0-A5ECA6AB7275}"/>
              </a:ext>
            </a:extLst>
          </p:cNvPr>
          <p:cNvCxnSpPr>
            <a:cxnSpLocks/>
            <a:stCxn id="12" idx="3"/>
            <a:endCxn id="4" idx="1"/>
          </p:cNvCxnSpPr>
          <p:nvPr/>
        </p:nvCxnSpPr>
        <p:spPr>
          <a:xfrm flipV="1">
            <a:off x="4028392" y="1169474"/>
            <a:ext cx="1400505" cy="1600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0FDD77-F8F6-73FC-CDB4-3F1B892B38AD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>
          <a:xfrm>
            <a:off x="4028392" y="2770002"/>
            <a:ext cx="14005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411EAF-BB92-5739-B3A6-FA4B2EDA72A7}"/>
              </a:ext>
            </a:extLst>
          </p:cNvPr>
          <p:cNvCxnSpPr>
            <a:cxnSpLocks/>
            <a:stCxn id="12" idx="2"/>
            <a:endCxn id="11" idx="0"/>
          </p:cNvCxnSpPr>
          <p:nvPr/>
        </p:nvCxnSpPr>
        <p:spPr>
          <a:xfrm flipH="1">
            <a:off x="3622429" y="3095823"/>
            <a:ext cx="1" cy="24177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8941AD-0ED3-D27F-260C-5623C24EE408}"/>
              </a:ext>
            </a:extLst>
          </p:cNvPr>
          <p:cNvCxnSpPr>
            <a:cxnSpLocks/>
            <a:stCxn id="12" idx="3"/>
            <a:endCxn id="8" idx="1"/>
          </p:cNvCxnSpPr>
          <p:nvPr/>
        </p:nvCxnSpPr>
        <p:spPr>
          <a:xfrm>
            <a:off x="4028392" y="2770002"/>
            <a:ext cx="1400503" cy="8002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68C9A9-B350-823D-A7BE-CD02B7266CC3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028392" y="1963005"/>
            <a:ext cx="1400502" cy="8069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A4C052-B131-CE7A-982E-4AA35E382C4A}"/>
              </a:ext>
            </a:extLst>
          </p:cNvPr>
          <p:cNvCxnSpPr>
            <a:cxnSpLocks/>
            <a:stCxn id="9" idx="1"/>
            <a:endCxn id="12" idx="3"/>
          </p:cNvCxnSpPr>
          <p:nvPr/>
        </p:nvCxnSpPr>
        <p:spPr>
          <a:xfrm flipH="1" flipV="1">
            <a:off x="4028392" y="2770002"/>
            <a:ext cx="1400502" cy="1600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92A3E0F-098E-1765-27D7-DB95CD2BCEDC}"/>
              </a:ext>
            </a:extLst>
          </p:cNvPr>
          <p:cNvSpPr/>
          <p:nvPr/>
        </p:nvSpPr>
        <p:spPr>
          <a:xfrm>
            <a:off x="8458502" y="2444181"/>
            <a:ext cx="811925" cy="65164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1:6 SMA Relay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8D417E-41DA-E12E-38DC-922812CD3BD5}"/>
              </a:ext>
            </a:extLst>
          </p:cNvPr>
          <p:cNvGrpSpPr/>
          <p:nvPr/>
        </p:nvGrpSpPr>
        <p:grpSpPr>
          <a:xfrm rot="10800000">
            <a:off x="7057997" y="1169474"/>
            <a:ext cx="1400505" cy="3201056"/>
            <a:chOff x="6620197" y="2231970"/>
            <a:chExt cx="1400505" cy="320105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4BAB891-3AD9-6450-4653-F67576643C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0197" y="2231970"/>
              <a:ext cx="1400505" cy="16005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DA56F3-6726-278C-0CE1-8142D6E333EF}"/>
                </a:ext>
              </a:extLst>
            </p:cNvPr>
            <p:cNvCxnSpPr>
              <a:cxnSpLocks/>
            </p:cNvCxnSpPr>
            <p:nvPr/>
          </p:nvCxnSpPr>
          <p:spPr>
            <a:xfrm>
              <a:off x="6620197" y="3832498"/>
              <a:ext cx="140050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A46041-59ED-7A1B-935D-F09BD3FC177E}"/>
                </a:ext>
              </a:extLst>
            </p:cNvPr>
            <p:cNvCxnSpPr>
              <a:cxnSpLocks/>
            </p:cNvCxnSpPr>
            <p:nvPr/>
          </p:nvCxnSpPr>
          <p:spPr>
            <a:xfrm>
              <a:off x="6620197" y="3832498"/>
              <a:ext cx="1400503" cy="8002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79ECA6C-50ED-7458-C4DE-0864087791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0197" y="3025501"/>
              <a:ext cx="1400502" cy="8069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7A1673-841F-8598-D296-8ED08BFB4D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0197" y="3832498"/>
              <a:ext cx="1400502" cy="16005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DE4EC6B-9A95-4B28-FF50-F97D9681AADF}"/>
              </a:ext>
            </a:extLst>
          </p:cNvPr>
          <p:cNvSpPr/>
          <p:nvPr/>
        </p:nvSpPr>
        <p:spPr>
          <a:xfrm>
            <a:off x="1297995" y="5117010"/>
            <a:ext cx="1220513" cy="6516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Raspberry Pi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BF9AA89-DF54-4668-460B-9F2B0169302C}"/>
              </a:ext>
            </a:extLst>
          </p:cNvPr>
          <p:cNvCxnSpPr>
            <a:cxnSpLocks/>
          </p:cNvCxnSpPr>
          <p:nvPr/>
        </p:nvCxnSpPr>
        <p:spPr>
          <a:xfrm flipH="1">
            <a:off x="2518508" y="5264412"/>
            <a:ext cx="291399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5F53846-4E0C-F91B-8093-4C0A31144980}"/>
              </a:ext>
            </a:extLst>
          </p:cNvPr>
          <p:cNvSpPr txBox="1"/>
          <p:nvPr/>
        </p:nvSpPr>
        <p:spPr>
          <a:xfrm>
            <a:off x="4574914" y="4962014"/>
            <a:ext cx="67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AF6834-39F7-38FB-176C-80CB0D9B7BD0}"/>
              </a:ext>
            </a:extLst>
          </p:cNvPr>
          <p:cNvCxnSpPr>
            <a:cxnSpLocks/>
          </p:cNvCxnSpPr>
          <p:nvPr/>
        </p:nvCxnSpPr>
        <p:spPr>
          <a:xfrm flipH="1">
            <a:off x="2518508" y="5639443"/>
            <a:ext cx="4936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2110B5B-9B18-85DE-2A7B-82E407EDC1AD}"/>
              </a:ext>
            </a:extLst>
          </p:cNvPr>
          <p:cNvSpPr/>
          <p:nvPr/>
        </p:nvSpPr>
        <p:spPr>
          <a:xfrm>
            <a:off x="1146603" y="4157384"/>
            <a:ext cx="1534288" cy="716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LCD w touchscreen</a:t>
            </a:r>
          </a:p>
        </p:txBody>
      </p: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B9DDA228-13AF-F2FC-944B-0A97D724112B}"/>
              </a:ext>
            </a:extLst>
          </p:cNvPr>
          <p:cNvCxnSpPr>
            <a:cxnSpLocks/>
            <a:stCxn id="46" idx="1"/>
            <a:endCxn id="5" idx="1"/>
          </p:cNvCxnSpPr>
          <p:nvPr/>
        </p:nvCxnSpPr>
        <p:spPr>
          <a:xfrm rot="10800000" flipH="1">
            <a:off x="1297994" y="2770003"/>
            <a:ext cx="535485" cy="2672829"/>
          </a:xfrm>
          <a:prstGeom prst="bentConnector3">
            <a:avLst>
              <a:gd name="adj1" fmla="val -17076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7D523C08-F48B-8179-86BC-5CA65FF19EB2}"/>
              </a:ext>
            </a:extLst>
          </p:cNvPr>
          <p:cNvSpPr/>
          <p:nvPr/>
        </p:nvSpPr>
        <p:spPr>
          <a:xfrm>
            <a:off x="649873" y="2511532"/>
            <a:ext cx="777394" cy="47400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USB/TTL</a:t>
            </a:r>
          </a:p>
          <a:p>
            <a:pPr algn="ctr"/>
            <a:r>
              <a:rPr lang="en-US" sz="1200" dirty="0"/>
              <a:t>Cat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B9A2448-646F-D068-AD27-0D80F83F4DF6}"/>
              </a:ext>
            </a:extLst>
          </p:cNvPr>
          <p:cNvCxnSpPr>
            <a:cxnSpLocks/>
            <a:stCxn id="12" idx="1"/>
            <a:endCxn id="5" idx="3"/>
          </p:cNvCxnSpPr>
          <p:nvPr/>
        </p:nvCxnSpPr>
        <p:spPr>
          <a:xfrm flipH="1">
            <a:off x="2732115" y="2770002"/>
            <a:ext cx="4843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3AFB72E-EC7A-496A-6E66-EA59007AF980}"/>
              </a:ext>
            </a:extLst>
          </p:cNvPr>
          <p:cNvSpPr txBox="1"/>
          <p:nvPr/>
        </p:nvSpPr>
        <p:spPr>
          <a:xfrm>
            <a:off x="2776937" y="2476856"/>
            <a:ext cx="42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4B925F-08CC-3EFE-1282-7C5C48E4CCD8}"/>
              </a:ext>
            </a:extLst>
          </p:cNvPr>
          <p:cNvSpPr/>
          <p:nvPr/>
        </p:nvSpPr>
        <p:spPr>
          <a:xfrm>
            <a:off x="5428893" y="5125303"/>
            <a:ext cx="1629103" cy="65164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GPSDO / PLL</a:t>
            </a: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6BD04D37-BD8E-535D-7D1F-FC160C9DC375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7057996" y="4727881"/>
            <a:ext cx="419394" cy="723243"/>
          </a:xfrm>
          <a:prstGeom prst="bentConnector2">
            <a:avLst/>
          </a:prstGeom>
          <a:ln w="476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B0C85BA-49FC-449A-3EFB-1FEF27DA3DD0}"/>
              </a:ext>
            </a:extLst>
          </p:cNvPr>
          <p:cNvSpPr txBox="1"/>
          <p:nvPr/>
        </p:nvSpPr>
        <p:spPr>
          <a:xfrm>
            <a:off x="7509949" y="4671190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 Antenna</a:t>
            </a:r>
          </a:p>
        </p:txBody>
      </p:sp>
      <p:sp>
        <p:nvSpPr>
          <p:cNvPr id="78" name="Right Arrow 77">
            <a:extLst>
              <a:ext uri="{FF2B5EF4-FFF2-40B4-BE49-F238E27FC236}">
                <a16:creationId xmlns:a16="http://schemas.microsoft.com/office/drawing/2014/main" id="{B6742423-4837-4B40-FEC6-F50B7725DD0A}"/>
              </a:ext>
            </a:extLst>
          </p:cNvPr>
          <p:cNvSpPr/>
          <p:nvPr/>
        </p:nvSpPr>
        <p:spPr>
          <a:xfrm>
            <a:off x="9270427" y="2628847"/>
            <a:ext cx="1510747" cy="3258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FE45ED4-1ACD-7A88-7247-574CAB06109B}"/>
              </a:ext>
            </a:extLst>
          </p:cNvPr>
          <p:cNvSpPr txBox="1"/>
          <p:nvPr/>
        </p:nvSpPr>
        <p:spPr>
          <a:xfrm>
            <a:off x="10781174" y="2628847"/>
            <a:ext cx="11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In/Out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EB0DD50-1A47-145C-7574-ACFD4BE9CAD1}"/>
              </a:ext>
            </a:extLst>
          </p:cNvPr>
          <p:cNvCxnSpPr>
            <a:cxnSpLocks/>
            <a:stCxn id="59" idx="2"/>
            <a:endCxn id="46" idx="0"/>
          </p:cNvCxnSpPr>
          <p:nvPr/>
        </p:nvCxnSpPr>
        <p:spPr>
          <a:xfrm flipH="1">
            <a:off x="1908252" y="4873584"/>
            <a:ext cx="5495" cy="2434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AD632FB0-EB2F-C7F7-3C86-8F2FFA3A39E3}"/>
              </a:ext>
            </a:extLst>
          </p:cNvPr>
          <p:cNvSpPr/>
          <p:nvPr/>
        </p:nvSpPr>
        <p:spPr>
          <a:xfrm>
            <a:off x="1368899" y="6027283"/>
            <a:ext cx="1077188" cy="3693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Kbd</a:t>
            </a:r>
            <a:endParaRPr lang="en-US" dirty="0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9899BE3-01F6-EC13-064E-AAFE9FA04918}"/>
              </a:ext>
            </a:extLst>
          </p:cNvPr>
          <p:cNvCxnSpPr>
            <a:cxnSpLocks/>
            <a:stCxn id="46" idx="2"/>
            <a:endCxn id="83" idx="0"/>
          </p:cNvCxnSpPr>
          <p:nvPr/>
        </p:nvCxnSpPr>
        <p:spPr>
          <a:xfrm flipH="1">
            <a:off x="1907493" y="5768652"/>
            <a:ext cx="759" cy="2586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0E96F2D0-3E49-0C3F-2225-27F129C17B75}"/>
              </a:ext>
            </a:extLst>
          </p:cNvPr>
          <p:cNvSpPr/>
          <p:nvPr/>
        </p:nvSpPr>
        <p:spPr>
          <a:xfrm>
            <a:off x="1616900" y="3276130"/>
            <a:ext cx="1335446" cy="6516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USB </a:t>
            </a:r>
            <a:r>
              <a:rPr lang="en-US" dirty="0" err="1"/>
              <a:t>SignaLink</a:t>
            </a:r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00605D5-6AE0-546A-3BAB-CB1F724EF2BE}"/>
              </a:ext>
            </a:extLst>
          </p:cNvPr>
          <p:cNvSpPr txBox="1"/>
          <p:nvPr/>
        </p:nvSpPr>
        <p:spPr>
          <a:xfrm>
            <a:off x="562568" y="545477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USB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D4C0A1EF-9A97-0E8C-4C38-E400866320B7}"/>
              </a:ext>
            </a:extLst>
          </p:cNvPr>
          <p:cNvCxnSpPr>
            <a:cxnSpLocks/>
            <a:stCxn id="91" idx="1"/>
          </p:cNvCxnSpPr>
          <p:nvPr/>
        </p:nvCxnSpPr>
        <p:spPr>
          <a:xfrm flipH="1">
            <a:off x="381000" y="3601951"/>
            <a:ext cx="12359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971DAF7-2652-4968-15E8-78241D5D0AB2}"/>
              </a:ext>
            </a:extLst>
          </p:cNvPr>
          <p:cNvCxnSpPr>
            <a:cxnSpLocks/>
            <a:stCxn id="5" idx="2"/>
            <a:endCxn id="91" idx="0"/>
          </p:cNvCxnSpPr>
          <p:nvPr/>
        </p:nvCxnSpPr>
        <p:spPr>
          <a:xfrm>
            <a:off x="2282798" y="3095823"/>
            <a:ext cx="1825" cy="1803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Bent-Up Arrow 107">
            <a:extLst>
              <a:ext uri="{FF2B5EF4-FFF2-40B4-BE49-F238E27FC236}">
                <a16:creationId xmlns:a16="http://schemas.microsoft.com/office/drawing/2014/main" id="{D6AC8C6A-420C-FA38-EE42-850213630EED}"/>
              </a:ext>
            </a:extLst>
          </p:cNvPr>
          <p:cNvSpPr/>
          <p:nvPr/>
        </p:nvSpPr>
        <p:spPr>
          <a:xfrm rot="5400000" flipH="1">
            <a:off x="2187613" y="1671597"/>
            <a:ext cx="754874" cy="788720"/>
          </a:xfrm>
          <a:prstGeom prst="bentUpArrow">
            <a:avLst>
              <a:gd name="adj1" fmla="val 26724"/>
              <a:gd name="adj2" fmla="val 25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en-US" sz="1600" dirty="0"/>
              <a:t>PTT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F521FB9-E33A-1BA2-5D3D-D8379631E303}"/>
              </a:ext>
            </a:extLst>
          </p:cNvPr>
          <p:cNvSpPr/>
          <p:nvPr/>
        </p:nvSpPr>
        <p:spPr>
          <a:xfrm>
            <a:off x="2952346" y="1521331"/>
            <a:ext cx="1341890" cy="65164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Sequencer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5CD7DC-05C0-EF7E-EC6B-0744BBBB9680}"/>
              </a:ext>
            </a:extLst>
          </p:cNvPr>
          <p:cNvSpPr/>
          <p:nvPr/>
        </p:nvSpPr>
        <p:spPr>
          <a:xfrm>
            <a:off x="1833480" y="2444181"/>
            <a:ext cx="898635" cy="6516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FT-817</a:t>
            </a: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C043A47-0231-706B-EA6C-2A66C50A1BF0}"/>
              </a:ext>
            </a:extLst>
          </p:cNvPr>
          <p:cNvCxnSpPr>
            <a:cxnSpLocks/>
          </p:cNvCxnSpPr>
          <p:nvPr/>
        </p:nvCxnSpPr>
        <p:spPr>
          <a:xfrm>
            <a:off x="9154259" y="3075942"/>
            <a:ext cx="0" cy="29513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BD7756E-B6F0-CA84-8F34-E7F8EAFF1C13}"/>
              </a:ext>
            </a:extLst>
          </p:cNvPr>
          <p:cNvCxnSpPr>
            <a:cxnSpLocks/>
          </p:cNvCxnSpPr>
          <p:nvPr/>
        </p:nvCxnSpPr>
        <p:spPr>
          <a:xfrm>
            <a:off x="4232685" y="6027283"/>
            <a:ext cx="49215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13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29" grpId="0" animBg="1"/>
      <p:bldP spid="46" grpId="0" animBg="1"/>
      <p:bldP spid="56" grpId="0"/>
      <p:bldP spid="59" grpId="0" animBg="1"/>
      <p:bldP spid="66" grpId="0" animBg="1"/>
      <p:bldP spid="70" grpId="0"/>
      <p:bldP spid="10" grpId="0" animBg="1"/>
      <p:bldP spid="76" grpId="0"/>
      <p:bldP spid="78" grpId="0" animBg="1"/>
      <p:bldP spid="79" grpId="0"/>
      <p:bldP spid="83" grpId="0" animBg="1"/>
      <p:bldP spid="91" grpId="0" animBg="1"/>
      <p:bldP spid="93" grpId="0"/>
      <p:bldP spid="108" grpId="0" animBg="1"/>
      <p:bldP spid="108" grpId="1" animBg="1"/>
      <p:bldP spid="109" grpId="0" animBg="1"/>
      <p:bldP spid="109" grpId="1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31DF-4BB5-E39F-64B1-C469E1D76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Supplies, 3 voltages per transverter, 5 transverters, Tx or Rx mode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C6F4A-24FB-0520-2FF8-1B24CFCC7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319" y="1500596"/>
            <a:ext cx="7772400" cy="4845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74E8EC-6996-E6B3-88A2-8A0E1E356B63}"/>
              </a:ext>
            </a:extLst>
          </p:cNvPr>
          <p:cNvSpPr txBox="1"/>
          <p:nvPr/>
        </p:nvSpPr>
        <p:spPr>
          <a:xfrm>
            <a:off x="1549727" y="5398348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Select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626241-279A-8CCA-3D25-E51091066D0A}"/>
              </a:ext>
            </a:extLst>
          </p:cNvPr>
          <p:cNvSpPr/>
          <p:nvPr/>
        </p:nvSpPr>
        <p:spPr>
          <a:xfrm>
            <a:off x="10263116" y="2115403"/>
            <a:ext cx="1090684" cy="6960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Always 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2CE934-A9AA-DD83-6DF1-4D2ED7F4738A}"/>
              </a:ext>
            </a:extLst>
          </p:cNvPr>
          <p:cNvSpPr/>
          <p:nvPr/>
        </p:nvSpPr>
        <p:spPr>
          <a:xfrm>
            <a:off x="10263116" y="2974261"/>
            <a:ext cx="1090684" cy="69603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 for RX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25CB4-D2A9-F51D-4F25-161532318FB5}"/>
              </a:ext>
            </a:extLst>
          </p:cNvPr>
          <p:cNvSpPr/>
          <p:nvPr/>
        </p:nvSpPr>
        <p:spPr>
          <a:xfrm>
            <a:off x="10263116" y="3831217"/>
            <a:ext cx="1090684" cy="696036"/>
          </a:xfrm>
          <a:prstGeom prst="rect">
            <a:avLst/>
          </a:prstGeom>
          <a:solidFill>
            <a:srgbClr val="FF7D4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 for </a:t>
            </a:r>
          </a:p>
          <a:p>
            <a:pPr algn="ctr"/>
            <a:r>
              <a:rPr lang="en-US" dirty="0"/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2268543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469A-5A22-F2B2-E226-5F6C16F4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795" y="365125"/>
            <a:ext cx="8725930" cy="1325563"/>
          </a:xfrm>
        </p:spPr>
        <p:txBody>
          <a:bodyPr/>
          <a:lstStyle/>
          <a:p>
            <a:r>
              <a:rPr lang="en-US" dirty="0"/>
              <a:t>Plus a whole bunch of FET switches with selection logic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C36F5-E2F5-1006-89A0-04E5CDF63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711" y="1629076"/>
            <a:ext cx="6254578" cy="4863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DA344-B284-E7C9-80F0-93FC79DAE63C}"/>
              </a:ext>
            </a:extLst>
          </p:cNvPr>
          <p:cNvSpPr txBox="1"/>
          <p:nvPr/>
        </p:nvSpPr>
        <p:spPr>
          <a:xfrm>
            <a:off x="2233863" y="470033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TX/RX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2A00DB-535D-BAD6-B524-5F0D333EDAE2}"/>
              </a:ext>
            </a:extLst>
          </p:cNvPr>
          <p:cNvCxnSpPr/>
          <p:nvPr/>
        </p:nvCxnSpPr>
        <p:spPr>
          <a:xfrm flipH="1">
            <a:off x="902372" y="5350043"/>
            <a:ext cx="20944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04A7E7-01FA-1FD0-C584-7D735177C92F}"/>
              </a:ext>
            </a:extLst>
          </p:cNvPr>
          <p:cNvCxnSpPr>
            <a:cxnSpLocks/>
          </p:cNvCxnSpPr>
          <p:nvPr/>
        </p:nvCxnSpPr>
        <p:spPr>
          <a:xfrm>
            <a:off x="1074821" y="5233737"/>
            <a:ext cx="0" cy="485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A7973D-7C89-C2F1-85AF-7922863C1A7D}"/>
              </a:ext>
            </a:extLst>
          </p:cNvPr>
          <p:cNvCxnSpPr>
            <a:cxnSpLocks/>
          </p:cNvCxnSpPr>
          <p:nvPr/>
        </p:nvCxnSpPr>
        <p:spPr>
          <a:xfrm>
            <a:off x="1183105" y="5233737"/>
            <a:ext cx="0" cy="485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DC6503-19F5-9B59-176B-CA783D81B325}"/>
              </a:ext>
            </a:extLst>
          </p:cNvPr>
          <p:cNvCxnSpPr>
            <a:cxnSpLocks/>
          </p:cNvCxnSpPr>
          <p:nvPr/>
        </p:nvCxnSpPr>
        <p:spPr>
          <a:xfrm>
            <a:off x="1295399" y="5233737"/>
            <a:ext cx="0" cy="485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709B69-5A50-FF6D-57E3-835D11B9C646}"/>
              </a:ext>
            </a:extLst>
          </p:cNvPr>
          <p:cNvCxnSpPr>
            <a:cxnSpLocks/>
          </p:cNvCxnSpPr>
          <p:nvPr/>
        </p:nvCxnSpPr>
        <p:spPr>
          <a:xfrm>
            <a:off x="1679156" y="5233737"/>
            <a:ext cx="0" cy="4852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30B651-E088-6D42-9C8D-5ED1DD770501}"/>
              </a:ext>
            </a:extLst>
          </p:cNvPr>
          <p:cNvSpPr txBox="1"/>
          <p:nvPr/>
        </p:nvSpPr>
        <p:spPr>
          <a:xfrm>
            <a:off x="729915" y="5678905"/>
            <a:ext cx="1441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 0 to 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14C5A-5D7E-2F7B-DE94-4DE70F28FA39}"/>
              </a:ext>
            </a:extLst>
          </p:cNvPr>
          <p:cNvSpPr txBox="1"/>
          <p:nvPr/>
        </p:nvSpPr>
        <p:spPr>
          <a:xfrm>
            <a:off x="1297320" y="529170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3768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724</Words>
  <Application>Microsoft Macintosh PowerPoint</Application>
  <PresentationFormat>Widescreen</PresentationFormat>
  <Paragraphs>247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Avenir Book</vt:lpstr>
      <vt:lpstr>STRANGELUV EXTENDED</vt:lpstr>
      <vt:lpstr>STRANGELUV LIGHT EXTENDED</vt:lpstr>
      <vt:lpstr>Office Theme</vt:lpstr>
      <vt:lpstr>5 bands in 2U</vt:lpstr>
      <vt:lpstr>In The Beginning</vt:lpstr>
      <vt:lpstr>In The Beginning</vt:lpstr>
      <vt:lpstr>In The Beginning</vt:lpstr>
      <vt:lpstr>And a Whole Bunch of Carrying Cases</vt:lpstr>
      <vt:lpstr>Time to Consolidate!</vt:lpstr>
      <vt:lpstr>System Design</vt:lpstr>
      <vt:lpstr>5 Supplies, 3 voltages per transverter, 5 transverters, Tx or Rx mode</vt:lpstr>
      <vt:lpstr>Plus a whole bunch of FET switches with selection logic</vt:lpstr>
      <vt:lpstr>Is one metric &amp;^$%# ton of jumpers</vt:lpstr>
      <vt:lpstr>As soon as it was done….</vt:lpstr>
      <vt:lpstr>Has To Be an Easier WayTM !</vt:lpstr>
      <vt:lpstr>Somewhat simpler</vt:lpstr>
      <vt:lpstr>Familiar FET Power Switch</vt:lpstr>
      <vt:lpstr>System Design V2</vt:lpstr>
      <vt:lpstr>GPSDO + PLL + RasPI</vt:lpstr>
      <vt:lpstr>GPSDO + PLL</vt:lpstr>
      <vt:lpstr>GPSDO + PLL</vt:lpstr>
      <vt:lpstr>GPSDO</vt:lpstr>
      <vt:lpstr>GPSDO</vt:lpstr>
      <vt:lpstr>PLL V1.0</vt:lpstr>
      <vt:lpstr>PLL V1.0</vt:lpstr>
      <vt:lpstr>PLL V2.0</vt:lpstr>
      <vt:lpstr>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bands in 2U</dc:title>
  <dc:creator>Bob Bownes</dc:creator>
  <cp:lastModifiedBy>Bob Bownes</cp:lastModifiedBy>
  <cp:revision>5</cp:revision>
  <dcterms:created xsi:type="dcterms:W3CDTF">2024-04-19T16:19:23Z</dcterms:created>
  <dcterms:modified xsi:type="dcterms:W3CDTF">2024-04-20T12:06:56Z</dcterms:modified>
</cp:coreProperties>
</file>