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88"/>
    <p:restoredTop sz="96327"/>
  </p:normalViewPr>
  <p:slideViewPr>
    <p:cSldViewPr snapToGrid="0">
      <p:cViewPr varScale="1">
        <p:scale>
          <a:sx n="126" d="100"/>
          <a:sy n="126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5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rble with brown and aqua colors">
            <a:extLst>
              <a:ext uri="{FF2B5EF4-FFF2-40B4-BE49-F238E27FC236}">
                <a16:creationId xmlns:a16="http://schemas.microsoft.com/office/drawing/2014/main" id="{7C2923F4-222E-9137-A7C9-DF3CE2442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15" b="15760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" y="160337"/>
            <a:ext cx="11836274" cy="1147053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>
              <a:defRPr b="0" i="0">
                <a:solidFill>
                  <a:schemeClr val="tx1"/>
                </a:solidFill>
                <a:latin typeface="STRANGELUV LIGHT EXTENDED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467717"/>
            <a:ext cx="11836274" cy="474258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2pPr>
              <a:defRPr sz="28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2800"/>
            </a:lvl6pPr>
            <a:lvl7pPr>
              <a:defRPr sz="2400"/>
            </a:lvl7pPr>
          </a:lstStyle>
          <a:p>
            <a:pPr lvl="2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5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78C5A24-0D67-4D91-A8AB-79267D9C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3739AC51-1773-C2E0-2F69-C17FA43A5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5" b="1576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5040" y="235039"/>
            <a:ext cx="6858000" cy="638792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365B7-BF7A-EE62-541F-80CBB5F23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326639"/>
            <a:ext cx="10579100" cy="128016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STRANGELUV LIGHT EXTENDED" panose="02000503000000000000" pitchFamily="2" charset="0"/>
              </a:rPr>
              <a:t>Audio Switching and Control for SO5R operation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A0AA6-D91E-DB7B-821D-3623B4E17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5448299" cy="11350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Too Many Radios, not enough ears!</a:t>
            </a:r>
          </a:p>
        </p:txBody>
      </p:sp>
    </p:spTree>
    <p:extLst>
      <p:ext uri="{BB962C8B-B14F-4D97-AF65-F5344CB8AC3E}">
        <p14:creationId xmlns:p14="http://schemas.microsoft.com/office/powerpoint/2010/main" val="26852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Rane SRM-66 Splitter/Mixer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63" y="1553684"/>
            <a:ext cx="11836274" cy="4742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11" name="Picture 10" descr="A diagram of a device&#10;&#10;Description automatically generated">
            <a:extLst>
              <a:ext uri="{FF2B5EF4-FFF2-40B4-BE49-F238E27FC236}">
                <a16:creationId xmlns:a16="http://schemas.microsoft.com/office/drawing/2014/main" id="{6AD38CBE-5498-9FB3-CBB5-30658FCF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90101"/>
            <a:ext cx="7772400" cy="49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5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Rane SRM-66 Splitter/Mixer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63" y="1553684"/>
            <a:ext cx="11836274" cy="4742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7" name="Picture 6" descr="A diagram of a computer output&#10;&#10;Description automatically generated">
            <a:extLst>
              <a:ext uri="{FF2B5EF4-FFF2-40B4-BE49-F238E27FC236}">
                <a16:creationId xmlns:a16="http://schemas.microsoft.com/office/drawing/2014/main" id="{0302B46F-C125-8E3F-28CF-B4EE3C32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12" y="1674664"/>
            <a:ext cx="7008928" cy="49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VHF/UHF contesting Somewhere in the Twenty Twenties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63" y="1553684"/>
            <a:ext cx="11836274" cy="4742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F3D0B6-505E-1DCA-BD79-69F1C314B4B1}"/>
              </a:ext>
            </a:extLst>
          </p:cNvPr>
          <p:cNvSpPr/>
          <p:nvPr/>
        </p:nvSpPr>
        <p:spPr>
          <a:xfrm>
            <a:off x="2540000" y="2387600"/>
            <a:ext cx="2306320" cy="894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SRM-66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2E4782-6069-7AE7-F4D8-E71DB5EC55C2}"/>
              </a:ext>
            </a:extLst>
          </p:cNvPr>
          <p:cNvGrpSpPr/>
          <p:nvPr/>
        </p:nvGrpSpPr>
        <p:grpSpPr>
          <a:xfrm>
            <a:off x="1145572" y="2042160"/>
            <a:ext cx="426720" cy="345440"/>
            <a:chOff x="6704702" y="2204720"/>
            <a:chExt cx="426720" cy="34544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DA2EFB-5BC2-D66F-44C6-D515D6BF6E0C}"/>
                </a:ext>
              </a:extLst>
            </p:cNvPr>
            <p:cNvSpPr/>
            <p:nvPr/>
          </p:nvSpPr>
          <p:spPr>
            <a:xfrm>
              <a:off x="6755502" y="2204720"/>
              <a:ext cx="325120" cy="3454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7FA8291-066B-76CB-317F-3DEB600C155F}"/>
                </a:ext>
              </a:extLst>
            </p:cNvPr>
            <p:cNvCxnSpPr/>
            <p:nvPr/>
          </p:nvCxnSpPr>
          <p:spPr>
            <a:xfrm>
              <a:off x="6704702" y="2550160"/>
              <a:ext cx="4267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CF6F4DE-A877-F4BF-2AE2-8A4ABDFC5B3F}"/>
              </a:ext>
            </a:extLst>
          </p:cNvPr>
          <p:cNvCxnSpPr>
            <a:cxnSpLocks/>
            <a:stCxn id="5" idx="4"/>
            <a:endCxn id="4" idx="1"/>
          </p:cNvCxnSpPr>
          <p:nvPr/>
        </p:nvCxnSpPr>
        <p:spPr>
          <a:xfrm rot="16200000" flipH="1">
            <a:off x="1725946" y="2020586"/>
            <a:ext cx="447040" cy="1181068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D8DC0-C9BC-B400-AC3D-5DAA9941C5DC}"/>
              </a:ext>
            </a:extLst>
          </p:cNvPr>
          <p:cNvGrpSpPr/>
          <p:nvPr/>
        </p:nvGrpSpPr>
        <p:grpSpPr>
          <a:xfrm>
            <a:off x="2565405" y="3281680"/>
            <a:ext cx="294629" cy="988736"/>
            <a:chOff x="2565405" y="3281680"/>
            <a:chExt cx="294629" cy="98873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007474-165B-035A-4BCF-8605E091DBE6}"/>
                </a:ext>
              </a:extLst>
            </p:cNvPr>
            <p:cNvSpPr/>
            <p:nvPr/>
          </p:nvSpPr>
          <p:spPr>
            <a:xfrm>
              <a:off x="2565405" y="3924976"/>
              <a:ext cx="294629" cy="3454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B5573F-7D7D-A725-52E7-54941CEAE674}"/>
                </a:ext>
              </a:extLst>
            </p:cNvPr>
            <p:cNvCxnSpPr/>
            <p:nvPr/>
          </p:nvCxnSpPr>
          <p:spPr>
            <a:xfrm>
              <a:off x="2712720" y="3281680"/>
              <a:ext cx="0" cy="6432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D240E9-1E80-0000-B62E-F0BE7667435C}"/>
              </a:ext>
            </a:extLst>
          </p:cNvPr>
          <p:cNvGrpSpPr/>
          <p:nvPr/>
        </p:nvGrpSpPr>
        <p:grpSpPr>
          <a:xfrm>
            <a:off x="4188428" y="3281680"/>
            <a:ext cx="294629" cy="988736"/>
            <a:chOff x="2565405" y="3281680"/>
            <a:chExt cx="294629" cy="98873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E39FDF-EE6B-3F9E-A2C7-B3A0E1E13E44}"/>
                </a:ext>
              </a:extLst>
            </p:cNvPr>
            <p:cNvSpPr/>
            <p:nvPr/>
          </p:nvSpPr>
          <p:spPr>
            <a:xfrm>
              <a:off x="2565405" y="3924976"/>
              <a:ext cx="294629" cy="3454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99F5B5-AD4C-0B3F-03B5-F38A9914BB92}"/>
                </a:ext>
              </a:extLst>
            </p:cNvPr>
            <p:cNvCxnSpPr/>
            <p:nvPr/>
          </p:nvCxnSpPr>
          <p:spPr>
            <a:xfrm>
              <a:off x="2712720" y="3281680"/>
              <a:ext cx="0" cy="6432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C50B31E-5687-DF58-3B84-EDB08F39FBD5}"/>
              </a:ext>
            </a:extLst>
          </p:cNvPr>
          <p:cNvSpPr/>
          <p:nvPr/>
        </p:nvSpPr>
        <p:spPr>
          <a:xfrm>
            <a:off x="3082268" y="3638632"/>
            <a:ext cx="152411" cy="1625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A36D7CD-812F-2496-4610-59EE5B6E3EFE}"/>
              </a:ext>
            </a:extLst>
          </p:cNvPr>
          <p:cNvSpPr/>
          <p:nvPr/>
        </p:nvSpPr>
        <p:spPr>
          <a:xfrm>
            <a:off x="3409924" y="3638632"/>
            <a:ext cx="152411" cy="1625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FEC08F-C73F-5C03-E114-001B0AA47FAA}"/>
              </a:ext>
            </a:extLst>
          </p:cNvPr>
          <p:cNvSpPr/>
          <p:nvPr/>
        </p:nvSpPr>
        <p:spPr>
          <a:xfrm>
            <a:off x="3737579" y="3638632"/>
            <a:ext cx="152411" cy="1625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B58EF-842D-F1A0-1983-C5D996EC7BEE}"/>
              </a:ext>
            </a:extLst>
          </p:cNvPr>
          <p:cNvSpPr txBox="1"/>
          <p:nvPr/>
        </p:nvSpPr>
        <p:spPr>
          <a:xfrm>
            <a:off x="2217190" y="428192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13682-52C8-A220-4F35-6C9D3BF74CC4}"/>
              </a:ext>
            </a:extLst>
          </p:cNvPr>
          <p:cNvSpPr txBox="1"/>
          <p:nvPr/>
        </p:nvSpPr>
        <p:spPr>
          <a:xfrm>
            <a:off x="3865100" y="428192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 6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62E74FE9-D864-2C09-0C30-AEBAF22003AA}"/>
              </a:ext>
            </a:extLst>
          </p:cNvPr>
          <p:cNvCxnSpPr>
            <a:cxnSpLocks/>
          </p:cNvCxnSpPr>
          <p:nvPr/>
        </p:nvCxnSpPr>
        <p:spPr>
          <a:xfrm flipV="1">
            <a:off x="1386216" y="3093209"/>
            <a:ext cx="1148703" cy="626703"/>
          </a:xfrm>
          <a:prstGeom prst="bentConnector3">
            <a:avLst>
              <a:gd name="adj1" fmla="val -41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A663D-C494-46F8-A144-14A25A3F3819}"/>
              </a:ext>
            </a:extLst>
          </p:cNvPr>
          <p:cNvSpPr/>
          <p:nvPr/>
        </p:nvSpPr>
        <p:spPr>
          <a:xfrm>
            <a:off x="829954" y="3547062"/>
            <a:ext cx="1017689" cy="894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Voice Keyer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7DE120-BB8A-741A-D41D-CB9AE682F472}"/>
              </a:ext>
            </a:extLst>
          </p:cNvPr>
          <p:cNvSpPr/>
          <p:nvPr/>
        </p:nvSpPr>
        <p:spPr>
          <a:xfrm>
            <a:off x="7021780" y="2386247"/>
            <a:ext cx="2306320" cy="894080"/>
          </a:xfrm>
          <a:prstGeom prst="rect">
            <a:avLst/>
          </a:prstGeom>
          <a:solidFill>
            <a:srgbClr val="3DA8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Arduino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407E33F7-1067-4582-07EF-0F214F302902}"/>
              </a:ext>
            </a:extLst>
          </p:cNvPr>
          <p:cNvSpPr/>
          <p:nvPr/>
        </p:nvSpPr>
        <p:spPr>
          <a:xfrm rot="10800000">
            <a:off x="4846318" y="2611117"/>
            <a:ext cx="2178001" cy="482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3B176DFD-48BF-B58A-032C-CA27284E3AC5}"/>
              </a:ext>
            </a:extLst>
          </p:cNvPr>
          <p:cNvCxnSpPr>
            <a:cxnSpLocks/>
            <a:endCxn id="14" idx="2"/>
          </p:cNvCxnSpPr>
          <p:nvPr/>
        </p:nvCxnSpPr>
        <p:spPr>
          <a:xfrm rot="10800000" flipV="1">
            <a:off x="1338800" y="3280326"/>
            <a:ext cx="6819683" cy="1160816"/>
          </a:xfrm>
          <a:prstGeom prst="bentConnector4">
            <a:avLst>
              <a:gd name="adj1" fmla="val 383"/>
              <a:gd name="adj2" fmla="val 190588"/>
            </a:avLst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A234C332-DCDB-012A-83B3-26F88D8ABFFB}"/>
              </a:ext>
            </a:extLst>
          </p:cNvPr>
          <p:cNvSpPr/>
          <p:nvPr/>
        </p:nvSpPr>
        <p:spPr>
          <a:xfrm rot="10800000">
            <a:off x="9328100" y="2592240"/>
            <a:ext cx="1504968" cy="482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351371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VHF/UHF Contesting @ KC2GDG January 2001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502886"/>
            <a:ext cx="11836274" cy="4742583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Yaesu</a:t>
            </a:r>
            <a:r>
              <a:rPr lang="en-US" dirty="0"/>
              <a:t> FT-530</a:t>
            </a:r>
          </a:p>
          <a:p>
            <a:r>
              <a:rPr lang="en-US" sz="2800" dirty="0"/>
              <a:t>Not Much Complexity</a:t>
            </a:r>
          </a:p>
          <a:p>
            <a:pPr lvl="1"/>
            <a:r>
              <a:rPr lang="en-US" sz="3000" dirty="0"/>
              <a:t>1 microphone, 2 bands FM, no power, no clue</a:t>
            </a:r>
          </a:p>
          <a:p>
            <a:pPr lvl="1"/>
            <a:r>
              <a:rPr lang="en-US" sz="3000" dirty="0"/>
              <a:t>Apartment on a hillside in CM87</a:t>
            </a:r>
          </a:p>
          <a:p>
            <a:pPr lvl="1"/>
            <a:r>
              <a:rPr lang="en-US" sz="3000" dirty="0"/>
              <a:t>Work 4 grids!</a:t>
            </a:r>
          </a:p>
          <a:p>
            <a:pPr lvl="1"/>
            <a:r>
              <a:rPr lang="en-US" sz="3000" dirty="0"/>
              <a:t>Can’t tell who’s calling on what band</a:t>
            </a:r>
          </a:p>
          <a:p>
            <a:pPr lvl="1"/>
            <a:r>
              <a:rPr lang="en-US" sz="3000" dirty="0"/>
              <a:t>Can’t hear the weak ones over the noise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VHF/UHF Contesting @ KC2GDG June/Sept 2002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502886"/>
            <a:ext cx="11836274" cy="474258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Contest Gear 2002	</a:t>
            </a:r>
          </a:p>
          <a:p>
            <a:pPr lvl="1"/>
            <a:r>
              <a:rPr lang="en-US" dirty="0"/>
              <a:t>FT847 for 2m, 432 sideband</a:t>
            </a:r>
          </a:p>
          <a:p>
            <a:pPr lvl="1"/>
            <a:r>
              <a:rPr lang="en-US" dirty="0"/>
              <a:t>Dual band mobile for 2/440 FM</a:t>
            </a:r>
          </a:p>
          <a:p>
            <a:pPr lvl="1"/>
            <a:r>
              <a:rPr lang="en-US" dirty="0"/>
              <a:t>Roving in 1985 MR2 with 3 element 2/432 </a:t>
            </a:r>
            <a:r>
              <a:rPr lang="en-US" dirty="0" err="1"/>
              <a:t>yagi</a:t>
            </a:r>
            <a:r>
              <a:rPr lang="en-US" dirty="0"/>
              <a:t> and 6m dipole</a:t>
            </a:r>
          </a:p>
          <a:p>
            <a:pPr lvl="1"/>
            <a:r>
              <a:rPr lang="en-US" dirty="0"/>
              <a:t>Worked ~12 grids from 4 grids, of note, KH6HME on 2m </a:t>
            </a:r>
            <a:r>
              <a:rPr lang="en-US" dirty="0" err="1"/>
              <a:t>ssb</a:t>
            </a:r>
            <a:r>
              <a:rPr lang="en-US" dirty="0"/>
              <a:t> phone CM97 to BK39 w 100w!</a:t>
            </a:r>
          </a:p>
          <a:p>
            <a:r>
              <a:rPr lang="en-US" sz="2800" dirty="0"/>
              <a:t>Complexity only slightly increased</a:t>
            </a:r>
          </a:p>
          <a:p>
            <a:pPr lvl="1"/>
            <a:r>
              <a:rPr lang="en-US" sz="3000" dirty="0"/>
              <a:t>2 microphones, 2 speakers</a:t>
            </a:r>
          </a:p>
          <a:p>
            <a:pPr lvl="1"/>
            <a:r>
              <a:rPr lang="en-US" sz="3000" dirty="0"/>
              <a:t>Can’t tell who’s calling on what radio</a:t>
            </a:r>
          </a:p>
          <a:p>
            <a:pPr lvl="1"/>
            <a:r>
              <a:rPr lang="en-US" sz="3000" dirty="0"/>
              <a:t>Always grab wrong mic</a:t>
            </a:r>
          </a:p>
          <a:p>
            <a:pPr lvl="1"/>
            <a:r>
              <a:rPr lang="en-US" sz="3000" dirty="0"/>
              <a:t>Only allowed to work one band at a time</a:t>
            </a:r>
          </a:p>
          <a:p>
            <a:pPr lvl="1"/>
            <a:r>
              <a:rPr lang="en-US" sz="3000" dirty="0"/>
              <a:t>Can’t hear the weak ones over the noise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VHF/UHF contesting Spring of 2003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502886"/>
            <a:ext cx="11836274" cy="474258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Gear little changed</a:t>
            </a:r>
          </a:p>
          <a:p>
            <a:pPr lvl="1"/>
            <a:r>
              <a:rPr lang="en-US" dirty="0"/>
              <a:t>FT847 for 2m, 432 sideband</a:t>
            </a:r>
          </a:p>
          <a:p>
            <a:pPr lvl="1"/>
            <a:r>
              <a:rPr lang="en-US" dirty="0"/>
              <a:t>FT736R for 6m sideband</a:t>
            </a:r>
          </a:p>
          <a:p>
            <a:pPr lvl="1"/>
            <a:r>
              <a:rPr lang="en-US" dirty="0"/>
              <a:t>Dual band mobile for 2/440 FM, single band for 900FM</a:t>
            </a:r>
          </a:p>
          <a:p>
            <a:r>
              <a:rPr lang="en-US" sz="2800" dirty="0"/>
              <a:t>Complexity grows again slightly</a:t>
            </a:r>
          </a:p>
          <a:p>
            <a:pPr lvl="1"/>
            <a:r>
              <a:rPr lang="en-US" sz="3000" dirty="0"/>
              <a:t>3 microphones, 3 speakers (900 only on demand)</a:t>
            </a:r>
          </a:p>
          <a:p>
            <a:pPr lvl="1"/>
            <a:r>
              <a:rPr lang="en-US" sz="3000" dirty="0"/>
              <a:t>Can’t tell who’s calling on what radio</a:t>
            </a:r>
          </a:p>
          <a:p>
            <a:pPr lvl="1"/>
            <a:r>
              <a:rPr lang="en-US" sz="3000" dirty="0"/>
              <a:t>Always grab wrong mic</a:t>
            </a:r>
          </a:p>
          <a:p>
            <a:pPr lvl="1"/>
            <a:r>
              <a:rPr lang="en-US" sz="3000" dirty="0"/>
              <a:t>Only allowed to work one band at a time</a:t>
            </a:r>
          </a:p>
          <a:p>
            <a:pPr lvl="1"/>
            <a:r>
              <a:rPr lang="en-US" sz="3000" dirty="0"/>
              <a:t>Can’t hear the weak ones over the noise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7F35AB-3580-458A-16C2-5B0BE51D6061}"/>
              </a:ext>
            </a:extLst>
          </p:cNvPr>
          <p:cNvGrpSpPr/>
          <p:nvPr/>
        </p:nvGrpSpPr>
        <p:grpSpPr>
          <a:xfrm>
            <a:off x="6834555" y="1583995"/>
            <a:ext cx="3922016" cy="4242373"/>
            <a:chOff x="6834555" y="1583995"/>
            <a:chExt cx="3922016" cy="42423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5E3A16-28AF-C912-4FA7-9F51A4D56919}"/>
                </a:ext>
              </a:extLst>
            </p:cNvPr>
            <p:cNvSpPr txBox="1"/>
            <p:nvPr/>
          </p:nvSpPr>
          <p:spPr>
            <a:xfrm rot="18893108">
              <a:off x="8620248" y="2612322"/>
              <a:ext cx="31646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ovietLeague" pitchFamily="2" charset="0"/>
                </a:rPr>
                <a:t>Unhappy GF!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A70290BF-0E08-BD7A-6706-85ADCB0D66B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834555" y="4982307"/>
              <a:ext cx="2192215" cy="844061"/>
            </a:xfrm>
            <a:prstGeom prst="curvedConnector3">
              <a:avLst>
                <a:gd name="adj1" fmla="val -267"/>
              </a:avLst>
            </a:prstGeom>
            <a:ln w="98425" cap="rnd">
              <a:solidFill>
                <a:srgbClr val="FF0000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2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VHF/UHF contesting Fall of 2003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502886"/>
            <a:ext cx="11836274" cy="4742583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VHF/UHF Contest gear in 2003 (Fall)</a:t>
            </a:r>
          </a:p>
          <a:p>
            <a:pPr lvl="1"/>
            <a:r>
              <a:rPr lang="en-US" dirty="0"/>
              <a:t>Headphones! </a:t>
            </a:r>
          </a:p>
          <a:p>
            <a:pPr lvl="1"/>
            <a:r>
              <a:rPr lang="en-US" dirty="0"/>
              <a:t>4 band audio mixer</a:t>
            </a:r>
          </a:p>
          <a:p>
            <a:pPr lvl="1"/>
            <a:r>
              <a:rPr lang="en-US" dirty="0"/>
              <a:t>FT847, FT736R, 2 x Multi band mobiles for 6/2/440 FM </a:t>
            </a:r>
          </a:p>
          <a:p>
            <a:r>
              <a:rPr lang="en-US" sz="2800" dirty="0"/>
              <a:t>Complexity grows larger</a:t>
            </a:r>
          </a:p>
          <a:p>
            <a:pPr lvl="1"/>
            <a:r>
              <a:rPr lang="en-US" sz="3000" dirty="0"/>
              <a:t>4 microphones, 5 audio channels, </a:t>
            </a:r>
          </a:p>
          <a:p>
            <a:pPr lvl="1"/>
            <a:r>
              <a:rPr lang="en-US" sz="3000" dirty="0"/>
              <a:t>Audio levels can be adjusted too many places</a:t>
            </a:r>
          </a:p>
          <a:p>
            <a:pPr lvl="1"/>
            <a:r>
              <a:rPr lang="en-US" sz="3000" dirty="0"/>
              <a:t>Still can’t hear 2m/432 sideband at the same time</a:t>
            </a:r>
          </a:p>
          <a:p>
            <a:pPr lvl="1"/>
            <a:r>
              <a:rPr lang="en-US" sz="3000" dirty="0"/>
              <a:t>Band switches on radios</a:t>
            </a:r>
          </a:p>
          <a:p>
            <a:pPr lvl="1"/>
            <a:r>
              <a:rPr lang="en-US" sz="3000" dirty="0"/>
              <a:t>Ground loops</a:t>
            </a:r>
          </a:p>
          <a:p>
            <a:pPr lvl="1"/>
            <a:r>
              <a:rPr lang="en-US" sz="3000" dirty="0"/>
              <a:t>Still grab wrong mic</a:t>
            </a:r>
          </a:p>
          <a:p>
            <a:pPr lvl="1"/>
            <a:r>
              <a:rPr lang="en-US" sz="3000" dirty="0"/>
              <a:t>Only allowed to work one band at a time but voice keyer implementation keys multiple radios! (Oops!)</a:t>
            </a:r>
          </a:p>
          <a:p>
            <a:pPr lvl="1"/>
            <a:r>
              <a:rPr lang="en-US" sz="3000" dirty="0"/>
              <a:t>Can’t hear the weak ones over the noise!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7F35AB-3580-458A-16C2-5B0BE51D6061}"/>
              </a:ext>
            </a:extLst>
          </p:cNvPr>
          <p:cNvGrpSpPr/>
          <p:nvPr/>
        </p:nvGrpSpPr>
        <p:grpSpPr>
          <a:xfrm>
            <a:off x="2321171" y="162856"/>
            <a:ext cx="7663853" cy="3740126"/>
            <a:chOff x="2321171" y="162856"/>
            <a:chExt cx="7663853" cy="37401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5E3A16-28AF-C912-4FA7-9F51A4D56919}"/>
                </a:ext>
              </a:extLst>
            </p:cNvPr>
            <p:cNvSpPr txBox="1"/>
            <p:nvPr/>
          </p:nvSpPr>
          <p:spPr>
            <a:xfrm rot="18893108">
              <a:off x="7699463" y="1617420"/>
              <a:ext cx="37401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ovietLeague" pitchFamily="2" charset="0"/>
                </a:rPr>
                <a:t>happy GF!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A70290BF-0E08-BD7A-6706-85ADCB0D66B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21171" y="1998485"/>
              <a:ext cx="6248398" cy="476693"/>
            </a:xfrm>
            <a:prstGeom prst="curvedConnector3">
              <a:avLst>
                <a:gd name="adj1" fmla="val -94"/>
              </a:avLst>
            </a:prstGeom>
            <a:ln w="98425" cap="rnd">
              <a:solidFill>
                <a:srgbClr val="00B050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A14330-4EE7-8DC1-A410-5481D1FB044B}"/>
              </a:ext>
            </a:extLst>
          </p:cNvPr>
          <p:cNvGrpSpPr/>
          <p:nvPr/>
        </p:nvGrpSpPr>
        <p:grpSpPr>
          <a:xfrm>
            <a:off x="9647929" y="1781052"/>
            <a:ext cx="830997" cy="3740126"/>
            <a:chOff x="9647929" y="1781052"/>
            <a:chExt cx="830997" cy="374012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397D54-BA97-C3F6-41BB-B873992F1A36}"/>
                </a:ext>
              </a:extLst>
            </p:cNvPr>
            <p:cNvSpPr txBox="1"/>
            <p:nvPr/>
          </p:nvSpPr>
          <p:spPr>
            <a:xfrm rot="18893108">
              <a:off x="8193365" y="3235616"/>
              <a:ext cx="37401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ovietLeague" pitchFamily="2" charset="0"/>
                </a:rPr>
                <a:t>Annoyed K1SIX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3210EAB4-BB43-150E-E87C-DECC8485577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75647" y="4877024"/>
              <a:ext cx="1175562" cy="1"/>
            </a:xfrm>
            <a:prstGeom prst="curvedConnector3">
              <a:avLst>
                <a:gd name="adj1" fmla="val 50000"/>
              </a:avLst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1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VHF/UHF contesting Fall of 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502886"/>
            <a:ext cx="11836274" cy="4742583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/>
              <a:t>Gear has increased again.</a:t>
            </a:r>
          </a:p>
          <a:p>
            <a:pPr lvl="1"/>
            <a:r>
              <a:rPr lang="en-US" dirty="0"/>
              <a:t>Headphones! </a:t>
            </a:r>
          </a:p>
          <a:p>
            <a:pPr lvl="1"/>
            <a:r>
              <a:rPr lang="en-US" dirty="0"/>
              <a:t>16 band audio mixer</a:t>
            </a:r>
          </a:p>
          <a:p>
            <a:pPr lvl="1"/>
            <a:r>
              <a:rPr lang="en-US" dirty="0"/>
              <a:t>FT-2000 for 6m SSB, FT847 for 2m/432, FT736 for 220/1296, 2 x Multi band mobiles for </a:t>
            </a:r>
          </a:p>
          <a:p>
            <a:pPr marL="457200" lvl="1" indent="0">
              <a:buNone/>
            </a:pPr>
            <a:r>
              <a:rPr lang="en-US" dirty="0"/>
              <a:t>                 6/2/440 FM </a:t>
            </a:r>
          </a:p>
          <a:p>
            <a:pPr lvl="1"/>
            <a:r>
              <a:rPr lang="en-US" dirty="0"/>
              <a:t>Foot switches for SSB radios</a:t>
            </a:r>
          </a:p>
          <a:p>
            <a:r>
              <a:rPr lang="en-US" sz="2800" dirty="0"/>
              <a:t>Complexity grows substantially</a:t>
            </a:r>
          </a:p>
          <a:p>
            <a:pPr lvl="1"/>
            <a:r>
              <a:rPr lang="en-US" sz="3000" dirty="0"/>
              <a:t>5 microphones, 7 audio channels</a:t>
            </a:r>
          </a:p>
          <a:p>
            <a:pPr lvl="1"/>
            <a:r>
              <a:rPr lang="en-US" sz="3000" dirty="0"/>
              <a:t>Still can’t hear 2m/432 sideband at the same time, now can’t hear 220/1296</a:t>
            </a:r>
          </a:p>
          <a:p>
            <a:pPr lvl="1"/>
            <a:r>
              <a:rPr lang="en-US" sz="3000" dirty="0"/>
              <a:t>Band switches still on radios</a:t>
            </a:r>
          </a:p>
          <a:p>
            <a:pPr lvl="1"/>
            <a:r>
              <a:rPr lang="en-US" sz="3000" dirty="0"/>
              <a:t>Ground loops better but still troubling</a:t>
            </a:r>
          </a:p>
          <a:p>
            <a:pPr lvl="1"/>
            <a:r>
              <a:rPr lang="en-US" sz="3000" dirty="0"/>
              <a:t>Still grab wrong mic, now step on wrong switch or key wrong mic</a:t>
            </a:r>
          </a:p>
          <a:p>
            <a:pPr lvl="1"/>
            <a:r>
              <a:rPr lang="en-US" sz="3000" dirty="0"/>
              <a:t>Voice keyer goes to a single radio</a:t>
            </a:r>
          </a:p>
          <a:p>
            <a:pPr lvl="1"/>
            <a:r>
              <a:rPr lang="en-US" sz="3000" dirty="0"/>
              <a:t>Can’t hear the weak ones over the noise!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7F35AB-3580-458A-16C2-5B0BE51D6061}"/>
              </a:ext>
            </a:extLst>
          </p:cNvPr>
          <p:cNvGrpSpPr/>
          <p:nvPr/>
        </p:nvGrpSpPr>
        <p:grpSpPr>
          <a:xfrm>
            <a:off x="2379786" y="102529"/>
            <a:ext cx="8778170" cy="4745300"/>
            <a:chOff x="2379786" y="102529"/>
            <a:chExt cx="8778170" cy="47453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5E3A16-28AF-C912-4FA7-9F51A4D56919}"/>
                </a:ext>
              </a:extLst>
            </p:cNvPr>
            <p:cNvSpPr txBox="1"/>
            <p:nvPr/>
          </p:nvSpPr>
          <p:spPr>
            <a:xfrm rot="18893108">
              <a:off x="8369808" y="2059680"/>
              <a:ext cx="4745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ovietLeague" pitchFamily="2" charset="0"/>
                </a:rPr>
                <a:t>Now happy Spouse!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A70290BF-0E08-BD7A-6706-85ADCB0D66B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79786" y="2032920"/>
              <a:ext cx="7877909" cy="460323"/>
            </a:xfrm>
            <a:prstGeom prst="curvedConnector3">
              <a:avLst>
                <a:gd name="adj1" fmla="val 149"/>
              </a:avLst>
            </a:prstGeom>
            <a:ln w="98425" cap="rnd">
              <a:solidFill>
                <a:srgbClr val="00B050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0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VHF/UHF contesting ~2010 Now KI2L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502886"/>
            <a:ext cx="11836274" cy="4742583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/>
              <a:t>Gear mostly unchanged, added one band</a:t>
            </a:r>
          </a:p>
          <a:p>
            <a:pPr lvl="1"/>
            <a:r>
              <a:rPr lang="en-US" dirty="0"/>
              <a:t>16 band audio mixer </a:t>
            </a:r>
          </a:p>
          <a:p>
            <a:pPr lvl="1"/>
            <a:r>
              <a:rPr lang="en-US" dirty="0"/>
              <a:t>FT-2000 for 6m SSB, FT847 for 2m/432, FT736 for 220/902/1296, 2 x Multi band mobiles for </a:t>
            </a:r>
          </a:p>
          <a:p>
            <a:pPr marL="457200" lvl="1" indent="0">
              <a:buNone/>
            </a:pPr>
            <a:r>
              <a:rPr lang="en-US" dirty="0"/>
              <a:t>                 6/2/440 FM </a:t>
            </a:r>
          </a:p>
          <a:p>
            <a:pPr lvl="1"/>
            <a:r>
              <a:rPr lang="en-US" dirty="0"/>
              <a:t>Transverter for 902</a:t>
            </a:r>
          </a:p>
          <a:p>
            <a:pPr lvl="1"/>
            <a:r>
              <a:rPr lang="en-US" dirty="0"/>
              <a:t>Foot switches for SSB radios</a:t>
            </a:r>
          </a:p>
          <a:p>
            <a:r>
              <a:rPr lang="en-US" sz="2800" dirty="0"/>
              <a:t>Complexity grows!</a:t>
            </a:r>
          </a:p>
          <a:p>
            <a:pPr lvl="1"/>
            <a:r>
              <a:rPr lang="en-US" sz="3000" dirty="0"/>
              <a:t>3 microphones, 7 audio channels</a:t>
            </a:r>
          </a:p>
          <a:p>
            <a:pPr lvl="1"/>
            <a:r>
              <a:rPr lang="en-US" sz="3000" dirty="0"/>
              <a:t>Consolidated 3 SSB mics to single mic</a:t>
            </a:r>
          </a:p>
          <a:p>
            <a:pPr lvl="1"/>
            <a:r>
              <a:rPr lang="en-US" sz="3000" dirty="0" err="1"/>
              <a:t>Hummmmmm</a:t>
            </a:r>
            <a:endParaRPr lang="en-US" sz="3000" dirty="0"/>
          </a:p>
          <a:p>
            <a:pPr lvl="1"/>
            <a:r>
              <a:rPr lang="en-US" sz="3000" dirty="0"/>
              <a:t>Still can’t hear 2m/432 sideband at the same time, now can’t hear 220/902/1296</a:t>
            </a:r>
          </a:p>
          <a:p>
            <a:pPr lvl="1"/>
            <a:r>
              <a:rPr lang="en-US" sz="3000" dirty="0"/>
              <a:t>Band switches still on radios, 902 fully manual cable movement, etc. </a:t>
            </a:r>
          </a:p>
          <a:p>
            <a:pPr lvl="1"/>
            <a:r>
              <a:rPr lang="en-US" sz="3000" dirty="0"/>
              <a:t>Still grab wrong mic, now step on wrong switch or key wrong mic</a:t>
            </a:r>
          </a:p>
          <a:p>
            <a:pPr lvl="1"/>
            <a:r>
              <a:rPr lang="en-US" sz="3000" dirty="0"/>
              <a:t>Voice keyer goes to a single radio selected by switch</a:t>
            </a:r>
          </a:p>
          <a:p>
            <a:pPr lvl="1"/>
            <a:r>
              <a:rPr lang="en-US" sz="3000" dirty="0"/>
              <a:t>Can’t hear the weak ones over the noise!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VHF/UHF contesting Somewhere in the late teens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502886"/>
            <a:ext cx="11836274" cy="4742583"/>
          </a:xfrm>
        </p:spPr>
        <p:txBody>
          <a:bodyPr>
            <a:normAutofit fontScale="47500" lnSpcReduction="20000"/>
          </a:bodyPr>
          <a:lstStyle/>
          <a:p>
            <a:r>
              <a:rPr lang="en-US" sz="2800" dirty="0"/>
              <a:t>Mostly contesting from W2SZ/1 on Mt. Greylock June/Sept, home January</a:t>
            </a:r>
          </a:p>
          <a:p>
            <a:r>
              <a:rPr lang="en-US" sz="2800" dirty="0"/>
              <a:t>Gear mostly unchanged, removed two bands</a:t>
            </a:r>
          </a:p>
          <a:p>
            <a:pPr lvl="1"/>
            <a:r>
              <a:rPr lang="en-US" dirty="0"/>
              <a:t>16 band audio mixer </a:t>
            </a:r>
          </a:p>
          <a:p>
            <a:pPr lvl="1"/>
            <a:r>
              <a:rPr lang="en-US" dirty="0"/>
              <a:t>Rack mount 6 channel splitter/mixer Rane SRM 66 – 6 channels in, 6 </a:t>
            </a:r>
            <a:r>
              <a:rPr lang="en-US" dirty="0" err="1"/>
              <a:t>chan</a:t>
            </a:r>
            <a:r>
              <a:rPr lang="en-US" dirty="0"/>
              <a:t> out.</a:t>
            </a:r>
          </a:p>
          <a:p>
            <a:pPr lvl="2"/>
            <a:r>
              <a:rPr lang="en-US" sz="2700" dirty="0"/>
              <a:t>Mic mixing / level balancing</a:t>
            </a:r>
          </a:p>
          <a:p>
            <a:pPr lvl="2"/>
            <a:r>
              <a:rPr lang="en-US" sz="2700" dirty="0"/>
              <a:t>Remote controllability</a:t>
            </a:r>
          </a:p>
          <a:p>
            <a:pPr lvl="1"/>
            <a:r>
              <a:rPr lang="en-US" dirty="0"/>
              <a:t>FT-2000 for 6m SSB, FT847 for 2m/432, FT736 for 220/1296, 2 x Multi band mobiles for 2/440 FM </a:t>
            </a:r>
          </a:p>
          <a:p>
            <a:pPr lvl="1"/>
            <a:r>
              <a:rPr lang="en-US" dirty="0"/>
              <a:t>3 Foot switches for SSB radios, mics for FM</a:t>
            </a:r>
          </a:p>
          <a:p>
            <a:r>
              <a:rPr lang="en-US" sz="2800" dirty="0"/>
              <a:t>Complexity lowered!</a:t>
            </a:r>
          </a:p>
          <a:p>
            <a:pPr lvl="1"/>
            <a:r>
              <a:rPr lang="en-US" sz="3000" dirty="0"/>
              <a:t>One less audio channel (6m FM), one less band (902)</a:t>
            </a:r>
          </a:p>
          <a:p>
            <a:pPr lvl="1"/>
            <a:r>
              <a:rPr lang="en-US" sz="3000" dirty="0"/>
              <a:t>Mic levels are set and forget</a:t>
            </a:r>
          </a:p>
          <a:p>
            <a:pPr lvl="1"/>
            <a:r>
              <a:rPr lang="en-US" sz="3000" dirty="0"/>
              <a:t>No more </a:t>
            </a:r>
            <a:r>
              <a:rPr lang="en-US" sz="3000" dirty="0" err="1"/>
              <a:t>hummm</a:t>
            </a:r>
            <a:r>
              <a:rPr lang="en-US" sz="3000" dirty="0"/>
              <a:t>!</a:t>
            </a:r>
          </a:p>
          <a:p>
            <a:pPr lvl="1"/>
            <a:r>
              <a:rPr lang="en-US" sz="3000" dirty="0"/>
              <a:t>Still can’t hear 2m/432 &amp; 220/432 sideband at the same time</a:t>
            </a:r>
          </a:p>
          <a:p>
            <a:pPr lvl="1"/>
            <a:r>
              <a:rPr lang="en-US" sz="3000" dirty="0"/>
              <a:t>Band switches still on radios, 902 integration fail</a:t>
            </a:r>
          </a:p>
          <a:p>
            <a:pPr lvl="1"/>
            <a:r>
              <a:rPr lang="en-US" sz="3000" dirty="0"/>
              <a:t>Still grab wrong mic, step on wrong switch or key wrong mic</a:t>
            </a:r>
          </a:p>
          <a:p>
            <a:pPr lvl="1"/>
            <a:r>
              <a:rPr lang="en-US" sz="3000" dirty="0"/>
              <a:t>Voice keyer goes to splitter/mixer, routes to one or all radios with a switch. But keying doesn’t.</a:t>
            </a:r>
          </a:p>
          <a:p>
            <a:pPr lvl="1"/>
            <a:r>
              <a:rPr lang="en-US" sz="3000" dirty="0"/>
              <a:t>Can’t hear the weak ones over the noise!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53E7-A158-12BC-71AE-E444945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VHF/UHF contesting Somewhere in the Twenty Twenties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02B-27A0-3B9B-74C1-3402235D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502886"/>
            <a:ext cx="11836274" cy="474258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Still mostly contesting from W2SZ/1 on Mt. Greylock June/Sept, home January</a:t>
            </a:r>
          </a:p>
          <a:p>
            <a:r>
              <a:rPr lang="en-US" sz="2800" dirty="0"/>
              <a:t>Gear mostly unchanged, removed two bands</a:t>
            </a:r>
          </a:p>
          <a:p>
            <a:pPr lvl="1"/>
            <a:r>
              <a:rPr lang="en-US" dirty="0"/>
              <a:t>16 band audio mixer gone – Using individual volume controls </a:t>
            </a:r>
          </a:p>
          <a:p>
            <a:pPr lvl="1"/>
            <a:r>
              <a:rPr lang="en-US" dirty="0"/>
              <a:t>Still using foot switches for SSB radios </a:t>
            </a:r>
          </a:p>
          <a:p>
            <a:pPr lvl="1"/>
            <a:r>
              <a:rPr lang="en-US" dirty="0"/>
              <a:t>Audio isolation transformer boards for SRM66 available. </a:t>
            </a:r>
          </a:p>
          <a:p>
            <a:r>
              <a:rPr lang="en-US" sz="2800" dirty="0"/>
              <a:t>Complexity lowered!</a:t>
            </a:r>
          </a:p>
          <a:p>
            <a:pPr lvl="1"/>
            <a:r>
              <a:rPr lang="en-US" sz="3000" dirty="0"/>
              <a:t>Need keying integration. Single footswitch runs to common controller which can key any radio individually or all bands simultaneously (single mode)</a:t>
            </a:r>
          </a:p>
          <a:p>
            <a:pPr lvl="1"/>
            <a:r>
              <a:rPr lang="en-US" sz="3000" dirty="0"/>
              <a:t>Need digital integration – Used primarily for level control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2ED0E39-82DE-6148-90D2-87283E593BF4}" vid="{4B450AB9-5F47-0443-946F-67AEC04374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39132</TotalTime>
  <Words>905</Words>
  <Application>Microsoft Macintosh PowerPoint</Application>
  <PresentationFormat>Widescreen</PresentationFormat>
  <Paragraphs>118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Grandview</vt:lpstr>
      <vt:lpstr>Grandview Display</vt:lpstr>
      <vt:lpstr>SovietLeague</vt:lpstr>
      <vt:lpstr>STRANGELUV LIGHT EXTENDED</vt:lpstr>
      <vt:lpstr>CitationVTI</vt:lpstr>
      <vt:lpstr>Audio Switching and Control for SO5R operation</vt:lpstr>
      <vt:lpstr>VHF/UHF Contesting @ KC2GDG January 2001</vt:lpstr>
      <vt:lpstr>VHF/UHF Contesting @ KC2GDG June/Sept 2002</vt:lpstr>
      <vt:lpstr>VHF/UHF contesting Spring of 2003</vt:lpstr>
      <vt:lpstr>VHF/UHF contesting Fall of 2003</vt:lpstr>
      <vt:lpstr>VHF/UHF contesting Fall of 2008</vt:lpstr>
      <vt:lpstr>VHF/UHF contesting ~2010 Now KI2L</vt:lpstr>
      <vt:lpstr>VHF/UHF contesting Somewhere in the late teens</vt:lpstr>
      <vt:lpstr>VHF/UHF contesting Somewhere in the Twenty Twenties</vt:lpstr>
      <vt:lpstr>Rane SRM-66 Splitter/Mixer</vt:lpstr>
      <vt:lpstr>Rane SRM-66 Splitter/Mixer</vt:lpstr>
      <vt:lpstr>VHF/UHF contesting Somewhere in the Twenty Twenties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Switching and Control for SO5R operation</dc:title>
  <dc:creator>Bob Bownes</dc:creator>
  <cp:lastModifiedBy>Bob Bownes</cp:lastModifiedBy>
  <cp:revision>15</cp:revision>
  <dcterms:created xsi:type="dcterms:W3CDTF">2024-02-15T18:48:42Z</dcterms:created>
  <dcterms:modified xsi:type="dcterms:W3CDTF">2024-04-20T12:34:32Z</dcterms:modified>
</cp:coreProperties>
</file>