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5" r:id="rId9"/>
    <p:sldId id="266" r:id="rId10"/>
    <p:sldId id="263" r:id="rId11"/>
    <p:sldId id="264"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434AC8-CC8A-4BB1-82C1-518F8EBAF748}">
  <a:tblStyle styleId="{F3434AC8-CC8A-4BB1-82C1-518F8EBAF74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bourque\Documents\Analog%20only%20Participation%202022-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bourque\Documents\Analog%20only%20Participation%202022-202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cat>
            <c:strRef>
              <c:f>Sheet1!$A$2:$A$16</c:f>
              <c:strCache>
                <c:ptCount val="15"/>
                <c:pt idx="0">
                  <c:v>SKN</c:v>
                </c:pt>
                <c:pt idx="1">
                  <c:v>RTTY</c:v>
                </c:pt>
                <c:pt idx="2">
                  <c:v>JAN VHF</c:v>
                </c:pt>
                <c:pt idx="3">
                  <c:v>DX</c:v>
                </c:pt>
                <c:pt idx="4">
                  <c:v>Intl Digital</c:v>
                </c:pt>
                <c:pt idx="5">
                  <c:v>JUN VHF</c:v>
                </c:pt>
                <c:pt idx="6">
                  <c:v>FD</c:v>
                </c:pt>
                <c:pt idx="7">
                  <c:v>IARU</c:v>
                </c:pt>
                <c:pt idx="8">
                  <c:v>222</c:v>
                </c:pt>
                <c:pt idx="9">
                  <c:v>10-GHz</c:v>
                </c:pt>
                <c:pt idx="10">
                  <c:v>SEP VHF</c:v>
                </c:pt>
                <c:pt idx="11">
                  <c:v>EME</c:v>
                </c:pt>
                <c:pt idx="12">
                  <c:v>NOV SS</c:v>
                </c:pt>
                <c:pt idx="13">
                  <c:v>160-M</c:v>
                </c:pt>
                <c:pt idx="14">
                  <c:v>10-M</c:v>
                </c:pt>
              </c:strCache>
            </c:strRef>
          </c:cat>
          <c:val>
            <c:numRef>
              <c:f>Sheet1!$B$2:$B$16</c:f>
              <c:numCache>
                <c:formatCode>General</c:formatCode>
                <c:ptCount val="15"/>
                <c:pt idx="0">
                  <c:v>190</c:v>
                </c:pt>
                <c:pt idx="1">
                  <c:v>1817</c:v>
                </c:pt>
                <c:pt idx="2">
                  <c:v>689</c:v>
                </c:pt>
                <c:pt idx="3">
                  <c:v>6954</c:v>
                </c:pt>
                <c:pt idx="5">
                  <c:v>1265</c:v>
                </c:pt>
                <c:pt idx="6">
                  <c:v>3097</c:v>
                </c:pt>
                <c:pt idx="7">
                  <c:v>4358</c:v>
                </c:pt>
                <c:pt idx="8">
                  <c:v>199</c:v>
                </c:pt>
                <c:pt idx="9">
                  <c:v>127</c:v>
                </c:pt>
                <c:pt idx="10">
                  <c:v>488</c:v>
                </c:pt>
                <c:pt idx="11">
                  <c:v>148</c:v>
                </c:pt>
                <c:pt idx="12">
                  <c:v>2935</c:v>
                </c:pt>
                <c:pt idx="13">
                  <c:v>1428</c:v>
                </c:pt>
                <c:pt idx="14">
                  <c:v>1791</c:v>
                </c:pt>
              </c:numCache>
            </c:numRef>
          </c:val>
          <c:extLst>
            <c:ext xmlns:c16="http://schemas.microsoft.com/office/drawing/2014/chart" uri="{C3380CC4-5D6E-409C-BE32-E72D297353CC}">
              <c16:uniqueId val="{00000000-B581-48AD-B377-6D1602734473}"/>
            </c:ext>
          </c:extLst>
        </c:ser>
        <c:ser>
          <c:idx val="1"/>
          <c:order val="1"/>
          <c:tx>
            <c:strRef>
              <c:f>Sheet1!$C$1</c:f>
              <c:strCache>
                <c:ptCount val="1"/>
                <c:pt idx="0">
                  <c:v>2018</c:v>
                </c:pt>
              </c:strCache>
            </c:strRef>
          </c:tx>
          <c:spPr>
            <a:solidFill>
              <a:schemeClr val="accent2"/>
            </a:solidFill>
            <a:ln>
              <a:noFill/>
            </a:ln>
            <a:effectLst/>
          </c:spPr>
          <c:invertIfNegative val="0"/>
          <c:cat>
            <c:strRef>
              <c:f>Sheet1!$A$2:$A$16</c:f>
              <c:strCache>
                <c:ptCount val="15"/>
                <c:pt idx="0">
                  <c:v>SKN</c:v>
                </c:pt>
                <c:pt idx="1">
                  <c:v>RTTY</c:v>
                </c:pt>
                <c:pt idx="2">
                  <c:v>JAN VHF</c:v>
                </c:pt>
                <c:pt idx="3">
                  <c:v>DX</c:v>
                </c:pt>
                <c:pt idx="4">
                  <c:v>Intl Digital</c:v>
                </c:pt>
                <c:pt idx="5">
                  <c:v>JUN VHF</c:v>
                </c:pt>
                <c:pt idx="6">
                  <c:v>FD</c:v>
                </c:pt>
                <c:pt idx="7">
                  <c:v>IARU</c:v>
                </c:pt>
                <c:pt idx="8">
                  <c:v>222</c:v>
                </c:pt>
                <c:pt idx="9">
                  <c:v>10-GHz</c:v>
                </c:pt>
                <c:pt idx="10">
                  <c:v>SEP VHF</c:v>
                </c:pt>
                <c:pt idx="11">
                  <c:v>EME</c:v>
                </c:pt>
                <c:pt idx="12">
                  <c:v>NOV SS</c:v>
                </c:pt>
                <c:pt idx="13">
                  <c:v>160-M</c:v>
                </c:pt>
                <c:pt idx="14">
                  <c:v>10-M</c:v>
                </c:pt>
              </c:strCache>
            </c:strRef>
          </c:cat>
          <c:val>
            <c:numRef>
              <c:f>Sheet1!$C$2:$C$16</c:f>
              <c:numCache>
                <c:formatCode>General</c:formatCode>
                <c:ptCount val="15"/>
                <c:pt idx="0">
                  <c:v>158</c:v>
                </c:pt>
                <c:pt idx="1">
                  <c:v>1620</c:v>
                </c:pt>
                <c:pt idx="2">
                  <c:v>742</c:v>
                </c:pt>
                <c:pt idx="3">
                  <c:v>7072</c:v>
                </c:pt>
                <c:pt idx="5">
                  <c:v>1262</c:v>
                </c:pt>
                <c:pt idx="6">
                  <c:v>2841</c:v>
                </c:pt>
                <c:pt idx="7">
                  <c:v>4946</c:v>
                </c:pt>
                <c:pt idx="8">
                  <c:v>147</c:v>
                </c:pt>
                <c:pt idx="9">
                  <c:v>142</c:v>
                </c:pt>
                <c:pt idx="10">
                  <c:v>572</c:v>
                </c:pt>
                <c:pt idx="11">
                  <c:v>196</c:v>
                </c:pt>
                <c:pt idx="12">
                  <c:v>2986</c:v>
                </c:pt>
                <c:pt idx="13">
                  <c:v>1389</c:v>
                </c:pt>
                <c:pt idx="14">
                  <c:v>1901</c:v>
                </c:pt>
              </c:numCache>
            </c:numRef>
          </c:val>
          <c:extLst>
            <c:ext xmlns:c16="http://schemas.microsoft.com/office/drawing/2014/chart" uri="{C3380CC4-5D6E-409C-BE32-E72D297353CC}">
              <c16:uniqueId val="{00000001-B581-48AD-B377-6D1602734473}"/>
            </c:ext>
          </c:extLst>
        </c:ser>
        <c:ser>
          <c:idx val="2"/>
          <c:order val="2"/>
          <c:tx>
            <c:strRef>
              <c:f>Sheet1!$D$1</c:f>
              <c:strCache>
                <c:ptCount val="1"/>
                <c:pt idx="0">
                  <c:v>2019</c:v>
                </c:pt>
              </c:strCache>
            </c:strRef>
          </c:tx>
          <c:spPr>
            <a:solidFill>
              <a:schemeClr val="accent3"/>
            </a:solidFill>
            <a:ln>
              <a:noFill/>
            </a:ln>
            <a:effectLst/>
          </c:spPr>
          <c:invertIfNegative val="0"/>
          <c:cat>
            <c:strRef>
              <c:f>Sheet1!$A$2:$A$16</c:f>
              <c:strCache>
                <c:ptCount val="15"/>
                <c:pt idx="0">
                  <c:v>SKN</c:v>
                </c:pt>
                <c:pt idx="1">
                  <c:v>RTTY</c:v>
                </c:pt>
                <c:pt idx="2">
                  <c:v>JAN VHF</c:v>
                </c:pt>
                <c:pt idx="3">
                  <c:v>DX</c:v>
                </c:pt>
                <c:pt idx="4">
                  <c:v>Intl Digital</c:v>
                </c:pt>
                <c:pt idx="5">
                  <c:v>JUN VHF</c:v>
                </c:pt>
                <c:pt idx="6">
                  <c:v>FD</c:v>
                </c:pt>
                <c:pt idx="7">
                  <c:v>IARU</c:v>
                </c:pt>
                <c:pt idx="8">
                  <c:v>222</c:v>
                </c:pt>
                <c:pt idx="9">
                  <c:v>10-GHz</c:v>
                </c:pt>
                <c:pt idx="10">
                  <c:v>SEP VHF</c:v>
                </c:pt>
                <c:pt idx="11">
                  <c:v>EME</c:v>
                </c:pt>
                <c:pt idx="12">
                  <c:v>NOV SS</c:v>
                </c:pt>
                <c:pt idx="13">
                  <c:v>160-M</c:v>
                </c:pt>
                <c:pt idx="14">
                  <c:v>10-M</c:v>
                </c:pt>
              </c:strCache>
            </c:strRef>
          </c:cat>
          <c:val>
            <c:numRef>
              <c:f>Sheet1!$D$2:$D$16</c:f>
              <c:numCache>
                <c:formatCode>General</c:formatCode>
                <c:ptCount val="15"/>
                <c:pt idx="0">
                  <c:v>185</c:v>
                </c:pt>
                <c:pt idx="1">
                  <c:v>2672</c:v>
                </c:pt>
                <c:pt idx="2">
                  <c:v>942</c:v>
                </c:pt>
                <c:pt idx="3">
                  <c:v>7308</c:v>
                </c:pt>
                <c:pt idx="5">
                  <c:v>1306</c:v>
                </c:pt>
                <c:pt idx="6">
                  <c:v>3114</c:v>
                </c:pt>
                <c:pt idx="7">
                  <c:v>4519</c:v>
                </c:pt>
                <c:pt idx="8">
                  <c:v>157</c:v>
                </c:pt>
                <c:pt idx="9">
                  <c:v>127</c:v>
                </c:pt>
                <c:pt idx="10">
                  <c:v>696</c:v>
                </c:pt>
                <c:pt idx="11">
                  <c:v>193</c:v>
                </c:pt>
                <c:pt idx="12">
                  <c:v>2871</c:v>
                </c:pt>
                <c:pt idx="13">
                  <c:v>1639</c:v>
                </c:pt>
                <c:pt idx="14">
                  <c:v>1885</c:v>
                </c:pt>
              </c:numCache>
            </c:numRef>
          </c:val>
          <c:extLst>
            <c:ext xmlns:c16="http://schemas.microsoft.com/office/drawing/2014/chart" uri="{C3380CC4-5D6E-409C-BE32-E72D297353CC}">
              <c16:uniqueId val="{00000002-B581-48AD-B377-6D1602734473}"/>
            </c:ext>
          </c:extLst>
        </c:ser>
        <c:ser>
          <c:idx val="3"/>
          <c:order val="3"/>
          <c:tx>
            <c:strRef>
              <c:f>Sheet1!$E$1</c:f>
              <c:strCache>
                <c:ptCount val="1"/>
                <c:pt idx="0">
                  <c:v>2020</c:v>
                </c:pt>
              </c:strCache>
            </c:strRef>
          </c:tx>
          <c:spPr>
            <a:solidFill>
              <a:schemeClr val="accent4"/>
            </a:solidFill>
            <a:ln>
              <a:noFill/>
            </a:ln>
            <a:effectLst/>
          </c:spPr>
          <c:invertIfNegative val="0"/>
          <c:cat>
            <c:strRef>
              <c:f>Sheet1!$A$2:$A$16</c:f>
              <c:strCache>
                <c:ptCount val="15"/>
                <c:pt idx="0">
                  <c:v>SKN</c:v>
                </c:pt>
                <c:pt idx="1">
                  <c:v>RTTY</c:v>
                </c:pt>
                <c:pt idx="2">
                  <c:v>JAN VHF</c:v>
                </c:pt>
                <c:pt idx="3">
                  <c:v>DX</c:v>
                </c:pt>
                <c:pt idx="4">
                  <c:v>Intl Digital</c:v>
                </c:pt>
                <c:pt idx="5">
                  <c:v>JUN VHF</c:v>
                </c:pt>
                <c:pt idx="6">
                  <c:v>FD</c:v>
                </c:pt>
                <c:pt idx="7">
                  <c:v>IARU</c:v>
                </c:pt>
                <c:pt idx="8">
                  <c:v>222</c:v>
                </c:pt>
                <c:pt idx="9">
                  <c:v>10-GHz</c:v>
                </c:pt>
                <c:pt idx="10">
                  <c:v>SEP VHF</c:v>
                </c:pt>
                <c:pt idx="11">
                  <c:v>EME</c:v>
                </c:pt>
                <c:pt idx="12">
                  <c:v>NOV SS</c:v>
                </c:pt>
                <c:pt idx="13">
                  <c:v>160-M</c:v>
                </c:pt>
                <c:pt idx="14">
                  <c:v>10-M</c:v>
                </c:pt>
              </c:strCache>
            </c:strRef>
          </c:cat>
          <c:val>
            <c:numRef>
              <c:f>Sheet1!$E$2:$E$16</c:f>
              <c:numCache>
                <c:formatCode>General</c:formatCode>
                <c:ptCount val="15"/>
                <c:pt idx="0">
                  <c:v>186</c:v>
                </c:pt>
                <c:pt idx="1">
                  <c:v>2087</c:v>
                </c:pt>
                <c:pt idx="2">
                  <c:v>942</c:v>
                </c:pt>
                <c:pt idx="3">
                  <c:v>7908</c:v>
                </c:pt>
                <c:pt idx="5">
                  <c:v>2148</c:v>
                </c:pt>
                <c:pt idx="6">
                  <c:v>10215</c:v>
                </c:pt>
                <c:pt idx="7">
                  <c:v>5700</c:v>
                </c:pt>
                <c:pt idx="8">
                  <c:v>171</c:v>
                </c:pt>
                <c:pt idx="9">
                  <c:v>122</c:v>
                </c:pt>
                <c:pt idx="10">
                  <c:v>832</c:v>
                </c:pt>
                <c:pt idx="11">
                  <c:v>243</c:v>
                </c:pt>
                <c:pt idx="12">
                  <c:v>3482</c:v>
                </c:pt>
                <c:pt idx="13">
                  <c:v>1690</c:v>
                </c:pt>
                <c:pt idx="14">
                  <c:v>3874</c:v>
                </c:pt>
              </c:numCache>
            </c:numRef>
          </c:val>
          <c:extLst>
            <c:ext xmlns:c16="http://schemas.microsoft.com/office/drawing/2014/chart" uri="{C3380CC4-5D6E-409C-BE32-E72D297353CC}">
              <c16:uniqueId val="{00000003-B581-48AD-B377-6D1602734473}"/>
            </c:ext>
          </c:extLst>
        </c:ser>
        <c:ser>
          <c:idx val="4"/>
          <c:order val="4"/>
          <c:tx>
            <c:strRef>
              <c:f>Sheet1!$F$1</c:f>
              <c:strCache>
                <c:ptCount val="1"/>
                <c:pt idx="0">
                  <c:v>2021</c:v>
                </c:pt>
              </c:strCache>
            </c:strRef>
          </c:tx>
          <c:spPr>
            <a:solidFill>
              <a:schemeClr val="accent5"/>
            </a:solidFill>
            <a:ln>
              <a:noFill/>
            </a:ln>
            <a:effectLst/>
          </c:spPr>
          <c:invertIfNegative val="0"/>
          <c:cat>
            <c:strRef>
              <c:f>Sheet1!$A$2:$A$16</c:f>
              <c:strCache>
                <c:ptCount val="15"/>
                <c:pt idx="0">
                  <c:v>SKN</c:v>
                </c:pt>
                <c:pt idx="1">
                  <c:v>RTTY</c:v>
                </c:pt>
                <c:pt idx="2">
                  <c:v>JAN VHF</c:v>
                </c:pt>
                <c:pt idx="3">
                  <c:v>DX</c:v>
                </c:pt>
                <c:pt idx="4">
                  <c:v>Intl Digital</c:v>
                </c:pt>
                <c:pt idx="5">
                  <c:v>JUN VHF</c:v>
                </c:pt>
                <c:pt idx="6">
                  <c:v>FD</c:v>
                </c:pt>
                <c:pt idx="7">
                  <c:v>IARU</c:v>
                </c:pt>
                <c:pt idx="8">
                  <c:v>222</c:v>
                </c:pt>
                <c:pt idx="9">
                  <c:v>10-GHz</c:v>
                </c:pt>
                <c:pt idx="10">
                  <c:v>SEP VHF</c:v>
                </c:pt>
                <c:pt idx="11">
                  <c:v>EME</c:v>
                </c:pt>
                <c:pt idx="12">
                  <c:v>NOV SS</c:v>
                </c:pt>
                <c:pt idx="13">
                  <c:v>160-M</c:v>
                </c:pt>
                <c:pt idx="14">
                  <c:v>10-M</c:v>
                </c:pt>
              </c:strCache>
            </c:strRef>
          </c:cat>
          <c:val>
            <c:numRef>
              <c:f>Sheet1!$F$2:$F$16</c:f>
              <c:numCache>
                <c:formatCode>General</c:formatCode>
                <c:ptCount val="15"/>
                <c:pt idx="0">
                  <c:v>214</c:v>
                </c:pt>
                <c:pt idx="1">
                  <c:v>2349</c:v>
                </c:pt>
                <c:pt idx="2">
                  <c:v>1196</c:v>
                </c:pt>
                <c:pt idx="3">
                  <c:v>8537</c:v>
                </c:pt>
                <c:pt idx="5">
                  <c:v>1589</c:v>
                </c:pt>
                <c:pt idx="6">
                  <c:v>5979</c:v>
                </c:pt>
                <c:pt idx="7">
                  <c:v>5211</c:v>
                </c:pt>
                <c:pt idx="8">
                  <c:v>141</c:v>
                </c:pt>
                <c:pt idx="9">
                  <c:v>138</c:v>
                </c:pt>
                <c:pt idx="10">
                  <c:v>745</c:v>
                </c:pt>
                <c:pt idx="11">
                  <c:v>187</c:v>
                </c:pt>
                <c:pt idx="12">
                  <c:v>3108</c:v>
                </c:pt>
                <c:pt idx="13">
                  <c:v>1581</c:v>
                </c:pt>
                <c:pt idx="14">
                  <c:v>3086</c:v>
                </c:pt>
              </c:numCache>
            </c:numRef>
          </c:val>
          <c:extLst>
            <c:ext xmlns:c16="http://schemas.microsoft.com/office/drawing/2014/chart" uri="{C3380CC4-5D6E-409C-BE32-E72D297353CC}">
              <c16:uniqueId val="{00000004-B581-48AD-B377-6D1602734473}"/>
            </c:ext>
          </c:extLst>
        </c:ser>
        <c:ser>
          <c:idx val="5"/>
          <c:order val="5"/>
          <c:tx>
            <c:strRef>
              <c:f>Sheet1!$G$1</c:f>
              <c:strCache>
                <c:ptCount val="1"/>
                <c:pt idx="0">
                  <c:v>2022</c:v>
                </c:pt>
              </c:strCache>
            </c:strRef>
          </c:tx>
          <c:spPr>
            <a:solidFill>
              <a:schemeClr val="accent6"/>
            </a:solidFill>
            <a:ln>
              <a:noFill/>
            </a:ln>
            <a:effectLst/>
          </c:spPr>
          <c:invertIfNegative val="0"/>
          <c:cat>
            <c:strRef>
              <c:f>Sheet1!$A$2:$A$16</c:f>
              <c:strCache>
                <c:ptCount val="15"/>
                <c:pt idx="0">
                  <c:v>SKN</c:v>
                </c:pt>
                <c:pt idx="1">
                  <c:v>RTTY</c:v>
                </c:pt>
                <c:pt idx="2">
                  <c:v>JAN VHF</c:v>
                </c:pt>
                <c:pt idx="3">
                  <c:v>DX</c:v>
                </c:pt>
                <c:pt idx="4">
                  <c:v>Intl Digital</c:v>
                </c:pt>
                <c:pt idx="5">
                  <c:v>JUN VHF</c:v>
                </c:pt>
                <c:pt idx="6">
                  <c:v>FD</c:v>
                </c:pt>
                <c:pt idx="7">
                  <c:v>IARU</c:v>
                </c:pt>
                <c:pt idx="8">
                  <c:v>222</c:v>
                </c:pt>
                <c:pt idx="9">
                  <c:v>10-GHz</c:v>
                </c:pt>
                <c:pt idx="10">
                  <c:v>SEP VHF</c:v>
                </c:pt>
                <c:pt idx="11">
                  <c:v>EME</c:v>
                </c:pt>
                <c:pt idx="12">
                  <c:v>NOV SS</c:v>
                </c:pt>
                <c:pt idx="13">
                  <c:v>160-M</c:v>
                </c:pt>
                <c:pt idx="14">
                  <c:v>10-M</c:v>
                </c:pt>
              </c:strCache>
            </c:strRef>
          </c:cat>
          <c:val>
            <c:numRef>
              <c:f>Sheet1!$G$2:$G$16</c:f>
              <c:numCache>
                <c:formatCode>General</c:formatCode>
                <c:ptCount val="15"/>
                <c:pt idx="0">
                  <c:v>190</c:v>
                </c:pt>
                <c:pt idx="1">
                  <c:v>2351</c:v>
                </c:pt>
                <c:pt idx="2">
                  <c:v>1175</c:v>
                </c:pt>
                <c:pt idx="3">
                  <c:v>8815</c:v>
                </c:pt>
                <c:pt idx="4">
                  <c:v>1452</c:v>
                </c:pt>
                <c:pt idx="5">
                  <c:v>1709</c:v>
                </c:pt>
                <c:pt idx="6">
                  <c:v>4936</c:v>
                </c:pt>
                <c:pt idx="7">
                  <c:v>4040</c:v>
                </c:pt>
                <c:pt idx="8">
                  <c:v>118</c:v>
                </c:pt>
                <c:pt idx="9">
                  <c:v>115</c:v>
                </c:pt>
                <c:pt idx="10">
                  <c:v>673</c:v>
                </c:pt>
                <c:pt idx="11">
                  <c:v>208</c:v>
                </c:pt>
                <c:pt idx="12">
                  <c:v>2994</c:v>
                </c:pt>
                <c:pt idx="13">
                  <c:v>1244</c:v>
                </c:pt>
                <c:pt idx="14">
                  <c:v>5837</c:v>
                </c:pt>
              </c:numCache>
            </c:numRef>
          </c:val>
          <c:extLst>
            <c:ext xmlns:c16="http://schemas.microsoft.com/office/drawing/2014/chart" uri="{C3380CC4-5D6E-409C-BE32-E72D297353CC}">
              <c16:uniqueId val="{00000005-B581-48AD-B377-6D1602734473}"/>
            </c:ext>
          </c:extLst>
        </c:ser>
        <c:ser>
          <c:idx val="6"/>
          <c:order val="6"/>
          <c:tx>
            <c:strRef>
              <c:f>Sheet1!$H$1</c:f>
              <c:strCache>
                <c:ptCount val="1"/>
                <c:pt idx="0">
                  <c:v>2023</c:v>
                </c:pt>
              </c:strCache>
            </c:strRef>
          </c:tx>
          <c:spPr>
            <a:solidFill>
              <a:schemeClr val="accent1">
                <a:lumMod val="60000"/>
              </a:schemeClr>
            </a:solidFill>
            <a:ln>
              <a:noFill/>
            </a:ln>
            <a:effectLst/>
          </c:spPr>
          <c:invertIfNegative val="0"/>
          <c:cat>
            <c:strRef>
              <c:f>Sheet1!$A$2:$A$16</c:f>
              <c:strCache>
                <c:ptCount val="15"/>
                <c:pt idx="0">
                  <c:v>SKN</c:v>
                </c:pt>
                <c:pt idx="1">
                  <c:v>RTTY</c:v>
                </c:pt>
                <c:pt idx="2">
                  <c:v>JAN VHF</c:v>
                </c:pt>
                <c:pt idx="3">
                  <c:v>DX</c:v>
                </c:pt>
                <c:pt idx="4">
                  <c:v>Intl Digital</c:v>
                </c:pt>
                <c:pt idx="5">
                  <c:v>JUN VHF</c:v>
                </c:pt>
                <c:pt idx="6">
                  <c:v>FD</c:v>
                </c:pt>
                <c:pt idx="7">
                  <c:v>IARU</c:v>
                </c:pt>
                <c:pt idx="8">
                  <c:v>222</c:v>
                </c:pt>
                <c:pt idx="9">
                  <c:v>10-GHz</c:v>
                </c:pt>
                <c:pt idx="10">
                  <c:v>SEP VHF</c:v>
                </c:pt>
                <c:pt idx="11">
                  <c:v>EME</c:v>
                </c:pt>
                <c:pt idx="12">
                  <c:v>NOV SS</c:v>
                </c:pt>
                <c:pt idx="13">
                  <c:v>160-M</c:v>
                </c:pt>
                <c:pt idx="14">
                  <c:v>10-M</c:v>
                </c:pt>
              </c:strCache>
            </c:strRef>
          </c:cat>
          <c:val>
            <c:numRef>
              <c:f>Sheet1!$H$2:$H$16</c:f>
              <c:numCache>
                <c:formatCode>General</c:formatCode>
                <c:ptCount val="15"/>
                <c:pt idx="0">
                  <c:v>176</c:v>
                </c:pt>
                <c:pt idx="1">
                  <c:v>1815</c:v>
                </c:pt>
                <c:pt idx="2">
                  <c:v>898</c:v>
                </c:pt>
                <c:pt idx="3">
                  <c:v>10116</c:v>
                </c:pt>
                <c:pt idx="4">
                  <c:v>963</c:v>
                </c:pt>
                <c:pt idx="5">
                  <c:v>1616</c:v>
                </c:pt>
                <c:pt idx="6">
                  <c:v>4562</c:v>
                </c:pt>
                <c:pt idx="7">
                  <c:v>5589</c:v>
                </c:pt>
                <c:pt idx="8">
                  <c:v>96</c:v>
                </c:pt>
                <c:pt idx="9">
                  <c:v>141</c:v>
                </c:pt>
                <c:pt idx="10">
                  <c:v>1233</c:v>
                </c:pt>
                <c:pt idx="11">
                  <c:v>218</c:v>
                </c:pt>
                <c:pt idx="12">
                  <c:v>2735</c:v>
                </c:pt>
                <c:pt idx="13">
                  <c:v>1119</c:v>
                </c:pt>
                <c:pt idx="14">
                  <c:v>5781</c:v>
                </c:pt>
              </c:numCache>
            </c:numRef>
          </c:val>
          <c:extLst>
            <c:ext xmlns:c16="http://schemas.microsoft.com/office/drawing/2014/chart" uri="{C3380CC4-5D6E-409C-BE32-E72D297353CC}">
              <c16:uniqueId val="{00000006-B581-48AD-B377-6D1602734473}"/>
            </c:ext>
          </c:extLst>
        </c:ser>
        <c:dLbls>
          <c:showLegendKey val="0"/>
          <c:showVal val="0"/>
          <c:showCatName val="0"/>
          <c:showSerName val="0"/>
          <c:showPercent val="0"/>
          <c:showBubbleSize val="0"/>
        </c:dLbls>
        <c:gapWidth val="219"/>
        <c:overlap val="-27"/>
        <c:axId val="601437320"/>
        <c:axId val="601445848"/>
      </c:barChart>
      <c:catAx>
        <c:axId val="60143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1445848"/>
        <c:crosses val="autoZero"/>
        <c:auto val="1"/>
        <c:lblAlgn val="ctr"/>
        <c:lblOffset val="100"/>
        <c:noMultiLvlLbl val="0"/>
      </c:catAx>
      <c:valAx>
        <c:axId val="601445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1437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Sheet1!$A$13</c:f>
              <c:strCache>
                <c:ptCount val="1"/>
                <c:pt idx="0">
                  <c:v>JAN VHF</c:v>
                </c:pt>
              </c:strCache>
            </c:strRef>
          </c:tx>
          <c:spPr>
            <a:solidFill>
              <a:schemeClr val="accent1"/>
            </a:solidFill>
            <a:ln>
              <a:noFill/>
            </a:ln>
            <a:effectLst/>
          </c:spPr>
          <c:invertIfNegative val="0"/>
          <c:cat>
            <c:numRef>
              <c:f>Sheet1!$B$12:$H$12</c:f>
              <c:numCache>
                <c:formatCode>0</c:formatCode>
                <c:ptCount val="7"/>
                <c:pt idx="0" formatCode="@">
                  <c:v>2023</c:v>
                </c:pt>
                <c:pt idx="1">
                  <c:v>2022</c:v>
                </c:pt>
                <c:pt idx="2">
                  <c:v>2021</c:v>
                </c:pt>
                <c:pt idx="3">
                  <c:v>2020</c:v>
                </c:pt>
                <c:pt idx="4">
                  <c:v>2019</c:v>
                </c:pt>
                <c:pt idx="5">
                  <c:v>2018</c:v>
                </c:pt>
                <c:pt idx="6">
                  <c:v>2017</c:v>
                </c:pt>
              </c:numCache>
            </c:numRef>
          </c:cat>
          <c:val>
            <c:numRef>
              <c:f>Sheet1!$B$13:$H$13</c:f>
              <c:numCache>
                <c:formatCode>#,##0</c:formatCode>
                <c:ptCount val="7"/>
                <c:pt idx="0">
                  <c:v>898</c:v>
                </c:pt>
                <c:pt idx="1">
                  <c:v>1175</c:v>
                </c:pt>
                <c:pt idx="2">
                  <c:v>1196</c:v>
                </c:pt>
                <c:pt idx="3">
                  <c:v>942</c:v>
                </c:pt>
                <c:pt idx="4">
                  <c:v>942</c:v>
                </c:pt>
                <c:pt idx="5">
                  <c:v>742</c:v>
                </c:pt>
                <c:pt idx="6">
                  <c:v>689</c:v>
                </c:pt>
              </c:numCache>
            </c:numRef>
          </c:val>
          <c:extLst>
            <c:ext xmlns:c16="http://schemas.microsoft.com/office/drawing/2014/chart" uri="{C3380CC4-5D6E-409C-BE32-E72D297353CC}">
              <c16:uniqueId val="{00000000-40AE-4011-9402-487A95A07056}"/>
            </c:ext>
          </c:extLst>
        </c:ser>
        <c:ser>
          <c:idx val="1"/>
          <c:order val="1"/>
          <c:tx>
            <c:strRef>
              <c:f>Sheet1!$A$14</c:f>
              <c:strCache>
                <c:ptCount val="1"/>
                <c:pt idx="0">
                  <c:v>JUNE VHF</c:v>
                </c:pt>
              </c:strCache>
            </c:strRef>
          </c:tx>
          <c:spPr>
            <a:solidFill>
              <a:schemeClr val="accent2"/>
            </a:solidFill>
            <a:ln>
              <a:noFill/>
            </a:ln>
            <a:effectLst/>
          </c:spPr>
          <c:invertIfNegative val="0"/>
          <c:cat>
            <c:numRef>
              <c:f>Sheet1!$B$12:$H$12</c:f>
              <c:numCache>
                <c:formatCode>0</c:formatCode>
                <c:ptCount val="7"/>
                <c:pt idx="0" formatCode="@">
                  <c:v>2023</c:v>
                </c:pt>
                <c:pt idx="1">
                  <c:v>2022</c:v>
                </c:pt>
                <c:pt idx="2">
                  <c:v>2021</c:v>
                </c:pt>
                <c:pt idx="3">
                  <c:v>2020</c:v>
                </c:pt>
                <c:pt idx="4">
                  <c:v>2019</c:v>
                </c:pt>
                <c:pt idx="5">
                  <c:v>2018</c:v>
                </c:pt>
                <c:pt idx="6">
                  <c:v>2017</c:v>
                </c:pt>
              </c:numCache>
            </c:numRef>
          </c:cat>
          <c:val>
            <c:numRef>
              <c:f>Sheet1!$B$14:$H$14</c:f>
              <c:numCache>
                <c:formatCode>#,##0</c:formatCode>
                <c:ptCount val="7"/>
                <c:pt idx="0">
                  <c:v>1616</c:v>
                </c:pt>
                <c:pt idx="1">
                  <c:v>1709</c:v>
                </c:pt>
                <c:pt idx="2">
                  <c:v>1589</c:v>
                </c:pt>
                <c:pt idx="3">
                  <c:v>2148</c:v>
                </c:pt>
                <c:pt idx="4">
                  <c:v>1306</c:v>
                </c:pt>
                <c:pt idx="5">
                  <c:v>1174</c:v>
                </c:pt>
                <c:pt idx="6">
                  <c:v>1296</c:v>
                </c:pt>
              </c:numCache>
            </c:numRef>
          </c:val>
          <c:extLst>
            <c:ext xmlns:c16="http://schemas.microsoft.com/office/drawing/2014/chart" uri="{C3380CC4-5D6E-409C-BE32-E72D297353CC}">
              <c16:uniqueId val="{00000001-40AE-4011-9402-487A95A07056}"/>
            </c:ext>
          </c:extLst>
        </c:ser>
        <c:ser>
          <c:idx val="2"/>
          <c:order val="2"/>
          <c:tx>
            <c:strRef>
              <c:f>Sheet1!$A$15</c:f>
              <c:strCache>
                <c:ptCount val="1"/>
                <c:pt idx="0">
                  <c:v>222 MHz</c:v>
                </c:pt>
              </c:strCache>
            </c:strRef>
          </c:tx>
          <c:spPr>
            <a:solidFill>
              <a:schemeClr val="accent3"/>
            </a:solidFill>
            <a:ln>
              <a:noFill/>
            </a:ln>
            <a:effectLst/>
          </c:spPr>
          <c:invertIfNegative val="0"/>
          <c:cat>
            <c:numRef>
              <c:f>Sheet1!$B$12:$H$12</c:f>
              <c:numCache>
                <c:formatCode>0</c:formatCode>
                <c:ptCount val="7"/>
                <c:pt idx="0" formatCode="@">
                  <c:v>2023</c:v>
                </c:pt>
                <c:pt idx="1">
                  <c:v>2022</c:v>
                </c:pt>
                <c:pt idx="2">
                  <c:v>2021</c:v>
                </c:pt>
                <c:pt idx="3">
                  <c:v>2020</c:v>
                </c:pt>
                <c:pt idx="4">
                  <c:v>2019</c:v>
                </c:pt>
                <c:pt idx="5">
                  <c:v>2018</c:v>
                </c:pt>
                <c:pt idx="6">
                  <c:v>2017</c:v>
                </c:pt>
              </c:numCache>
            </c:numRef>
          </c:cat>
          <c:val>
            <c:numRef>
              <c:f>Sheet1!$B$15:$H$15</c:f>
              <c:numCache>
                <c:formatCode>#,##0</c:formatCode>
                <c:ptCount val="7"/>
                <c:pt idx="0">
                  <c:v>96</c:v>
                </c:pt>
                <c:pt idx="1">
                  <c:v>118</c:v>
                </c:pt>
                <c:pt idx="2">
                  <c:v>141</c:v>
                </c:pt>
                <c:pt idx="3">
                  <c:v>171</c:v>
                </c:pt>
                <c:pt idx="4">
                  <c:v>157</c:v>
                </c:pt>
                <c:pt idx="5">
                  <c:v>147</c:v>
                </c:pt>
                <c:pt idx="6">
                  <c:v>199</c:v>
                </c:pt>
              </c:numCache>
            </c:numRef>
          </c:val>
          <c:extLst>
            <c:ext xmlns:c16="http://schemas.microsoft.com/office/drawing/2014/chart" uri="{C3380CC4-5D6E-409C-BE32-E72D297353CC}">
              <c16:uniqueId val="{00000002-40AE-4011-9402-487A95A07056}"/>
            </c:ext>
          </c:extLst>
        </c:ser>
        <c:ser>
          <c:idx val="3"/>
          <c:order val="3"/>
          <c:tx>
            <c:strRef>
              <c:f>Sheet1!$A$16</c:f>
              <c:strCache>
                <c:ptCount val="1"/>
                <c:pt idx="0">
                  <c:v>10-GHz</c:v>
                </c:pt>
              </c:strCache>
            </c:strRef>
          </c:tx>
          <c:spPr>
            <a:solidFill>
              <a:schemeClr val="accent4"/>
            </a:solidFill>
            <a:ln>
              <a:noFill/>
            </a:ln>
            <a:effectLst/>
          </c:spPr>
          <c:invertIfNegative val="0"/>
          <c:cat>
            <c:numRef>
              <c:f>Sheet1!$B$12:$H$12</c:f>
              <c:numCache>
                <c:formatCode>0</c:formatCode>
                <c:ptCount val="7"/>
                <c:pt idx="0" formatCode="@">
                  <c:v>2023</c:v>
                </c:pt>
                <c:pt idx="1">
                  <c:v>2022</c:v>
                </c:pt>
                <c:pt idx="2">
                  <c:v>2021</c:v>
                </c:pt>
                <c:pt idx="3">
                  <c:v>2020</c:v>
                </c:pt>
                <c:pt idx="4">
                  <c:v>2019</c:v>
                </c:pt>
                <c:pt idx="5">
                  <c:v>2018</c:v>
                </c:pt>
                <c:pt idx="6">
                  <c:v>2017</c:v>
                </c:pt>
              </c:numCache>
            </c:numRef>
          </c:cat>
          <c:val>
            <c:numRef>
              <c:f>Sheet1!$B$16:$H$16</c:f>
              <c:numCache>
                <c:formatCode>#,##0</c:formatCode>
                <c:ptCount val="7"/>
                <c:pt idx="0">
                  <c:v>141</c:v>
                </c:pt>
                <c:pt idx="1">
                  <c:v>150</c:v>
                </c:pt>
                <c:pt idx="2">
                  <c:v>138</c:v>
                </c:pt>
                <c:pt idx="3">
                  <c:v>122</c:v>
                </c:pt>
                <c:pt idx="4">
                  <c:v>127</c:v>
                </c:pt>
                <c:pt idx="5">
                  <c:v>142</c:v>
                </c:pt>
                <c:pt idx="6">
                  <c:v>127</c:v>
                </c:pt>
              </c:numCache>
            </c:numRef>
          </c:val>
          <c:extLst>
            <c:ext xmlns:c16="http://schemas.microsoft.com/office/drawing/2014/chart" uri="{C3380CC4-5D6E-409C-BE32-E72D297353CC}">
              <c16:uniqueId val="{00000003-40AE-4011-9402-487A95A07056}"/>
            </c:ext>
          </c:extLst>
        </c:ser>
        <c:ser>
          <c:idx val="4"/>
          <c:order val="4"/>
          <c:tx>
            <c:strRef>
              <c:f>Sheet1!$A$17</c:f>
              <c:strCache>
                <c:ptCount val="1"/>
                <c:pt idx="0">
                  <c:v>SEPT VHF</c:v>
                </c:pt>
              </c:strCache>
            </c:strRef>
          </c:tx>
          <c:spPr>
            <a:solidFill>
              <a:schemeClr val="accent5"/>
            </a:solidFill>
            <a:ln>
              <a:noFill/>
            </a:ln>
            <a:effectLst/>
          </c:spPr>
          <c:invertIfNegative val="0"/>
          <c:cat>
            <c:numRef>
              <c:f>Sheet1!$B$12:$H$12</c:f>
              <c:numCache>
                <c:formatCode>0</c:formatCode>
                <c:ptCount val="7"/>
                <c:pt idx="0" formatCode="@">
                  <c:v>2023</c:v>
                </c:pt>
                <c:pt idx="1">
                  <c:v>2022</c:v>
                </c:pt>
                <c:pt idx="2">
                  <c:v>2021</c:v>
                </c:pt>
                <c:pt idx="3">
                  <c:v>2020</c:v>
                </c:pt>
                <c:pt idx="4">
                  <c:v>2019</c:v>
                </c:pt>
                <c:pt idx="5">
                  <c:v>2018</c:v>
                </c:pt>
                <c:pt idx="6">
                  <c:v>2017</c:v>
                </c:pt>
              </c:numCache>
            </c:numRef>
          </c:cat>
          <c:val>
            <c:numRef>
              <c:f>Sheet1!$B$17:$H$17</c:f>
              <c:numCache>
                <c:formatCode>#,##0</c:formatCode>
                <c:ptCount val="7"/>
                <c:pt idx="0">
                  <c:v>1233</c:v>
                </c:pt>
                <c:pt idx="1">
                  <c:v>672</c:v>
                </c:pt>
                <c:pt idx="2">
                  <c:v>745</c:v>
                </c:pt>
                <c:pt idx="3">
                  <c:v>832</c:v>
                </c:pt>
                <c:pt idx="4">
                  <c:v>696</c:v>
                </c:pt>
                <c:pt idx="5">
                  <c:v>572</c:v>
                </c:pt>
                <c:pt idx="6">
                  <c:v>488</c:v>
                </c:pt>
              </c:numCache>
            </c:numRef>
          </c:val>
          <c:extLst>
            <c:ext xmlns:c16="http://schemas.microsoft.com/office/drawing/2014/chart" uri="{C3380CC4-5D6E-409C-BE32-E72D297353CC}">
              <c16:uniqueId val="{00000004-40AE-4011-9402-487A95A07056}"/>
            </c:ext>
          </c:extLst>
        </c:ser>
        <c:ser>
          <c:idx val="5"/>
          <c:order val="5"/>
          <c:tx>
            <c:strRef>
              <c:f>Sheet1!$A$18</c:f>
              <c:strCache>
                <c:ptCount val="1"/>
                <c:pt idx="0">
                  <c:v>EME</c:v>
                </c:pt>
              </c:strCache>
            </c:strRef>
          </c:tx>
          <c:spPr>
            <a:solidFill>
              <a:schemeClr val="accent6"/>
            </a:solidFill>
            <a:ln>
              <a:noFill/>
            </a:ln>
            <a:effectLst/>
          </c:spPr>
          <c:invertIfNegative val="0"/>
          <c:cat>
            <c:numRef>
              <c:f>Sheet1!$B$12:$H$12</c:f>
              <c:numCache>
                <c:formatCode>0</c:formatCode>
                <c:ptCount val="7"/>
                <c:pt idx="0" formatCode="@">
                  <c:v>2023</c:v>
                </c:pt>
                <c:pt idx="1">
                  <c:v>2022</c:v>
                </c:pt>
                <c:pt idx="2">
                  <c:v>2021</c:v>
                </c:pt>
                <c:pt idx="3">
                  <c:v>2020</c:v>
                </c:pt>
                <c:pt idx="4">
                  <c:v>2019</c:v>
                </c:pt>
                <c:pt idx="5">
                  <c:v>2018</c:v>
                </c:pt>
                <c:pt idx="6">
                  <c:v>2017</c:v>
                </c:pt>
              </c:numCache>
            </c:numRef>
          </c:cat>
          <c:val>
            <c:numRef>
              <c:f>Sheet1!$B$18:$H$18</c:f>
              <c:numCache>
                <c:formatCode>#,##0</c:formatCode>
                <c:ptCount val="7"/>
                <c:pt idx="0">
                  <c:v>218</c:v>
                </c:pt>
                <c:pt idx="1">
                  <c:v>209</c:v>
                </c:pt>
                <c:pt idx="2">
                  <c:v>187</c:v>
                </c:pt>
                <c:pt idx="3">
                  <c:v>243</c:v>
                </c:pt>
                <c:pt idx="4">
                  <c:v>193</c:v>
                </c:pt>
                <c:pt idx="5">
                  <c:v>196</c:v>
                </c:pt>
                <c:pt idx="6">
                  <c:v>148</c:v>
                </c:pt>
              </c:numCache>
            </c:numRef>
          </c:val>
          <c:extLst>
            <c:ext xmlns:c16="http://schemas.microsoft.com/office/drawing/2014/chart" uri="{C3380CC4-5D6E-409C-BE32-E72D297353CC}">
              <c16:uniqueId val="{00000005-40AE-4011-9402-487A95A07056}"/>
            </c:ext>
          </c:extLst>
        </c:ser>
        <c:dLbls>
          <c:showLegendKey val="0"/>
          <c:showVal val="0"/>
          <c:showCatName val="0"/>
          <c:showSerName val="0"/>
          <c:showPercent val="0"/>
          <c:showBubbleSize val="0"/>
        </c:dLbls>
        <c:gapWidth val="219"/>
        <c:overlap val="-27"/>
        <c:axId val="725952232"/>
        <c:axId val="725953544"/>
      </c:barChart>
      <c:catAx>
        <c:axId val="72595223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5953544"/>
        <c:crosses val="autoZero"/>
        <c:auto val="1"/>
        <c:lblAlgn val="ctr"/>
        <c:lblOffset val="100"/>
        <c:noMultiLvlLbl val="0"/>
      </c:catAx>
      <c:valAx>
        <c:axId val="725953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5952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2023 JUN</c:v>
                </c:pt>
              </c:strCache>
            </c:strRef>
          </c:tx>
          <c:spPr>
            <a:solidFill>
              <a:schemeClr val="accent1"/>
            </a:solidFill>
            <a:ln>
              <a:noFill/>
            </a:ln>
            <a:effectLst/>
          </c:spPr>
          <c:invertIfNegative val="0"/>
          <c:cat>
            <c:strRef>
              <c:f>Sheet1!$B$1:$I$1</c:f>
              <c:strCache>
                <c:ptCount val="8"/>
                <c:pt idx="0">
                  <c:v>SOHP</c:v>
                </c:pt>
                <c:pt idx="1">
                  <c:v>SO-ANALOG-HP</c:v>
                </c:pt>
                <c:pt idx="2">
                  <c:v>SOLP</c:v>
                </c:pt>
                <c:pt idx="3">
                  <c:v>SO-ANALOG-LP</c:v>
                </c:pt>
                <c:pt idx="4">
                  <c:v>SOP</c:v>
                </c:pt>
                <c:pt idx="5">
                  <c:v>SOP-ANALOG</c:v>
                </c:pt>
                <c:pt idx="6">
                  <c:v>SO3B</c:v>
                </c:pt>
                <c:pt idx="7">
                  <c:v>SO-ANALOG-3B</c:v>
                </c:pt>
              </c:strCache>
            </c:strRef>
          </c:cat>
          <c:val>
            <c:numRef>
              <c:f>Sheet1!$B$2:$I$2</c:f>
              <c:numCache>
                <c:formatCode>General</c:formatCode>
                <c:ptCount val="8"/>
                <c:pt idx="0">
                  <c:v>282</c:v>
                </c:pt>
                <c:pt idx="1">
                  <c:v>86</c:v>
                </c:pt>
                <c:pt idx="2">
                  <c:v>457</c:v>
                </c:pt>
                <c:pt idx="3">
                  <c:v>204</c:v>
                </c:pt>
                <c:pt idx="4">
                  <c:v>21</c:v>
                </c:pt>
                <c:pt idx="5">
                  <c:v>28</c:v>
                </c:pt>
                <c:pt idx="6">
                  <c:v>257</c:v>
                </c:pt>
                <c:pt idx="7">
                  <c:v>105</c:v>
                </c:pt>
              </c:numCache>
            </c:numRef>
          </c:val>
          <c:extLst>
            <c:ext xmlns:c16="http://schemas.microsoft.com/office/drawing/2014/chart" uri="{C3380CC4-5D6E-409C-BE32-E72D297353CC}">
              <c16:uniqueId val="{00000000-9CAE-4E7C-9192-5485ED717FC2}"/>
            </c:ext>
          </c:extLst>
        </c:ser>
        <c:ser>
          <c:idx val="1"/>
          <c:order val="1"/>
          <c:tx>
            <c:strRef>
              <c:f>Sheet1!$A$3</c:f>
              <c:strCache>
                <c:ptCount val="1"/>
                <c:pt idx="0">
                  <c:v>2022 JUN</c:v>
                </c:pt>
              </c:strCache>
            </c:strRef>
          </c:tx>
          <c:spPr>
            <a:solidFill>
              <a:schemeClr val="accent2"/>
            </a:solidFill>
            <a:ln>
              <a:noFill/>
            </a:ln>
            <a:effectLst/>
          </c:spPr>
          <c:invertIfNegative val="0"/>
          <c:cat>
            <c:strRef>
              <c:f>Sheet1!$B$1:$I$1</c:f>
              <c:strCache>
                <c:ptCount val="8"/>
                <c:pt idx="0">
                  <c:v>SOHP</c:v>
                </c:pt>
                <c:pt idx="1">
                  <c:v>SO-ANALOG-HP</c:v>
                </c:pt>
                <c:pt idx="2">
                  <c:v>SOLP</c:v>
                </c:pt>
                <c:pt idx="3">
                  <c:v>SO-ANALOG-LP</c:v>
                </c:pt>
                <c:pt idx="4">
                  <c:v>SOP</c:v>
                </c:pt>
                <c:pt idx="5">
                  <c:v>SOP-ANALOG</c:v>
                </c:pt>
                <c:pt idx="6">
                  <c:v>SO3B</c:v>
                </c:pt>
                <c:pt idx="7">
                  <c:v>SO-ANALOG-3B</c:v>
                </c:pt>
              </c:strCache>
            </c:strRef>
          </c:cat>
          <c:val>
            <c:numRef>
              <c:f>Sheet1!$B$3:$I$3</c:f>
              <c:numCache>
                <c:formatCode>General</c:formatCode>
                <c:ptCount val="8"/>
                <c:pt idx="0">
                  <c:v>272</c:v>
                </c:pt>
                <c:pt idx="1">
                  <c:v>92</c:v>
                </c:pt>
                <c:pt idx="2">
                  <c:v>467</c:v>
                </c:pt>
                <c:pt idx="3">
                  <c:v>254</c:v>
                </c:pt>
                <c:pt idx="4">
                  <c:v>26</c:v>
                </c:pt>
                <c:pt idx="5">
                  <c:v>24</c:v>
                </c:pt>
                <c:pt idx="6">
                  <c:v>264</c:v>
                </c:pt>
                <c:pt idx="7">
                  <c:v>128</c:v>
                </c:pt>
              </c:numCache>
            </c:numRef>
          </c:val>
          <c:extLst>
            <c:ext xmlns:c16="http://schemas.microsoft.com/office/drawing/2014/chart" uri="{C3380CC4-5D6E-409C-BE32-E72D297353CC}">
              <c16:uniqueId val="{00000001-9CAE-4E7C-9192-5485ED717FC2}"/>
            </c:ext>
          </c:extLst>
        </c:ser>
        <c:ser>
          <c:idx val="2"/>
          <c:order val="2"/>
          <c:tx>
            <c:strRef>
              <c:f>Sheet1!$A$4</c:f>
              <c:strCache>
                <c:ptCount val="1"/>
                <c:pt idx="0">
                  <c:v>2021 JUN</c:v>
                </c:pt>
              </c:strCache>
            </c:strRef>
          </c:tx>
          <c:spPr>
            <a:solidFill>
              <a:schemeClr val="accent3"/>
            </a:solidFill>
            <a:ln>
              <a:noFill/>
            </a:ln>
            <a:effectLst/>
          </c:spPr>
          <c:invertIfNegative val="0"/>
          <c:cat>
            <c:strRef>
              <c:f>Sheet1!$B$1:$I$1</c:f>
              <c:strCache>
                <c:ptCount val="8"/>
                <c:pt idx="0">
                  <c:v>SOHP</c:v>
                </c:pt>
                <c:pt idx="1">
                  <c:v>SO-ANALOG-HP</c:v>
                </c:pt>
                <c:pt idx="2">
                  <c:v>SOLP</c:v>
                </c:pt>
                <c:pt idx="3">
                  <c:v>SO-ANALOG-LP</c:v>
                </c:pt>
                <c:pt idx="4">
                  <c:v>SOP</c:v>
                </c:pt>
                <c:pt idx="5">
                  <c:v>SOP-ANALOG</c:v>
                </c:pt>
                <c:pt idx="6">
                  <c:v>SO3B</c:v>
                </c:pt>
                <c:pt idx="7">
                  <c:v>SO-ANALOG-3B</c:v>
                </c:pt>
              </c:strCache>
            </c:strRef>
          </c:cat>
          <c:val>
            <c:numRef>
              <c:f>Sheet1!$B$4:$I$4</c:f>
              <c:numCache>
                <c:formatCode>General</c:formatCode>
                <c:ptCount val="8"/>
                <c:pt idx="0">
                  <c:v>364</c:v>
                </c:pt>
                <c:pt idx="2">
                  <c:v>666</c:v>
                </c:pt>
                <c:pt idx="4">
                  <c:v>50</c:v>
                </c:pt>
                <c:pt idx="6">
                  <c:v>305</c:v>
                </c:pt>
              </c:numCache>
            </c:numRef>
          </c:val>
          <c:extLst>
            <c:ext xmlns:c16="http://schemas.microsoft.com/office/drawing/2014/chart" uri="{C3380CC4-5D6E-409C-BE32-E72D297353CC}">
              <c16:uniqueId val="{00000002-9CAE-4E7C-9192-5485ED717FC2}"/>
            </c:ext>
          </c:extLst>
        </c:ser>
        <c:dLbls>
          <c:showLegendKey val="0"/>
          <c:showVal val="0"/>
          <c:showCatName val="0"/>
          <c:showSerName val="0"/>
          <c:showPercent val="0"/>
          <c:showBubbleSize val="0"/>
        </c:dLbls>
        <c:gapWidth val="219"/>
        <c:overlap val="-27"/>
        <c:axId val="397795256"/>
        <c:axId val="397793616"/>
      </c:barChart>
      <c:catAx>
        <c:axId val="397795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793616"/>
        <c:crosses val="autoZero"/>
        <c:auto val="1"/>
        <c:lblAlgn val="ctr"/>
        <c:lblOffset val="100"/>
        <c:noMultiLvlLbl val="0"/>
      </c:catAx>
      <c:valAx>
        <c:axId val="397793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795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2023 SEP</c:v>
                </c:pt>
              </c:strCache>
            </c:strRef>
          </c:tx>
          <c:spPr>
            <a:solidFill>
              <a:schemeClr val="accent1"/>
            </a:solidFill>
            <a:ln>
              <a:noFill/>
            </a:ln>
            <a:effectLst/>
          </c:spPr>
          <c:invertIfNegative val="0"/>
          <c:cat>
            <c:strRef>
              <c:f>Sheet1!$B$6:$I$6</c:f>
              <c:strCache>
                <c:ptCount val="8"/>
                <c:pt idx="0">
                  <c:v>SOHP</c:v>
                </c:pt>
                <c:pt idx="1">
                  <c:v>SO-ANALOG-HP</c:v>
                </c:pt>
                <c:pt idx="2">
                  <c:v>SOLP</c:v>
                </c:pt>
                <c:pt idx="3">
                  <c:v>SO-ANALOG-LP</c:v>
                </c:pt>
                <c:pt idx="4">
                  <c:v>SOP</c:v>
                </c:pt>
                <c:pt idx="5">
                  <c:v>SOP-ANALOG</c:v>
                </c:pt>
                <c:pt idx="6">
                  <c:v>SO3B</c:v>
                </c:pt>
                <c:pt idx="7">
                  <c:v>SO-ANALOG-3B</c:v>
                </c:pt>
              </c:strCache>
            </c:strRef>
          </c:cat>
          <c:val>
            <c:numRef>
              <c:f>Sheet1!$B$7:$I$7</c:f>
              <c:numCache>
                <c:formatCode>General</c:formatCode>
                <c:ptCount val="8"/>
                <c:pt idx="0">
                  <c:v>138</c:v>
                </c:pt>
                <c:pt idx="1">
                  <c:v>27</c:v>
                </c:pt>
                <c:pt idx="2">
                  <c:v>210</c:v>
                </c:pt>
                <c:pt idx="3">
                  <c:v>61</c:v>
                </c:pt>
                <c:pt idx="4">
                  <c:v>11</c:v>
                </c:pt>
                <c:pt idx="5">
                  <c:v>11</c:v>
                </c:pt>
                <c:pt idx="6">
                  <c:v>117</c:v>
                </c:pt>
                <c:pt idx="7">
                  <c:v>24</c:v>
                </c:pt>
              </c:numCache>
            </c:numRef>
          </c:val>
          <c:extLst>
            <c:ext xmlns:c16="http://schemas.microsoft.com/office/drawing/2014/chart" uri="{C3380CC4-5D6E-409C-BE32-E72D297353CC}">
              <c16:uniqueId val="{00000000-4C3B-4106-B244-9A51C99FFD41}"/>
            </c:ext>
          </c:extLst>
        </c:ser>
        <c:ser>
          <c:idx val="1"/>
          <c:order val="1"/>
          <c:tx>
            <c:strRef>
              <c:f>Sheet1!$A$8</c:f>
              <c:strCache>
                <c:ptCount val="1"/>
                <c:pt idx="0">
                  <c:v>2022 SEP</c:v>
                </c:pt>
              </c:strCache>
            </c:strRef>
          </c:tx>
          <c:spPr>
            <a:solidFill>
              <a:schemeClr val="accent2"/>
            </a:solidFill>
            <a:ln>
              <a:noFill/>
            </a:ln>
            <a:effectLst/>
          </c:spPr>
          <c:invertIfNegative val="0"/>
          <c:cat>
            <c:strRef>
              <c:f>Sheet1!$B$6:$I$6</c:f>
              <c:strCache>
                <c:ptCount val="8"/>
                <c:pt idx="0">
                  <c:v>SOHP</c:v>
                </c:pt>
                <c:pt idx="1">
                  <c:v>SO-ANALOG-HP</c:v>
                </c:pt>
                <c:pt idx="2">
                  <c:v>SOLP</c:v>
                </c:pt>
                <c:pt idx="3">
                  <c:v>SO-ANALOG-LP</c:v>
                </c:pt>
                <c:pt idx="4">
                  <c:v>SOP</c:v>
                </c:pt>
                <c:pt idx="5">
                  <c:v>SOP-ANALOG</c:v>
                </c:pt>
                <c:pt idx="6">
                  <c:v>SO3B</c:v>
                </c:pt>
                <c:pt idx="7">
                  <c:v>SO-ANALOG-3B</c:v>
                </c:pt>
              </c:strCache>
            </c:strRef>
          </c:cat>
          <c:val>
            <c:numRef>
              <c:f>Sheet1!$B$8:$I$8</c:f>
              <c:numCache>
                <c:formatCode>General</c:formatCode>
                <c:ptCount val="8"/>
                <c:pt idx="0">
                  <c:v>116</c:v>
                </c:pt>
                <c:pt idx="1">
                  <c:v>28</c:v>
                </c:pt>
                <c:pt idx="2">
                  <c:v>198</c:v>
                </c:pt>
                <c:pt idx="3">
                  <c:v>66</c:v>
                </c:pt>
                <c:pt idx="4">
                  <c:v>7</c:v>
                </c:pt>
                <c:pt idx="5">
                  <c:v>11</c:v>
                </c:pt>
                <c:pt idx="6">
                  <c:v>97</c:v>
                </c:pt>
                <c:pt idx="7">
                  <c:v>26</c:v>
                </c:pt>
              </c:numCache>
            </c:numRef>
          </c:val>
          <c:extLst>
            <c:ext xmlns:c16="http://schemas.microsoft.com/office/drawing/2014/chart" uri="{C3380CC4-5D6E-409C-BE32-E72D297353CC}">
              <c16:uniqueId val="{00000001-4C3B-4106-B244-9A51C99FFD41}"/>
            </c:ext>
          </c:extLst>
        </c:ser>
        <c:ser>
          <c:idx val="2"/>
          <c:order val="2"/>
          <c:tx>
            <c:strRef>
              <c:f>Sheet1!$A$9</c:f>
              <c:strCache>
                <c:ptCount val="1"/>
                <c:pt idx="0">
                  <c:v>2021 SEP</c:v>
                </c:pt>
              </c:strCache>
            </c:strRef>
          </c:tx>
          <c:spPr>
            <a:solidFill>
              <a:schemeClr val="accent3"/>
            </a:solidFill>
            <a:ln>
              <a:noFill/>
            </a:ln>
            <a:effectLst/>
          </c:spPr>
          <c:invertIfNegative val="0"/>
          <c:cat>
            <c:strRef>
              <c:f>Sheet1!$B$6:$I$6</c:f>
              <c:strCache>
                <c:ptCount val="8"/>
                <c:pt idx="0">
                  <c:v>SOHP</c:v>
                </c:pt>
                <c:pt idx="1">
                  <c:v>SO-ANALOG-HP</c:v>
                </c:pt>
                <c:pt idx="2">
                  <c:v>SOLP</c:v>
                </c:pt>
                <c:pt idx="3">
                  <c:v>SO-ANALOG-LP</c:v>
                </c:pt>
                <c:pt idx="4">
                  <c:v>SOP</c:v>
                </c:pt>
                <c:pt idx="5">
                  <c:v>SOP-ANALOG</c:v>
                </c:pt>
                <c:pt idx="6">
                  <c:v>SO3B</c:v>
                </c:pt>
                <c:pt idx="7">
                  <c:v>SO-ANALOG-3B</c:v>
                </c:pt>
              </c:strCache>
            </c:strRef>
          </c:cat>
          <c:val>
            <c:numRef>
              <c:f>Sheet1!$B$9:$I$9</c:f>
              <c:numCache>
                <c:formatCode>General</c:formatCode>
                <c:ptCount val="8"/>
                <c:pt idx="0">
                  <c:v>186</c:v>
                </c:pt>
                <c:pt idx="2">
                  <c:v>272</c:v>
                </c:pt>
                <c:pt idx="4">
                  <c:v>21</c:v>
                </c:pt>
                <c:pt idx="6">
                  <c:v>143</c:v>
                </c:pt>
              </c:numCache>
            </c:numRef>
          </c:val>
          <c:extLst>
            <c:ext xmlns:c16="http://schemas.microsoft.com/office/drawing/2014/chart" uri="{C3380CC4-5D6E-409C-BE32-E72D297353CC}">
              <c16:uniqueId val="{00000002-4C3B-4106-B244-9A51C99FFD41}"/>
            </c:ext>
          </c:extLst>
        </c:ser>
        <c:dLbls>
          <c:showLegendKey val="0"/>
          <c:showVal val="0"/>
          <c:showCatName val="0"/>
          <c:showSerName val="0"/>
          <c:showPercent val="0"/>
          <c:showBubbleSize val="0"/>
        </c:dLbls>
        <c:gapWidth val="219"/>
        <c:overlap val="-27"/>
        <c:axId val="726640184"/>
        <c:axId val="726643136"/>
      </c:barChart>
      <c:catAx>
        <c:axId val="72664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6643136"/>
        <c:crosses val="autoZero"/>
        <c:auto val="1"/>
        <c:lblAlgn val="ctr"/>
        <c:lblOffset val="100"/>
        <c:noMultiLvlLbl val="0"/>
      </c:catAx>
      <c:valAx>
        <c:axId val="726643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6640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61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127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mailto:contests@arrl.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alpha val="89803"/>
          </a:srgbClr>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223837" y="130175"/>
            <a:ext cx="11111819" cy="183038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sz="5300" dirty="0">
                <a:latin typeface="Calibri"/>
                <a:ea typeface="Calibri"/>
                <a:cs typeface="Calibri"/>
                <a:sym typeface="Calibri"/>
              </a:rPr>
              <a:t>ARRL Contest/Operating Events Update</a:t>
            </a:r>
            <a:br>
              <a:rPr lang="en-US" dirty="0">
                <a:latin typeface="Calibri"/>
                <a:ea typeface="Calibri"/>
                <a:cs typeface="Calibri"/>
                <a:sym typeface="Calibri"/>
              </a:rPr>
            </a:br>
            <a:r>
              <a:rPr lang="en-US" sz="3600" dirty="0">
                <a:latin typeface="Calibri"/>
                <a:ea typeface="Calibri"/>
                <a:cs typeface="Calibri"/>
                <a:sym typeface="Calibri"/>
              </a:rPr>
              <a:t>47th Eastern VHF/UHF Conference</a:t>
            </a:r>
            <a:endParaRPr dirty="0">
              <a:latin typeface="Calibri"/>
              <a:ea typeface="Calibri"/>
              <a:cs typeface="Calibri"/>
              <a:sym typeface="Calibri"/>
            </a:endParaRPr>
          </a:p>
        </p:txBody>
      </p:sp>
      <p:sp>
        <p:nvSpPr>
          <p:cNvPr id="85" name="Google Shape;85;p13"/>
          <p:cNvSpPr txBox="1"/>
          <p:nvPr/>
        </p:nvSpPr>
        <p:spPr>
          <a:xfrm>
            <a:off x="8713108" y="2739571"/>
            <a:ext cx="3074988" cy="2585323"/>
          </a:xfrm>
          <a:prstGeom prst="rect">
            <a:avLst/>
          </a:prstGeom>
          <a:noFill/>
          <a:ln w="9525" cap="flat" cmpd="sng">
            <a:solidFill>
              <a:schemeClr val="dk2"/>
            </a:solidFill>
            <a:prstDash val="lgDashDot"/>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Presented by</a:t>
            </a: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Bart Jahnke, W9JJ</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ARRL Radiosport Manager</a:t>
            </a:r>
            <a:br>
              <a:rPr lang="en-US" sz="1800" b="0" i="0" u="none" strike="noStrike" cap="none">
                <a:solidFill>
                  <a:schemeClr val="dk1"/>
                </a:solidFill>
                <a:latin typeface="Calibri"/>
                <a:ea typeface="Calibri"/>
                <a:cs typeface="Calibri"/>
                <a:sym typeface="Calibri"/>
              </a:rPr>
            </a:b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Paul Bourque, N1SFE</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ARRL Contest Program Manager</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3"/>
          <p:cNvSpPr txBox="1"/>
          <p:nvPr/>
        </p:nvSpPr>
        <p:spPr>
          <a:xfrm>
            <a:off x="1125538" y="6176963"/>
            <a:ext cx="2279650" cy="230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Calibri"/>
                <a:ea typeface="Calibri"/>
                <a:cs typeface="Calibri"/>
                <a:sym typeface="Calibri"/>
              </a:rPr>
              <a:t>Image Courtesy dxmaps.com</a:t>
            </a:r>
            <a:endParaRPr/>
          </a:p>
        </p:txBody>
      </p:sp>
      <p:pic>
        <p:nvPicPr>
          <p:cNvPr id="87" name="Google Shape;87;p13"/>
          <p:cNvPicPr preferRelativeResize="0"/>
          <p:nvPr/>
        </p:nvPicPr>
        <p:blipFill rotWithShape="1">
          <a:blip r:embed="rId3">
            <a:alphaModFix/>
          </a:blip>
          <a:srcRect/>
          <a:stretch/>
        </p:blipFill>
        <p:spPr>
          <a:xfrm>
            <a:off x="223837" y="2124138"/>
            <a:ext cx="8174885" cy="46036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t>Three Keys to Contest Success</a:t>
            </a:r>
            <a:endParaRPr/>
          </a:p>
        </p:txBody>
      </p:sp>
      <p:sp>
        <p:nvSpPr>
          <p:cNvPr id="132" name="Google Shape;132;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514350" lvl="0" indent="-514350" algn="l" rtl="0">
              <a:lnSpc>
                <a:spcPct val="200000"/>
              </a:lnSpc>
              <a:spcBef>
                <a:spcPts val="0"/>
              </a:spcBef>
              <a:spcAft>
                <a:spcPts val="0"/>
              </a:spcAft>
              <a:buClr>
                <a:schemeClr val="dk1"/>
              </a:buClr>
              <a:buSzPts val="3600"/>
              <a:buFont typeface="Arial"/>
              <a:buAutoNum type="arabicPeriod"/>
            </a:pPr>
            <a:r>
              <a:rPr lang="en-US" sz="3600"/>
              <a:t>Get on the air!</a:t>
            </a:r>
            <a:endParaRPr/>
          </a:p>
          <a:p>
            <a:pPr marL="514350" lvl="0" indent="-514350" algn="l" rtl="0">
              <a:lnSpc>
                <a:spcPct val="200000"/>
              </a:lnSpc>
              <a:spcBef>
                <a:spcPts val="1000"/>
              </a:spcBef>
              <a:spcAft>
                <a:spcPts val="0"/>
              </a:spcAft>
              <a:buClr>
                <a:schemeClr val="dk1"/>
              </a:buClr>
              <a:buSzPts val="3600"/>
              <a:buFont typeface="Arial"/>
              <a:buAutoNum type="arabicPeriod"/>
            </a:pPr>
            <a:r>
              <a:rPr lang="en-US" sz="3600"/>
              <a:t>Have fun!</a:t>
            </a:r>
            <a:endParaRPr/>
          </a:p>
          <a:p>
            <a:pPr marL="514350" lvl="0" indent="-514350" algn="l" rtl="0">
              <a:lnSpc>
                <a:spcPct val="200000"/>
              </a:lnSpc>
              <a:spcBef>
                <a:spcPts val="1000"/>
              </a:spcBef>
              <a:spcAft>
                <a:spcPts val="0"/>
              </a:spcAft>
              <a:buClr>
                <a:schemeClr val="dk1"/>
              </a:buClr>
              <a:buSzPts val="3600"/>
              <a:buFont typeface="Arial"/>
              <a:buAutoNum type="arabicPeriod"/>
            </a:pPr>
            <a:r>
              <a:rPr lang="en-US" sz="3600"/>
              <a:t>Send in your event logs!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838200" y="331788"/>
            <a:ext cx="10515600" cy="749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b="1"/>
              <a:t>Keep your logs coming after each event…</a:t>
            </a:r>
            <a:endParaRPr/>
          </a:p>
        </p:txBody>
      </p:sp>
      <p:sp>
        <p:nvSpPr>
          <p:cNvPr id="138" name="Google Shape;138;p21"/>
          <p:cNvSpPr txBox="1">
            <a:spLocks noGrp="1"/>
          </p:cNvSpPr>
          <p:nvPr>
            <p:ph type="body" idx="1"/>
          </p:nvPr>
        </p:nvSpPr>
        <p:spPr>
          <a:xfrm>
            <a:off x="4002088" y="1627188"/>
            <a:ext cx="7031037" cy="2373312"/>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39" name="Google Shape;139;p21"/>
          <p:cNvSpPr txBox="1"/>
          <p:nvPr/>
        </p:nvSpPr>
        <p:spPr>
          <a:xfrm>
            <a:off x="748167" y="5464175"/>
            <a:ext cx="10515600" cy="132556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b="1" i="1" u="none" strike="noStrike" cap="none">
                <a:solidFill>
                  <a:schemeClr val="dk1"/>
                </a:solidFill>
                <a:latin typeface="Calibri"/>
                <a:ea typeface="Calibri"/>
                <a:cs typeface="Calibri"/>
                <a:sym typeface="Calibri"/>
              </a:rPr>
              <a:t>Go with the flow…  Thank you for participating!</a:t>
            </a:r>
            <a:endParaRPr/>
          </a:p>
        </p:txBody>
      </p:sp>
      <p:pic>
        <p:nvPicPr>
          <p:cNvPr id="140" name="Google Shape;140;p21" descr="https://anglonewfoundlanddevelopmentcompany.files.wordpress.com/2014/10/img_11121.jpg"/>
          <p:cNvPicPr preferRelativeResize="0"/>
          <p:nvPr/>
        </p:nvPicPr>
        <p:blipFill rotWithShape="1">
          <a:blip r:embed="rId3">
            <a:alphaModFix/>
          </a:blip>
          <a:srcRect/>
          <a:stretch/>
        </p:blipFill>
        <p:spPr>
          <a:xfrm>
            <a:off x="18310225" y="-8510588"/>
            <a:ext cx="4044950" cy="2270125"/>
          </a:xfrm>
          <a:prstGeom prst="rect">
            <a:avLst/>
          </a:prstGeom>
          <a:noFill/>
          <a:ln>
            <a:noFill/>
          </a:ln>
        </p:spPr>
      </p:pic>
      <p:pic>
        <p:nvPicPr>
          <p:cNvPr id="141" name="Google Shape;141;p21"/>
          <p:cNvPicPr preferRelativeResize="0"/>
          <p:nvPr/>
        </p:nvPicPr>
        <p:blipFill rotWithShape="1">
          <a:blip r:embed="rId4">
            <a:alphaModFix/>
          </a:blip>
          <a:srcRect/>
          <a:stretch/>
        </p:blipFill>
        <p:spPr>
          <a:xfrm>
            <a:off x="2225675" y="1393825"/>
            <a:ext cx="7740650" cy="4346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838200" y="92075"/>
            <a:ext cx="10515600" cy="11191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t>World’s Largest Radiosport Program</a:t>
            </a:r>
            <a:endParaRPr/>
          </a:p>
        </p:txBody>
      </p:sp>
      <p:graphicFrame>
        <p:nvGraphicFramePr>
          <p:cNvPr id="93" name="Google Shape;93;p14"/>
          <p:cNvGraphicFramePr/>
          <p:nvPr>
            <p:extLst>
              <p:ext uri="{D42A27DB-BD31-4B8C-83A1-F6EECF244321}">
                <p14:modId xmlns:p14="http://schemas.microsoft.com/office/powerpoint/2010/main" val="412967863"/>
              </p:ext>
            </p:extLst>
          </p:nvPr>
        </p:nvGraphicFramePr>
        <p:xfrm>
          <a:off x="838200" y="1035685"/>
          <a:ext cx="5590725" cy="5730250"/>
        </p:xfrm>
        <a:graphic>
          <a:graphicData uri="http://schemas.openxmlformats.org/drawingml/2006/table">
            <a:tbl>
              <a:tblPr>
                <a:noFill/>
                <a:tableStyleId>{F3434AC8-CC8A-4BB1-82C1-518F8EBAF748}</a:tableStyleId>
              </a:tblPr>
              <a:tblGrid>
                <a:gridCol w="5590725">
                  <a:extLst>
                    <a:ext uri="{9D8B030D-6E8A-4147-A177-3AD203B41FA5}">
                      <a16:colId xmlns:a16="http://schemas.microsoft.com/office/drawing/2014/main" val="20000"/>
                    </a:ext>
                  </a:extLst>
                </a:gridCol>
              </a:tblGrid>
              <a:tr h="5519025">
                <a:tc>
                  <a:txBody>
                    <a:bodyPr/>
                    <a:lstStyle/>
                    <a:p>
                      <a:pPr marL="0" marR="0" lvl="0" indent="0" algn="l" rtl="0">
                        <a:spcBef>
                          <a:spcPts val="0"/>
                        </a:spcBef>
                        <a:spcAft>
                          <a:spcPts val="0"/>
                        </a:spcAft>
                        <a:buClr>
                          <a:schemeClr val="dk1"/>
                        </a:buClr>
                        <a:buSzPts val="2800"/>
                        <a:buFont typeface="Calibri"/>
                        <a:buNone/>
                      </a:pPr>
                      <a:r>
                        <a:rPr lang="en-US" sz="2800" b="1" u="none" strike="noStrike" cap="none" dirty="0">
                          <a:latin typeface="Calibri"/>
                          <a:ea typeface="Calibri"/>
                          <a:cs typeface="Calibri"/>
                          <a:sym typeface="Calibri"/>
                        </a:rPr>
                        <a:t>15 Primary Contests </a:t>
                      </a:r>
                      <a:endParaRPr dirty="0"/>
                    </a:p>
                    <a:p>
                      <a:pPr marL="0" marR="0" lvl="0" indent="0" algn="l" rtl="0">
                        <a:spcBef>
                          <a:spcPts val="0"/>
                        </a:spcBef>
                        <a:spcAft>
                          <a:spcPts val="0"/>
                        </a:spcAft>
                        <a:buClr>
                          <a:schemeClr val="dk1"/>
                        </a:buClr>
                        <a:buSzPts val="1800"/>
                        <a:buFont typeface="Arial"/>
                        <a:buNone/>
                      </a:pPr>
                      <a:r>
                        <a:rPr lang="en-US" sz="1800" b="1" u="none" strike="noStrike" cap="none" dirty="0">
                          <a:latin typeface="Calibri"/>
                          <a:ea typeface="Calibri"/>
                          <a:cs typeface="Calibri"/>
                          <a:sym typeface="Calibri"/>
                        </a:rPr>
                        <a:t>         * Plaques Awarded</a:t>
                      </a:r>
                      <a:endParaRPr dirty="0"/>
                    </a:p>
                    <a:p>
                      <a:pPr marL="0" marR="0" lvl="0" indent="0" algn="l" rtl="0">
                        <a:spcBef>
                          <a:spcPts val="0"/>
                        </a:spcBef>
                        <a:spcAft>
                          <a:spcPts val="0"/>
                        </a:spcAft>
                        <a:buClr>
                          <a:schemeClr val="dk1"/>
                        </a:buClr>
                        <a:buSzPts val="1800"/>
                        <a:buFont typeface="Arial"/>
                        <a:buNone/>
                      </a:pPr>
                      <a:r>
                        <a:rPr lang="en-US" sz="1800" b="1" u="none" strike="noStrike" cap="none" dirty="0">
                          <a:latin typeface="Calibri"/>
                          <a:ea typeface="Calibri"/>
                          <a:cs typeface="Calibri"/>
                          <a:sym typeface="Calibri"/>
                        </a:rPr>
                        <a:t>         + Affiliated Club Competition</a:t>
                      </a:r>
                      <a:endParaRPr sz="1800" b="1" u="none" strike="noStrike" cap="none" dirty="0">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b="1" u="none" strike="noStrike" cap="none" dirty="0">
                        <a:latin typeface="Verdana"/>
                        <a:ea typeface="Verdana"/>
                        <a:cs typeface="Verdana"/>
                        <a:sym typeface="Verdana"/>
                      </a:endParaRPr>
                    </a:p>
                    <a:p>
                      <a:pPr marL="342900" marR="0" lvl="0" indent="-342900" algn="l" rtl="0">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January – RTTY Roundup * +</a:t>
                      </a:r>
                      <a:endParaRPr dirty="0"/>
                    </a:p>
                    <a:p>
                      <a:pPr marL="342900" marR="0" lvl="0" indent="-342900" algn="l" rtl="0">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January – VHF Contest +</a:t>
                      </a:r>
                      <a:endParaRPr sz="1800" b="1" u="none" strike="noStrike" cap="none" dirty="0">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February – International DX Contest, CW * +</a:t>
                      </a:r>
                      <a:endParaRPr dirty="0"/>
                    </a:p>
                    <a:p>
                      <a:pPr marL="342900" marR="0" lvl="0" indent="-342900" algn="l" rtl="0">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March – International DX Contest, Phone * +</a:t>
                      </a:r>
                      <a:endParaRPr sz="1800" b="1" u="none" strike="noStrike" cap="none" dirty="0">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June – ARRL International Digital Contest +</a:t>
                      </a:r>
                      <a:endParaRPr sz="1800" b="1" u="none" strike="noStrike" cap="none" dirty="0">
                        <a:latin typeface="Arial"/>
                        <a:ea typeface="Arial"/>
                        <a:cs typeface="Arial"/>
                        <a:sym typeface="Arial"/>
                      </a:endParaRPr>
                    </a:p>
                    <a:p>
                      <a:pPr marL="342900" marR="0" lvl="0" indent="-342900" algn="l" rtl="0">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June – VHF Contest * +</a:t>
                      </a:r>
                      <a:endParaRPr dirty="0"/>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July – IARU HF World Championship </a:t>
                      </a:r>
                      <a:endParaRPr dirty="0"/>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August – 222 MHz and Up Distance Contest +</a:t>
                      </a:r>
                      <a:endParaRPr dirty="0"/>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August/September – 10 GHz &amp; Up Contest</a:t>
                      </a:r>
                      <a:endParaRPr dirty="0"/>
                    </a:p>
                    <a:p>
                      <a:pPr marL="342900" marR="0" lvl="0" indent="-342900" algn="l" rtl="0">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September – VHF Contest +</a:t>
                      </a:r>
                      <a:endParaRPr dirty="0"/>
                    </a:p>
                    <a:p>
                      <a:pPr marL="342900" marR="0" lvl="0" indent="-342900" algn="l" rtl="0">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Sept, Oct, Nov, Dec – EME Contest</a:t>
                      </a:r>
                      <a:endParaRPr dirty="0"/>
                    </a:p>
                    <a:p>
                      <a:pPr marL="342900" marR="0" lvl="0" indent="-342900" algn="l" rtl="0">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November – Sweepstakes, CW * +</a:t>
                      </a:r>
                      <a:endParaRPr dirty="0"/>
                    </a:p>
                    <a:p>
                      <a:pPr marL="342900" marR="0" lvl="0" indent="-342900" algn="l" rtl="0">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November – Sweepstakes, Phone * +</a:t>
                      </a:r>
                      <a:endParaRPr dirty="0"/>
                    </a:p>
                    <a:p>
                      <a:pPr marL="342900" marR="0" lvl="0" indent="-342900" algn="l" rtl="0">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December – 160 Meter Contest +</a:t>
                      </a:r>
                      <a:endParaRPr dirty="0"/>
                    </a:p>
                    <a:p>
                      <a:pPr marL="342900" marR="0" lvl="0" indent="-342900" algn="l" rtl="0">
                        <a:spcBef>
                          <a:spcPts val="0"/>
                        </a:spcBef>
                        <a:spcAft>
                          <a:spcPts val="0"/>
                        </a:spcAft>
                        <a:buClr>
                          <a:schemeClr val="dk1"/>
                        </a:buClr>
                        <a:buSzPts val="1800"/>
                        <a:buFont typeface="Calibri"/>
                        <a:buAutoNum type="arabicPeriod"/>
                      </a:pPr>
                      <a:r>
                        <a:rPr lang="en-US" sz="1800" b="1" u="none" strike="noStrike" cap="none" dirty="0">
                          <a:latin typeface="Arial"/>
                          <a:ea typeface="Arial"/>
                          <a:cs typeface="Arial"/>
                          <a:sym typeface="Arial"/>
                        </a:rPr>
                        <a:t> December – 10 Meter Contest +</a:t>
                      </a:r>
                      <a:endParaRPr dirty="0"/>
                    </a:p>
                    <a:p>
                      <a:pPr marL="0" marR="0" lvl="0" indent="0" algn="l" rtl="0">
                        <a:spcBef>
                          <a:spcPts val="0"/>
                        </a:spcBef>
                        <a:spcAft>
                          <a:spcPts val="0"/>
                        </a:spcAft>
                        <a:buClr>
                          <a:schemeClr val="dk1"/>
                        </a:buClr>
                        <a:buSzPts val="1800"/>
                        <a:buFont typeface="Arial"/>
                        <a:buNone/>
                      </a:pPr>
                      <a:endParaRPr sz="1800" u="none" strike="noStrike" cap="none" dirty="0">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4" name="Google Shape;94;p14"/>
          <p:cNvGraphicFramePr/>
          <p:nvPr>
            <p:extLst>
              <p:ext uri="{D42A27DB-BD31-4B8C-83A1-F6EECF244321}">
                <p14:modId xmlns:p14="http://schemas.microsoft.com/office/powerpoint/2010/main" val="4172544929"/>
              </p:ext>
            </p:extLst>
          </p:nvPr>
        </p:nvGraphicFramePr>
        <p:xfrm>
          <a:off x="6645812" y="1035685"/>
          <a:ext cx="4708000" cy="3309975"/>
        </p:xfrm>
        <a:graphic>
          <a:graphicData uri="http://schemas.openxmlformats.org/drawingml/2006/table">
            <a:tbl>
              <a:tblPr>
                <a:noFill/>
                <a:tableStyleId>{F3434AC8-CC8A-4BB1-82C1-518F8EBAF748}</a:tableStyleId>
              </a:tblPr>
              <a:tblGrid>
                <a:gridCol w="4708000">
                  <a:extLst>
                    <a:ext uri="{9D8B030D-6E8A-4147-A177-3AD203B41FA5}">
                      <a16:colId xmlns:a16="http://schemas.microsoft.com/office/drawing/2014/main" val="20000"/>
                    </a:ext>
                  </a:extLst>
                </a:gridCol>
              </a:tblGrid>
              <a:tr h="3309975">
                <a:tc>
                  <a:txBody>
                    <a:bodyPr/>
                    <a:lstStyle/>
                    <a:p>
                      <a:pPr marL="0" marR="0" lvl="0" indent="0" algn="l" rtl="0">
                        <a:lnSpc>
                          <a:spcPct val="100000"/>
                        </a:lnSpc>
                        <a:spcBef>
                          <a:spcPts val="0"/>
                        </a:spcBef>
                        <a:spcAft>
                          <a:spcPts val="0"/>
                        </a:spcAft>
                        <a:buClr>
                          <a:schemeClr val="dk1"/>
                        </a:buClr>
                        <a:buSzPts val="1800"/>
                        <a:buFont typeface="Calibri"/>
                        <a:buNone/>
                      </a:pPr>
                      <a:r>
                        <a:rPr lang="en-US" sz="1800" b="1" u="none" strike="noStrike" cap="none" dirty="0"/>
                        <a:t>  </a:t>
                      </a:r>
                      <a:r>
                        <a:rPr lang="en-US" sz="2800" b="1" u="none" strike="noStrike" cap="none" dirty="0"/>
                        <a:t>9 other operating events</a:t>
                      </a:r>
                      <a:endParaRPr dirty="0"/>
                    </a:p>
                    <a:p>
                      <a:pPr marL="0" marR="0" lvl="0" indent="0" algn="l" rtl="0">
                        <a:lnSpc>
                          <a:spcPct val="100000"/>
                        </a:lnSpc>
                        <a:spcBef>
                          <a:spcPts val="0"/>
                        </a:spcBef>
                        <a:spcAft>
                          <a:spcPts val="0"/>
                        </a:spcAft>
                        <a:buClr>
                          <a:schemeClr val="dk1"/>
                        </a:buClr>
                        <a:buSzPts val="1800"/>
                        <a:buFont typeface="Calibri"/>
                        <a:buNone/>
                      </a:pPr>
                      <a:endParaRPr sz="1800" b="1" u="none" strike="noStrike" cap="none" dirty="0">
                        <a:latin typeface="Verdana"/>
                        <a:ea typeface="Verdana"/>
                        <a:cs typeface="Verdana"/>
                        <a:sym typeface="Verdana"/>
                      </a:endParaRPr>
                    </a:p>
                    <a:p>
                      <a:pPr marL="342900" marR="0" lvl="0" indent="-342900" algn="l" rtl="0">
                        <a:spcBef>
                          <a:spcPts val="0"/>
                        </a:spcBef>
                        <a:spcAft>
                          <a:spcPts val="0"/>
                        </a:spcAft>
                        <a:buClr>
                          <a:schemeClr val="dk1"/>
                        </a:buClr>
                        <a:buSzPts val="1700"/>
                        <a:buFont typeface="Calibri"/>
                        <a:buAutoNum type="arabicPeriod"/>
                      </a:pPr>
                      <a:r>
                        <a:rPr lang="en-US" sz="1700" b="1" u="none" strike="noStrike" cap="none" dirty="0">
                          <a:latin typeface="Arial"/>
                          <a:ea typeface="Arial"/>
                          <a:cs typeface="Arial"/>
                          <a:sym typeface="Arial"/>
                        </a:rPr>
                        <a:t>January </a:t>
                      </a:r>
                      <a:r>
                        <a:rPr lang="en-US" sz="1600" b="1" u="none" strike="noStrike" cap="none" dirty="0">
                          <a:latin typeface="Arial"/>
                          <a:ea typeface="Arial"/>
                          <a:cs typeface="Arial"/>
                          <a:sym typeface="Arial"/>
                        </a:rPr>
                        <a:t>–</a:t>
                      </a:r>
                      <a:r>
                        <a:rPr lang="en-US" sz="1700" b="1" u="none" strike="noStrike" cap="none" dirty="0">
                          <a:latin typeface="Arial"/>
                          <a:ea typeface="Arial"/>
                          <a:cs typeface="Arial"/>
                          <a:sym typeface="Arial"/>
                        </a:rPr>
                        <a:t> Straight Key Night</a:t>
                      </a:r>
                      <a:endParaRPr dirty="0"/>
                    </a:p>
                    <a:p>
                      <a:pPr marL="342900" marR="0" lvl="0" indent="-342900" algn="l" rtl="0">
                        <a:spcBef>
                          <a:spcPts val="0"/>
                        </a:spcBef>
                        <a:spcAft>
                          <a:spcPts val="0"/>
                        </a:spcAft>
                        <a:buClr>
                          <a:schemeClr val="dk1"/>
                        </a:buClr>
                        <a:buSzPts val="1700"/>
                        <a:buFont typeface="Calibri"/>
                        <a:buAutoNum type="arabicPeriod"/>
                      </a:pPr>
                      <a:r>
                        <a:rPr lang="en-US" sz="1700" b="1" u="none" strike="noStrike" cap="none" dirty="0">
                          <a:latin typeface="Arial"/>
                          <a:ea typeface="Arial"/>
                          <a:cs typeface="Arial"/>
                          <a:sym typeface="Arial"/>
                        </a:rPr>
                        <a:t>January </a:t>
                      </a:r>
                      <a:r>
                        <a:rPr lang="en-US" sz="1600" b="1" u="none" strike="noStrike" cap="none" dirty="0">
                          <a:latin typeface="Arial"/>
                          <a:ea typeface="Arial"/>
                          <a:cs typeface="Arial"/>
                          <a:sym typeface="Arial"/>
                        </a:rPr>
                        <a:t>– </a:t>
                      </a:r>
                      <a:r>
                        <a:rPr lang="en-US" sz="1700" b="1" u="none" strike="noStrike" cap="none" dirty="0">
                          <a:latin typeface="Arial"/>
                          <a:ea typeface="Arial"/>
                          <a:cs typeface="Arial"/>
                          <a:sym typeface="Arial"/>
                        </a:rPr>
                        <a:t>Kids Day</a:t>
                      </a:r>
                      <a:endParaRPr dirty="0"/>
                    </a:p>
                    <a:p>
                      <a:pPr marL="342900" marR="0" lvl="0" indent="-342900" algn="l" rtl="0">
                        <a:spcBef>
                          <a:spcPts val="0"/>
                        </a:spcBef>
                        <a:spcAft>
                          <a:spcPts val="0"/>
                        </a:spcAft>
                        <a:buClr>
                          <a:schemeClr val="dk1"/>
                        </a:buClr>
                        <a:buSzPts val="1700"/>
                        <a:buFont typeface="Calibri"/>
                        <a:buAutoNum type="arabicPeriod"/>
                      </a:pPr>
                      <a:r>
                        <a:rPr lang="en-US" sz="1700" b="1" u="none" strike="noStrike" cap="none" dirty="0">
                          <a:latin typeface="Arial"/>
                          <a:ea typeface="Arial"/>
                          <a:cs typeface="Arial"/>
                          <a:sym typeface="Arial"/>
                        </a:rPr>
                        <a:t>February </a:t>
                      </a:r>
                      <a:r>
                        <a:rPr lang="en-US" sz="1600" b="1" u="none" strike="noStrike" cap="none" dirty="0">
                          <a:latin typeface="Arial"/>
                          <a:ea typeface="Arial"/>
                          <a:cs typeface="Arial"/>
                          <a:sym typeface="Arial"/>
                        </a:rPr>
                        <a:t>–</a:t>
                      </a:r>
                      <a:r>
                        <a:rPr lang="en-US" sz="1700" b="1" u="none" strike="noStrike" cap="none" dirty="0">
                          <a:latin typeface="Arial"/>
                          <a:ea typeface="Arial"/>
                          <a:cs typeface="Arial"/>
                          <a:sym typeface="Arial"/>
                        </a:rPr>
                        <a:t> School Club Roundup</a:t>
                      </a:r>
                      <a:endParaRPr dirty="0"/>
                    </a:p>
                    <a:p>
                      <a:pPr marL="342900" marR="0" lvl="0" indent="-342900" algn="l" rtl="0">
                        <a:spcBef>
                          <a:spcPts val="0"/>
                        </a:spcBef>
                        <a:spcAft>
                          <a:spcPts val="0"/>
                        </a:spcAft>
                        <a:buClr>
                          <a:schemeClr val="dk1"/>
                        </a:buClr>
                        <a:buSzPts val="1700"/>
                        <a:buFont typeface="Calibri"/>
                        <a:buAutoNum type="arabicPeriod"/>
                      </a:pPr>
                      <a:r>
                        <a:rPr lang="en-US" sz="1700" b="1" u="none" strike="noStrike" cap="none" dirty="0">
                          <a:latin typeface="Arial"/>
                          <a:ea typeface="Arial"/>
                          <a:cs typeface="Arial"/>
                          <a:sym typeface="Arial"/>
                        </a:rPr>
                        <a:t>April </a:t>
                      </a:r>
                      <a:r>
                        <a:rPr lang="en-US" sz="1600" b="1" u="none" strike="noStrike" cap="none" dirty="0">
                          <a:latin typeface="Arial"/>
                          <a:ea typeface="Arial"/>
                          <a:cs typeface="Arial"/>
                          <a:sym typeface="Arial"/>
                        </a:rPr>
                        <a:t>–</a:t>
                      </a:r>
                      <a:r>
                        <a:rPr lang="en-US" sz="1700" b="1" u="none" strike="noStrike" cap="none" dirty="0">
                          <a:latin typeface="Arial"/>
                          <a:ea typeface="Arial"/>
                          <a:cs typeface="Arial"/>
                          <a:sym typeface="Arial"/>
                        </a:rPr>
                        <a:t> Rookie Roundup – Phone</a:t>
                      </a:r>
                      <a:endParaRPr dirty="0"/>
                    </a:p>
                    <a:p>
                      <a:pPr marL="342900" marR="0" lvl="0" indent="-342900" algn="l" rtl="0">
                        <a:spcBef>
                          <a:spcPts val="0"/>
                        </a:spcBef>
                        <a:spcAft>
                          <a:spcPts val="0"/>
                        </a:spcAft>
                        <a:buClr>
                          <a:schemeClr val="dk1"/>
                        </a:buClr>
                        <a:buSzPts val="1700"/>
                        <a:buFont typeface="Calibri"/>
                        <a:buAutoNum type="arabicPeriod"/>
                      </a:pPr>
                      <a:r>
                        <a:rPr lang="en-US" sz="1700" b="1" u="none" strike="noStrike" cap="none" dirty="0">
                          <a:latin typeface="Arial"/>
                          <a:ea typeface="Arial"/>
                          <a:cs typeface="Arial"/>
                          <a:sym typeface="Arial"/>
                        </a:rPr>
                        <a:t>June </a:t>
                      </a:r>
                      <a:r>
                        <a:rPr lang="en-US" sz="1600" b="1" u="none" strike="noStrike" cap="none" dirty="0">
                          <a:latin typeface="Arial"/>
                          <a:ea typeface="Arial"/>
                          <a:cs typeface="Arial"/>
                          <a:sym typeface="Arial"/>
                        </a:rPr>
                        <a:t>– </a:t>
                      </a:r>
                      <a:r>
                        <a:rPr lang="en-US" sz="1700" b="1" u="none" strike="noStrike" cap="none" dirty="0">
                          <a:latin typeface="Arial"/>
                          <a:ea typeface="Arial"/>
                          <a:cs typeface="Arial"/>
                          <a:sym typeface="Arial"/>
                        </a:rPr>
                        <a:t>Kids Day</a:t>
                      </a:r>
                      <a:endParaRPr dirty="0"/>
                    </a:p>
                    <a:p>
                      <a:pPr marL="342900" marR="0" lvl="0" indent="-342900" algn="l" rtl="0">
                        <a:spcBef>
                          <a:spcPts val="0"/>
                        </a:spcBef>
                        <a:spcAft>
                          <a:spcPts val="0"/>
                        </a:spcAft>
                        <a:buClr>
                          <a:srgbClr val="FF0000"/>
                        </a:buClr>
                        <a:buSzPts val="1700"/>
                        <a:buFont typeface="Calibri"/>
                        <a:buAutoNum type="arabicPeriod"/>
                      </a:pPr>
                      <a:r>
                        <a:rPr lang="en-US" sz="1700" b="1" u="none" strike="noStrike" cap="none" dirty="0">
                          <a:solidFill>
                            <a:srgbClr val="FF0000"/>
                          </a:solidFill>
                          <a:latin typeface="Arial"/>
                          <a:ea typeface="Arial"/>
                          <a:cs typeface="Arial"/>
                          <a:sym typeface="Arial"/>
                        </a:rPr>
                        <a:t>June </a:t>
                      </a:r>
                      <a:r>
                        <a:rPr lang="en-US" sz="1600" b="1" u="none" strike="noStrike" cap="none" dirty="0">
                          <a:solidFill>
                            <a:srgbClr val="FF0000"/>
                          </a:solidFill>
                          <a:latin typeface="Arial"/>
                          <a:ea typeface="Arial"/>
                          <a:cs typeface="Arial"/>
                          <a:sym typeface="Arial"/>
                        </a:rPr>
                        <a:t>–</a:t>
                      </a:r>
                      <a:r>
                        <a:rPr lang="en-US" sz="1700" b="1" u="none" strike="noStrike" cap="none" dirty="0">
                          <a:solidFill>
                            <a:srgbClr val="FF0000"/>
                          </a:solidFill>
                          <a:latin typeface="Arial"/>
                          <a:ea typeface="Arial"/>
                          <a:cs typeface="Arial"/>
                          <a:sym typeface="Arial"/>
                        </a:rPr>
                        <a:t> Field Day (not a contest)</a:t>
                      </a:r>
                      <a:r>
                        <a:rPr lang="en-US" sz="1700" b="1" u="none" strike="noStrike" cap="none" dirty="0">
                          <a:latin typeface="Arial"/>
                          <a:ea typeface="Arial"/>
                          <a:cs typeface="Arial"/>
                          <a:sym typeface="Arial"/>
                        </a:rPr>
                        <a:t> </a:t>
                      </a:r>
                      <a:endParaRPr dirty="0"/>
                    </a:p>
                    <a:p>
                      <a:pPr marL="342900" marR="0" lvl="0" indent="-342900" algn="l" rtl="0">
                        <a:spcBef>
                          <a:spcPts val="0"/>
                        </a:spcBef>
                        <a:spcAft>
                          <a:spcPts val="0"/>
                        </a:spcAft>
                        <a:buClr>
                          <a:schemeClr val="dk1"/>
                        </a:buClr>
                        <a:buSzPts val="1700"/>
                        <a:buFont typeface="Calibri"/>
                        <a:buAutoNum type="arabicPeriod"/>
                      </a:pPr>
                      <a:r>
                        <a:rPr lang="en-US" sz="1700" b="1" u="none" strike="noStrike" cap="none" dirty="0">
                          <a:latin typeface="Arial"/>
                          <a:ea typeface="Arial"/>
                          <a:cs typeface="Arial"/>
                          <a:sym typeface="Arial"/>
                        </a:rPr>
                        <a:t>August </a:t>
                      </a:r>
                      <a:r>
                        <a:rPr lang="en-US" sz="1600" b="1" u="none" strike="noStrike" cap="none" dirty="0">
                          <a:latin typeface="Arial"/>
                          <a:ea typeface="Arial"/>
                          <a:cs typeface="Arial"/>
                          <a:sym typeface="Arial"/>
                        </a:rPr>
                        <a:t>–</a:t>
                      </a:r>
                      <a:r>
                        <a:rPr lang="en-US" sz="1700" b="1" u="none" strike="noStrike" cap="none" dirty="0">
                          <a:latin typeface="Arial"/>
                          <a:ea typeface="Arial"/>
                          <a:cs typeface="Arial"/>
                          <a:sym typeface="Arial"/>
                        </a:rPr>
                        <a:t> Rookie Roundup – RTTY</a:t>
                      </a:r>
                      <a:endParaRPr dirty="0"/>
                    </a:p>
                    <a:p>
                      <a:pPr marL="342900" marR="0" lvl="0" indent="-342900" algn="l" rtl="0">
                        <a:spcBef>
                          <a:spcPts val="0"/>
                        </a:spcBef>
                        <a:spcAft>
                          <a:spcPts val="0"/>
                        </a:spcAft>
                        <a:buClr>
                          <a:schemeClr val="dk1"/>
                        </a:buClr>
                        <a:buSzPts val="1700"/>
                        <a:buFont typeface="Calibri"/>
                        <a:buAutoNum type="arabicPeriod"/>
                      </a:pPr>
                      <a:r>
                        <a:rPr lang="en-US" sz="1700" b="1" u="none" strike="noStrike" cap="none" dirty="0">
                          <a:latin typeface="Arial"/>
                          <a:ea typeface="Arial"/>
                          <a:cs typeface="Arial"/>
                          <a:sym typeface="Arial"/>
                        </a:rPr>
                        <a:t>October </a:t>
                      </a:r>
                      <a:r>
                        <a:rPr lang="en-US" sz="1600" b="1" u="none" strike="noStrike" cap="none" dirty="0">
                          <a:latin typeface="Arial"/>
                          <a:ea typeface="Arial"/>
                          <a:cs typeface="Arial"/>
                          <a:sym typeface="Arial"/>
                        </a:rPr>
                        <a:t>–</a:t>
                      </a:r>
                      <a:r>
                        <a:rPr lang="en-US" sz="1700" b="1" u="none" strike="noStrike" cap="none" dirty="0">
                          <a:latin typeface="Arial"/>
                          <a:ea typeface="Arial"/>
                          <a:cs typeface="Arial"/>
                          <a:sym typeface="Arial"/>
                        </a:rPr>
                        <a:t> School Club Roundup</a:t>
                      </a:r>
                      <a:endParaRPr dirty="0"/>
                    </a:p>
                    <a:p>
                      <a:pPr marL="342900" marR="0" lvl="0" indent="-342900" algn="l" rtl="0">
                        <a:spcBef>
                          <a:spcPts val="0"/>
                        </a:spcBef>
                        <a:spcAft>
                          <a:spcPts val="0"/>
                        </a:spcAft>
                        <a:buClr>
                          <a:schemeClr val="dk1"/>
                        </a:buClr>
                        <a:buSzPts val="1700"/>
                        <a:buFont typeface="Calibri"/>
                        <a:buAutoNum type="arabicPeriod"/>
                      </a:pPr>
                      <a:r>
                        <a:rPr lang="en-US" sz="1700" b="1" u="none" strike="noStrike" cap="none" dirty="0">
                          <a:latin typeface="Arial"/>
                          <a:ea typeface="Arial"/>
                          <a:cs typeface="Arial"/>
                          <a:sym typeface="Arial"/>
                        </a:rPr>
                        <a:t>December </a:t>
                      </a:r>
                      <a:r>
                        <a:rPr lang="en-US" sz="1600" b="1" u="none" strike="noStrike" cap="none" dirty="0">
                          <a:latin typeface="Arial"/>
                          <a:ea typeface="Arial"/>
                          <a:cs typeface="Arial"/>
                          <a:sym typeface="Arial"/>
                        </a:rPr>
                        <a:t>–</a:t>
                      </a:r>
                      <a:r>
                        <a:rPr lang="en-US" sz="1700" b="1" u="none" strike="noStrike" cap="none" dirty="0">
                          <a:latin typeface="Arial"/>
                          <a:ea typeface="Arial"/>
                          <a:cs typeface="Arial"/>
                          <a:sym typeface="Arial"/>
                        </a:rPr>
                        <a:t> Rookie Roundup–CW</a:t>
                      </a:r>
                      <a:endParaRPr sz="170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5" name="Google Shape;95;p14"/>
          <p:cNvGraphicFramePr/>
          <p:nvPr>
            <p:extLst>
              <p:ext uri="{D42A27DB-BD31-4B8C-83A1-F6EECF244321}">
                <p14:modId xmlns:p14="http://schemas.microsoft.com/office/powerpoint/2010/main" val="299984135"/>
              </p:ext>
            </p:extLst>
          </p:nvPr>
        </p:nvGraphicFramePr>
        <p:xfrm>
          <a:off x="6645812" y="5045075"/>
          <a:ext cx="4708000" cy="1554490"/>
        </p:xfrm>
        <a:graphic>
          <a:graphicData uri="http://schemas.openxmlformats.org/drawingml/2006/table">
            <a:tbl>
              <a:tblPr>
                <a:noFill/>
                <a:tableStyleId>{F3434AC8-CC8A-4BB1-82C1-518F8EBAF748}</a:tableStyleId>
              </a:tblPr>
              <a:tblGrid>
                <a:gridCol w="4708000">
                  <a:extLst>
                    <a:ext uri="{9D8B030D-6E8A-4147-A177-3AD203B41FA5}">
                      <a16:colId xmlns:a16="http://schemas.microsoft.com/office/drawing/2014/main" val="20000"/>
                    </a:ext>
                  </a:extLst>
                </a:gridCol>
              </a:tblGrid>
              <a:tr h="944575">
                <a:tc>
                  <a:txBody>
                    <a:bodyPr/>
                    <a:lstStyle/>
                    <a:p>
                      <a:pPr marL="285750" marR="0" lvl="0" indent="-285750" algn="l" rtl="0">
                        <a:lnSpc>
                          <a:spcPct val="100000"/>
                        </a:lnSpc>
                        <a:spcBef>
                          <a:spcPts val="0"/>
                        </a:spcBef>
                        <a:spcAft>
                          <a:spcPts val="0"/>
                        </a:spcAft>
                        <a:buClr>
                          <a:schemeClr val="dk1"/>
                        </a:buClr>
                        <a:buSzPts val="1600"/>
                        <a:buFont typeface="Noto Sans Symbols"/>
                        <a:buChar char="❖"/>
                      </a:pPr>
                      <a:r>
                        <a:rPr lang="en-US" sz="1600" i="1" u="none" strike="noStrike" cap="none" dirty="0">
                          <a:latin typeface="Verdana"/>
                          <a:ea typeface="Verdana"/>
                          <a:cs typeface="Verdana"/>
                          <a:sym typeface="Verdana"/>
                        </a:rPr>
                        <a:t>Plaques are available to be sponsored for</a:t>
                      </a:r>
                      <a:endParaRPr dirty="0"/>
                    </a:p>
                    <a:p>
                      <a:pPr marL="0" marR="0" lvl="0" indent="0" algn="l" rtl="0">
                        <a:lnSpc>
                          <a:spcPct val="100000"/>
                        </a:lnSpc>
                        <a:spcBef>
                          <a:spcPts val="0"/>
                        </a:spcBef>
                        <a:spcAft>
                          <a:spcPts val="0"/>
                        </a:spcAft>
                        <a:buClr>
                          <a:schemeClr val="dk1"/>
                        </a:buClr>
                        <a:buSzPts val="1600"/>
                        <a:buFont typeface="Noto Sans Symbols"/>
                        <a:buNone/>
                      </a:pPr>
                      <a:r>
                        <a:rPr lang="en-US" sz="1600" i="1" u="none" strike="noStrike" cap="none" dirty="0">
                          <a:latin typeface="Verdana"/>
                          <a:ea typeface="Verdana"/>
                          <a:cs typeface="Verdana"/>
                          <a:sym typeface="Verdana"/>
                        </a:rPr>
                        <a:t>    the June VHF and other contests (see</a:t>
                      </a:r>
                      <a:endParaRPr dirty="0"/>
                    </a:p>
                    <a:p>
                      <a:pPr marL="0" marR="0" lvl="0" indent="0" algn="l" rtl="0">
                        <a:lnSpc>
                          <a:spcPct val="100000"/>
                        </a:lnSpc>
                        <a:spcBef>
                          <a:spcPts val="0"/>
                        </a:spcBef>
                        <a:spcAft>
                          <a:spcPts val="0"/>
                        </a:spcAft>
                        <a:buClr>
                          <a:schemeClr val="dk1"/>
                        </a:buClr>
                        <a:buSzPts val="1600"/>
                        <a:buFont typeface="Noto Sans Symbols"/>
                        <a:buNone/>
                      </a:pPr>
                      <a:r>
                        <a:rPr lang="en-US" sz="1600" i="1" u="none" strike="noStrike" cap="none" dirty="0">
                          <a:latin typeface="Verdana"/>
                          <a:ea typeface="Verdana"/>
                          <a:cs typeface="Verdana"/>
                          <a:sym typeface="Verdana"/>
                        </a:rPr>
                        <a:t>    events at left with an asterisk). Cost is</a:t>
                      </a:r>
                      <a:endParaRPr dirty="0"/>
                    </a:p>
                    <a:p>
                      <a:pPr marL="0" marR="0" lvl="0" indent="0" algn="l" rtl="0">
                        <a:lnSpc>
                          <a:spcPct val="100000"/>
                        </a:lnSpc>
                        <a:spcBef>
                          <a:spcPts val="0"/>
                        </a:spcBef>
                        <a:spcAft>
                          <a:spcPts val="0"/>
                        </a:spcAft>
                        <a:buClr>
                          <a:schemeClr val="dk1"/>
                        </a:buClr>
                        <a:buSzPts val="1600"/>
                        <a:buFont typeface="Noto Sans Symbols"/>
                        <a:buNone/>
                      </a:pPr>
                      <a:r>
                        <a:rPr lang="en-US" sz="1600" i="1" u="none" strike="noStrike" cap="none" dirty="0">
                          <a:latin typeface="Verdana"/>
                          <a:ea typeface="Verdana"/>
                          <a:cs typeface="Verdana"/>
                          <a:sym typeface="Verdana"/>
                        </a:rPr>
                        <a:t>    $95 each. Contact the ARRL Contest </a:t>
                      </a:r>
                      <a:endParaRPr dirty="0"/>
                    </a:p>
                    <a:p>
                      <a:pPr marL="0" marR="0" lvl="0" indent="0" algn="ctr" rtl="0">
                        <a:lnSpc>
                          <a:spcPct val="100000"/>
                        </a:lnSpc>
                        <a:spcBef>
                          <a:spcPts val="0"/>
                        </a:spcBef>
                        <a:spcAft>
                          <a:spcPts val="0"/>
                        </a:spcAft>
                        <a:buClr>
                          <a:schemeClr val="dk1"/>
                        </a:buClr>
                        <a:buSzPts val="1600"/>
                        <a:buFont typeface="Noto Sans Symbols"/>
                        <a:buNone/>
                      </a:pPr>
                      <a:r>
                        <a:rPr lang="en-US" sz="1600" i="1" u="none" strike="noStrike" cap="none" dirty="0">
                          <a:latin typeface="Verdana"/>
                          <a:ea typeface="Verdana"/>
                          <a:cs typeface="Verdana"/>
                          <a:sym typeface="Verdana"/>
                        </a:rPr>
                        <a:t>    Manager at </a:t>
                      </a:r>
                      <a:r>
                        <a:rPr lang="en-US" sz="1600" i="1" u="sng" strike="noStrike" cap="none" dirty="0">
                          <a:solidFill>
                            <a:schemeClr val="hlink"/>
                          </a:solidFill>
                          <a:latin typeface="Verdana"/>
                          <a:ea typeface="Verdana"/>
                          <a:cs typeface="Verdana"/>
                          <a:sym typeface="Verdana"/>
                          <a:hlinkClick r:id="rId3"/>
                        </a:rPr>
                        <a:t>contests@arrl.org</a:t>
                      </a:r>
                      <a:r>
                        <a:rPr lang="en-US" sz="1600" i="1" u="none" strike="noStrike" cap="none" dirty="0">
                          <a:latin typeface="Verdana"/>
                          <a:ea typeface="Verdana"/>
                          <a:cs typeface="Verdana"/>
                          <a:sym typeface="Verdana"/>
                        </a:rPr>
                        <a:t> if     interested.</a:t>
                      </a:r>
                      <a:endParaRPr sz="1600" i="1" u="none" strike="noStrike" cap="none" dirty="0">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838200" y="3009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200"/>
              <a:t>What’s NEW in ARRL On-Air Operating Events?</a:t>
            </a:r>
            <a:endParaRPr/>
          </a:p>
        </p:txBody>
      </p:sp>
      <p:sp>
        <p:nvSpPr>
          <p:cNvPr id="101" name="Google Shape;101;p15"/>
          <p:cNvSpPr txBox="1">
            <a:spLocks noGrp="1"/>
          </p:cNvSpPr>
          <p:nvPr>
            <p:ph type="body" idx="1"/>
          </p:nvPr>
        </p:nvSpPr>
        <p:spPr>
          <a:xfrm>
            <a:off x="638978" y="1131779"/>
            <a:ext cx="10714822" cy="55664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70C0"/>
              </a:buClr>
              <a:buSzPts val="2000"/>
              <a:buChar char="•"/>
            </a:pPr>
            <a:r>
              <a:rPr lang="en-US" sz="2000" b="1" dirty="0">
                <a:solidFill>
                  <a:schemeClr val="accent5"/>
                </a:solidFill>
              </a:rPr>
              <a:t>Limited Antenna Overlay added to ARRL HF Contests </a:t>
            </a:r>
            <a:r>
              <a:rPr lang="en-US" sz="2000" dirty="0"/>
              <a:t>–</a:t>
            </a:r>
            <a:r>
              <a:rPr lang="en-US" sz="2000" b="1" i="1" dirty="0">
                <a:solidFill>
                  <a:srgbClr val="0070C0"/>
                </a:solidFill>
              </a:rPr>
              <a:t> </a:t>
            </a:r>
            <a:r>
              <a:rPr lang="en-US" sz="2000" dirty="0"/>
              <a:t>Available to Single Operator and Single Operator Unlimited (assisted) entrants. Operation is limited to the use of single-element antennas such as a single vertical, end-fed wire, or a single dipole antenna no more than 50 feet above ground at its highest point.</a:t>
            </a:r>
            <a:endParaRPr dirty="0"/>
          </a:p>
          <a:p>
            <a:pPr marL="228600" lvl="0" indent="-228600" algn="l" rtl="0">
              <a:lnSpc>
                <a:spcPct val="90000"/>
              </a:lnSpc>
              <a:spcBef>
                <a:spcPts val="1000"/>
              </a:spcBef>
              <a:spcAft>
                <a:spcPts val="0"/>
              </a:spcAft>
              <a:buClr>
                <a:srgbClr val="0070C0"/>
              </a:buClr>
              <a:buSzPts val="2000"/>
              <a:buChar char="•"/>
            </a:pPr>
            <a:r>
              <a:rPr lang="en-US" sz="2000" b="1" dirty="0">
                <a:solidFill>
                  <a:schemeClr val="accent5"/>
                </a:solidFill>
              </a:rPr>
              <a:t>Youth Overlay in All Contests </a:t>
            </a:r>
            <a:r>
              <a:rPr lang="en-US" sz="2000" dirty="0"/>
              <a:t>– The contest log uploader asks entrants who are 25 or younger to supply their age. In contests where youth competition is evident, Youth participants will be mentioned in the full results article.</a:t>
            </a:r>
            <a:endParaRPr dirty="0"/>
          </a:p>
          <a:p>
            <a:pPr marL="228600" lvl="0" indent="-241300" algn="l" rtl="0">
              <a:spcBef>
                <a:spcPts val="1000"/>
              </a:spcBef>
              <a:spcAft>
                <a:spcPts val="0"/>
              </a:spcAft>
              <a:buClr>
                <a:srgbClr val="0070C0"/>
              </a:buClr>
              <a:buSzPts val="2000"/>
              <a:buChar char="•"/>
            </a:pPr>
            <a:r>
              <a:rPr lang="en-US" sz="2000" b="1" dirty="0">
                <a:solidFill>
                  <a:schemeClr val="accent5"/>
                </a:solidFill>
              </a:rPr>
              <a:t>Overlays added to Certificates </a:t>
            </a:r>
            <a:r>
              <a:rPr lang="en-US" sz="2000" dirty="0"/>
              <a:t>– The Limited Antenna, All Enclosed Antenna (ARRL Digital Contest only), and Youth overlays are now noted on the downloadable certificates at contests.arrl.org.</a:t>
            </a:r>
            <a:endParaRPr sz="2000" dirty="0"/>
          </a:p>
          <a:p>
            <a:pPr marL="228600" indent="-241300">
              <a:buSzPts val="2000"/>
            </a:pPr>
            <a:r>
              <a:rPr lang="en-US" sz="2000" b="1" dirty="0">
                <a:solidFill>
                  <a:schemeClr val="accent5"/>
                </a:solidFill>
              </a:rPr>
              <a:t>10 GHz and Up Contest Rules Changes</a:t>
            </a:r>
            <a:r>
              <a:rPr lang="en-US" sz="2000" dirty="0">
                <a:solidFill>
                  <a:schemeClr val="accent5"/>
                </a:solidFill>
              </a:rPr>
              <a:t> </a:t>
            </a:r>
            <a:r>
              <a:rPr lang="en-US" sz="2000" dirty="0"/>
              <a:t>– A change in the start and end times of the event to UTC from local time. The contest period will change to 0900 UTC Saturday through 0759 UTC Monday of each of the 2 weekends. Participants may operate a maximum of 42 hours each weekend. More review is ongoing by the ARRL Contest Advisory Committee (VHF Subcommittee) with considerations toward benefitting the event.</a:t>
            </a:r>
          </a:p>
          <a:p>
            <a:pPr marL="228600" indent="-241300">
              <a:buSzPts val="2000"/>
            </a:pPr>
            <a:r>
              <a:rPr lang="en-US" sz="2000" b="1" dirty="0">
                <a:solidFill>
                  <a:schemeClr val="accent1">
                    <a:lumMod val="75000"/>
                  </a:schemeClr>
                </a:solidFill>
              </a:rPr>
              <a:t>Proposed 2025 EME Contest Dates released </a:t>
            </a:r>
            <a:r>
              <a:rPr lang="en-US" sz="2000" dirty="0"/>
              <a:t>– Discussion on Contest Exchange and Multipliers is ongoing by the ARRL Contest Advisory Committee (VHF Subcommittee).</a:t>
            </a:r>
          </a:p>
          <a:p>
            <a:pPr marL="228600" lvl="0" indent="-241300" algn="l" rtl="0">
              <a:spcBef>
                <a:spcPts val="1000"/>
              </a:spcBef>
              <a:spcAft>
                <a:spcPts val="0"/>
              </a:spcAft>
              <a:buSzPts val="2000"/>
              <a:buChar char="•"/>
            </a:pPr>
            <a:endParaRPr sz="2000" dirty="0"/>
          </a:p>
          <a:p>
            <a:pPr marL="228600" lvl="0" indent="-241300" algn="l" rtl="0">
              <a:spcBef>
                <a:spcPts val="1000"/>
              </a:spcBef>
              <a:spcAft>
                <a:spcPts val="0"/>
              </a:spcAft>
              <a:buSzPts val="2000"/>
              <a:buChar char="•"/>
            </a:pP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838200" y="0"/>
            <a:ext cx="10515600" cy="6635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200" b="1"/>
              <a:t>Who’s behind the curtain?</a:t>
            </a:r>
            <a:endParaRPr/>
          </a:p>
        </p:txBody>
      </p:sp>
      <p:sp>
        <p:nvSpPr>
          <p:cNvPr id="107" name="Google Shape;107;p16"/>
          <p:cNvSpPr txBox="1">
            <a:spLocks noGrp="1"/>
          </p:cNvSpPr>
          <p:nvPr>
            <p:ph type="body" idx="1"/>
          </p:nvPr>
        </p:nvSpPr>
        <p:spPr>
          <a:xfrm>
            <a:off x="838200" y="663575"/>
            <a:ext cx="10922000" cy="63866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Font typeface="Arial"/>
              <a:buNone/>
            </a:pPr>
            <a:r>
              <a:rPr lang="en-US" sz="1800"/>
              <a:t>For each contest, outside authors create the </a:t>
            </a:r>
            <a:r>
              <a:rPr lang="en-US" sz="1800" i="1"/>
              <a:t>QST</a:t>
            </a:r>
            <a:r>
              <a:rPr lang="en-US" sz="1800"/>
              <a:t> and online results.  You have seen their names in </a:t>
            </a:r>
            <a:r>
              <a:rPr lang="en-US" sz="1800" i="1"/>
              <a:t>QST</a:t>
            </a:r>
            <a:r>
              <a:rPr lang="en-US" sz="1800"/>
              <a:t>, and you have worked them on the bands. But here’s their names by event (Author/Editor):</a:t>
            </a:r>
            <a:endParaRPr/>
          </a:p>
          <a:p>
            <a:pPr marL="228600" lvl="0" indent="-228600" algn="l" rtl="0">
              <a:lnSpc>
                <a:spcPct val="90000"/>
              </a:lnSpc>
              <a:spcBef>
                <a:spcPts val="600"/>
              </a:spcBef>
              <a:spcAft>
                <a:spcPts val="0"/>
              </a:spcAft>
              <a:buClr>
                <a:schemeClr val="dk1"/>
              </a:buClr>
              <a:buSzPts val="1800"/>
              <a:buChar char="•"/>
            </a:pPr>
            <a:r>
              <a:rPr lang="en-US" sz="1800"/>
              <a:t> January - RTTY Roundup – Jeff Stai, WK6I</a:t>
            </a:r>
            <a:endParaRPr/>
          </a:p>
          <a:p>
            <a:pPr marL="228600" lvl="0" indent="-228600" algn="l" rtl="0">
              <a:lnSpc>
                <a:spcPct val="90000"/>
              </a:lnSpc>
              <a:spcBef>
                <a:spcPts val="600"/>
              </a:spcBef>
              <a:spcAft>
                <a:spcPts val="0"/>
              </a:spcAft>
              <a:buClr>
                <a:schemeClr val="dk1"/>
              </a:buClr>
              <a:buSzPts val="1800"/>
              <a:buChar char="•"/>
            </a:pPr>
            <a:r>
              <a:rPr lang="en-US" sz="1800"/>
              <a:t> January VHF Contest – James Duffy, KK6MC / Doug Grant, K1DG</a:t>
            </a:r>
            <a:endParaRPr/>
          </a:p>
          <a:p>
            <a:pPr marL="228600" lvl="0" indent="-228600" algn="l" rtl="0">
              <a:lnSpc>
                <a:spcPct val="90000"/>
              </a:lnSpc>
              <a:spcBef>
                <a:spcPts val="600"/>
              </a:spcBef>
              <a:spcAft>
                <a:spcPts val="0"/>
              </a:spcAft>
              <a:buClr>
                <a:schemeClr val="dk1"/>
              </a:buClr>
              <a:buSzPts val="1800"/>
              <a:buChar char="•"/>
            </a:pPr>
            <a:r>
              <a:rPr lang="en-US" sz="1800"/>
              <a:t> February/October – School Club Roundup – Lew Malchick, N2RQ </a:t>
            </a:r>
            <a:endParaRPr/>
          </a:p>
          <a:p>
            <a:pPr marL="228600" lvl="0" indent="-228600" algn="l" rtl="0">
              <a:lnSpc>
                <a:spcPct val="90000"/>
              </a:lnSpc>
              <a:spcBef>
                <a:spcPts val="600"/>
              </a:spcBef>
              <a:spcAft>
                <a:spcPts val="0"/>
              </a:spcAft>
              <a:buClr>
                <a:schemeClr val="dk1"/>
              </a:buClr>
              <a:buSzPts val="1800"/>
              <a:buChar char="•"/>
            </a:pPr>
            <a:r>
              <a:rPr lang="en-US" sz="1800"/>
              <a:t> February - International DX Contest, CW = Mark Beckwith, N5OT; Phone = Chris Tate, N6WM (Kelly Taylor, VE4XT)</a:t>
            </a:r>
            <a:endParaRPr/>
          </a:p>
          <a:p>
            <a:pPr marL="228600" lvl="0" indent="-228600" algn="l" rtl="0">
              <a:lnSpc>
                <a:spcPct val="90000"/>
              </a:lnSpc>
              <a:spcBef>
                <a:spcPts val="600"/>
              </a:spcBef>
              <a:spcAft>
                <a:spcPts val="0"/>
              </a:spcAft>
              <a:buClr>
                <a:schemeClr val="dk1"/>
              </a:buClr>
              <a:buSzPts val="1800"/>
              <a:buChar char="•"/>
            </a:pPr>
            <a:r>
              <a:rPr lang="en-US" sz="1800"/>
              <a:t> April/August/December – Rookie Roundup (online scoring by Bruce Horn, WA7BNM)</a:t>
            </a:r>
            <a:endParaRPr/>
          </a:p>
          <a:p>
            <a:pPr marL="228600" lvl="0" indent="-228600" algn="l" rtl="0">
              <a:lnSpc>
                <a:spcPct val="90000"/>
              </a:lnSpc>
              <a:spcBef>
                <a:spcPts val="600"/>
              </a:spcBef>
              <a:spcAft>
                <a:spcPts val="0"/>
              </a:spcAft>
              <a:buClr>
                <a:schemeClr val="dk1"/>
              </a:buClr>
              <a:buSzPts val="1800"/>
              <a:buChar char="•"/>
            </a:pPr>
            <a:r>
              <a:rPr lang="en-US" sz="1800"/>
              <a:t> June - ARRL Digital Contest  – </a:t>
            </a:r>
            <a:r>
              <a:rPr lang="en-US" sz="1800">
                <a:highlight>
                  <a:srgbClr val="FFFF00"/>
                </a:highlight>
              </a:rPr>
              <a:t>open</a:t>
            </a:r>
            <a:endParaRPr/>
          </a:p>
          <a:p>
            <a:pPr marL="228600" lvl="0" indent="-228600" algn="l" rtl="0">
              <a:lnSpc>
                <a:spcPct val="90000"/>
              </a:lnSpc>
              <a:spcBef>
                <a:spcPts val="600"/>
              </a:spcBef>
              <a:spcAft>
                <a:spcPts val="0"/>
              </a:spcAft>
              <a:buClr>
                <a:schemeClr val="dk1"/>
              </a:buClr>
              <a:buSzPts val="1800"/>
              <a:buChar char="•"/>
            </a:pPr>
            <a:r>
              <a:rPr lang="en-US" sz="1800"/>
              <a:t> June VHF Contest – Jim Wilson, K5ND</a:t>
            </a:r>
            <a:endParaRPr/>
          </a:p>
          <a:p>
            <a:pPr marL="228600" lvl="0" indent="-228600" algn="l" rtl="0">
              <a:lnSpc>
                <a:spcPct val="90000"/>
              </a:lnSpc>
              <a:spcBef>
                <a:spcPts val="600"/>
              </a:spcBef>
              <a:spcAft>
                <a:spcPts val="0"/>
              </a:spcAft>
              <a:buClr>
                <a:schemeClr val="dk1"/>
              </a:buClr>
              <a:buSzPts val="1800"/>
              <a:buChar char="•"/>
            </a:pPr>
            <a:r>
              <a:rPr lang="en-US" sz="1800"/>
              <a:t> July - IARU HF Championship – Bob Raymond, WA1Z (Doug Grant, K1DG)</a:t>
            </a:r>
            <a:endParaRPr/>
          </a:p>
          <a:p>
            <a:pPr marL="228600" lvl="0" indent="-228600" algn="l" rtl="0">
              <a:lnSpc>
                <a:spcPct val="90000"/>
              </a:lnSpc>
              <a:spcBef>
                <a:spcPts val="600"/>
              </a:spcBef>
              <a:spcAft>
                <a:spcPts val="0"/>
              </a:spcAft>
              <a:buClr>
                <a:schemeClr val="dk1"/>
              </a:buClr>
              <a:buSzPts val="1800"/>
              <a:buChar char="•"/>
            </a:pPr>
            <a:r>
              <a:rPr lang="en-US" sz="1800"/>
              <a:t> August - 222 MHz and Up Distance Contest – </a:t>
            </a:r>
            <a:r>
              <a:rPr lang="en-US" sz="1800">
                <a:highlight>
                  <a:srgbClr val="FFFF00"/>
                </a:highlight>
              </a:rPr>
              <a:t>open</a:t>
            </a:r>
            <a:endParaRPr/>
          </a:p>
          <a:p>
            <a:pPr marL="228600" lvl="0" indent="-228600" algn="l" rtl="0">
              <a:lnSpc>
                <a:spcPct val="90000"/>
              </a:lnSpc>
              <a:spcBef>
                <a:spcPts val="600"/>
              </a:spcBef>
              <a:spcAft>
                <a:spcPts val="0"/>
              </a:spcAft>
              <a:buClr>
                <a:schemeClr val="dk1"/>
              </a:buClr>
              <a:buSzPts val="1800"/>
              <a:buChar char="•"/>
            </a:pPr>
            <a:r>
              <a:rPr lang="en-US" sz="1800"/>
              <a:t> August/September - 10 GHz &amp; Up Contest – Rus Healy, K2UA</a:t>
            </a:r>
            <a:endParaRPr/>
          </a:p>
          <a:p>
            <a:pPr marL="228600" lvl="0" indent="-228600" algn="l" rtl="0">
              <a:lnSpc>
                <a:spcPct val="90000"/>
              </a:lnSpc>
              <a:spcBef>
                <a:spcPts val="600"/>
              </a:spcBef>
              <a:spcAft>
                <a:spcPts val="0"/>
              </a:spcAft>
              <a:buClr>
                <a:schemeClr val="dk1"/>
              </a:buClr>
              <a:buSzPts val="1800"/>
              <a:buChar char="•"/>
            </a:pPr>
            <a:r>
              <a:rPr lang="en-US" sz="1800"/>
              <a:t> September VHF Contest –  </a:t>
            </a:r>
            <a:r>
              <a:rPr lang="en-US" sz="1800">
                <a:highlight>
                  <a:srgbClr val="FFFF00"/>
                </a:highlight>
              </a:rPr>
              <a:t>open</a:t>
            </a:r>
            <a:endParaRPr/>
          </a:p>
          <a:p>
            <a:pPr marL="228600" lvl="0" indent="-228600" algn="l" rtl="0">
              <a:lnSpc>
                <a:spcPct val="90000"/>
              </a:lnSpc>
              <a:spcBef>
                <a:spcPts val="600"/>
              </a:spcBef>
              <a:spcAft>
                <a:spcPts val="0"/>
              </a:spcAft>
              <a:buClr>
                <a:schemeClr val="dk1"/>
              </a:buClr>
              <a:buSzPts val="1800"/>
              <a:buChar char="•"/>
            </a:pPr>
            <a:r>
              <a:rPr lang="en-US" sz="1800"/>
              <a:t> September/October/November - EME Contest – Skip Paulsen, W1PV </a:t>
            </a:r>
            <a:endParaRPr/>
          </a:p>
          <a:p>
            <a:pPr marL="228600" lvl="0" indent="-228600" algn="l" rtl="0">
              <a:lnSpc>
                <a:spcPct val="90000"/>
              </a:lnSpc>
              <a:spcBef>
                <a:spcPts val="600"/>
              </a:spcBef>
              <a:spcAft>
                <a:spcPts val="0"/>
              </a:spcAft>
              <a:buClr>
                <a:schemeClr val="dk1"/>
              </a:buClr>
              <a:buSzPts val="1800"/>
              <a:buChar char="•"/>
            </a:pPr>
            <a:r>
              <a:rPr lang="en-US" sz="1800"/>
              <a:t> November - Sweepstakes – CW = Kelly Taylor, VE4XT; Phone = Scott Davis, K5TA </a:t>
            </a:r>
            <a:endParaRPr/>
          </a:p>
          <a:p>
            <a:pPr marL="228600" lvl="0" indent="-228600" algn="l" rtl="0">
              <a:lnSpc>
                <a:spcPct val="90000"/>
              </a:lnSpc>
              <a:spcBef>
                <a:spcPts val="600"/>
              </a:spcBef>
              <a:spcAft>
                <a:spcPts val="0"/>
              </a:spcAft>
              <a:buClr>
                <a:schemeClr val="dk1"/>
              </a:buClr>
              <a:buSzPts val="1800"/>
              <a:buChar char="•"/>
            </a:pPr>
            <a:r>
              <a:rPr lang="en-US" sz="1800"/>
              <a:t> December - 160 Meter Contest – Mark Beckwith, N5OT (Doug Grant, K1DG)</a:t>
            </a:r>
            <a:endParaRPr/>
          </a:p>
          <a:p>
            <a:pPr marL="228600" lvl="0" indent="-228600" algn="l" rtl="0">
              <a:lnSpc>
                <a:spcPct val="90000"/>
              </a:lnSpc>
              <a:spcBef>
                <a:spcPts val="600"/>
              </a:spcBef>
              <a:spcAft>
                <a:spcPts val="0"/>
              </a:spcAft>
              <a:buClr>
                <a:schemeClr val="dk1"/>
              </a:buClr>
              <a:buSzPts val="1800"/>
              <a:buChar char="•"/>
            </a:pPr>
            <a:r>
              <a:rPr lang="en-US" sz="1800"/>
              <a:t> December - 10 Meter Contest – Andrew Goss, AA5JF</a:t>
            </a:r>
            <a:endParaRPr/>
          </a:p>
          <a:p>
            <a:pPr marL="0" lvl="0" indent="0" algn="l" rtl="0">
              <a:lnSpc>
                <a:spcPct val="90000"/>
              </a:lnSpc>
              <a:spcBef>
                <a:spcPts val="1000"/>
              </a:spcBef>
              <a:spcAft>
                <a:spcPts val="0"/>
              </a:spcAft>
              <a:buClr>
                <a:schemeClr val="dk1"/>
              </a:buClr>
              <a:buSzPts val="1800"/>
              <a:buFont typeface="Arial"/>
              <a:buNone/>
            </a:pPr>
            <a:r>
              <a:rPr lang="en-US" sz="1800"/>
              <a:t>When you see the above contributors at conferences, hamfests, DX or HF conventions, please consider thanking them extraordinary work they do behind the scenes to provide these great write-ups in </a:t>
            </a:r>
            <a:r>
              <a:rPr lang="en-US" sz="1800" i="1"/>
              <a:t>QST</a:t>
            </a:r>
            <a:r>
              <a:rPr lang="en-US" sz="1800"/>
              <a:t> and on the ARRL web!</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838200" y="0"/>
            <a:ext cx="10515600" cy="8572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t>More unsung heros:</a:t>
            </a:r>
            <a:endParaRPr/>
          </a:p>
        </p:txBody>
      </p:sp>
      <p:sp>
        <p:nvSpPr>
          <p:cNvPr id="113" name="Google Shape;113;p17"/>
          <p:cNvSpPr txBox="1">
            <a:spLocks noGrp="1"/>
          </p:cNvSpPr>
          <p:nvPr>
            <p:ph type="body" idx="1"/>
          </p:nvPr>
        </p:nvSpPr>
        <p:spPr>
          <a:xfrm>
            <a:off x="838200" y="1179781"/>
            <a:ext cx="10515600" cy="5474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Font typeface="Arial"/>
              <a:buNone/>
            </a:pPr>
            <a:r>
              <a:rPr lang="en-US" sz="2000"/>
              <a:t>You’ve also heard these folks in the contests, and have seen their names in print as well, but honorable mention is deserved to these extraordinary contest branch contributors and volunteers:</a:t>
            </a:r>
            <a:br>
              <a:rPr lang="en-US" sz="2000"/>
            </a:br>
            <a:endParaRPr sz="2000"/>
          </a:p>
          <a:p>
            <a:pPr marL="228600" lvl="0" indent="-228600" algn="l" rtl="0">
              <a:lnSpc>
                <a:spcPct val="90000"/>
              </a:lnSpc>
              <a:spcBef>
                <a:spcPts val="1000"/>
              </a:spcBef>
              <a:spcAft>
                <a:spcPts val="0"/>
              </a:spcAft>
              <a:buClr>
                <a:schemeClr val="dk1"/>
              </a:buClr>
              <a:buSzPts val="2000"/>
              <a:buChar char="•"/>
            </a:pPr>
            <a:r>
              <a:rPr lang="en-US" sz="2000"/>
              <a:t>Ward Silver, NØAX – while he has in recent years begin a graceful retirement from his generous efforts helping the ARRL Contest Program (in addition to writing a bounty of material for </a:t>
            </a:r>
            <a:r>
              <a:rPr lang="en-US" sz="2000" i="1"/>
              <a:t>QST</a:t>
            </a:r>
            <a:r>
              <a:rPr lang="en-US" sz="2000"/>
              <a:t> and other ARRL Publications), what you may not know is that for many years Ward has helped Contest Branch Managers orchestrate the complex ebb and flow of contest data, log checking, and results authoring and editing. Many thanks, Ward!</a:t>
            </a:r>
            <a:endParaRPr/>
          </a:p>
          <a:p>
            <a:pPr marL="228600" lvl="0" indent="-228600" algn="l" rtl="0">
              <a:lnSpc>
                <a:spcPct val="90000"/>
              </a:lnSpc>
              <a:spcBef>
                <a:spcPts val="1000"/>
              </a:spcBef>
              <a:spcAft>
                <a:spcPts val="0"/>
              </a:spcAft>
              <a:buClr>
                <a:schemeClr val="dk1"/>
              </a:buClr>
              <a:buSzPts val="2000"/>
              <a:buChar char="•"/>
            </a:pPr>
            <a:r>
              <a:rPr lang="en-US" sz="2000"/>
              <a:t>Trey Garlough, N5KO and Bruce Horn, WA7BNM – Trey is the man behind the scenes for database and contest tables operations, while Bruce has created the many web apps for uploading ARRL (and CQ and other event) logs. Including: Contests, Field Day, HPM/150, 3830-Scores, etc. Bruce also hosts the ARRL event web pages for Frequency Measuring Tests and Rookie Roundup.  </a:t>
            </a:r>
            <a:endParaRPr/>
          </a:p>
          <a:p>
            <a:pPr marL="228600" lvl="0" indent="-228600" algn="l" rtl="0">
              <a:lnSpc>
                <a:spcPct val="90000"/>
              </a:lnSpc>
              <a:spcBef>
                <a:spcPts val="1000"/>
              </a:spcBef>
              <a:spcAft>
                <a:spcPts val="0"/>
              </a:spcAft>
              <a:buClr>
                <a:schemeClr val="dk1"/>
              </a:buClr>
              <a:buSzPts val="2000"/>
              <a:buChar char="•"/>
            </a:pPr>
            <a:r>
              <a:rPr lang="en-US" sz="2000"/>
              <a:t>We’ll withhold the names, but we deeply appreciate the volunteer efforts of our volunteer log checkers, and volunteer paper-log entry folks.</a:t>
            </a:r>
            <a:br>
              <a:rPr lang="en-US" sz="2000"/>
            </a:br>
            <a:endParaRPr sz="2000"/>
          </a:p>
          <a:p>
            <a:pPr marL="0" lvl="0" indent="0" algn="l" rtl="0">
              <a:lnSpc>
                <a:spcPct val="90000"/>
              </a:lnSpc>
              <a:spcBef>
                <a:spcPts val="1000"/>
              </a:spcBef>
              <a:spcAft>
                <a:spcPts val="0"/>
              </a:spcAft>
              <a:buClr>
                <a:schemeClr val="dk1"/>
              </a:buClr>
              <a:buSzPts val="2000"/>
              <a:buFont typeface="Arial"/>
              <a:buNone/>
            </a:pPr>
            <a:r>
              <a:rPr lang="en-US" sz="2000"/>
              <a:t>Please thank these folks (when you see them in person, have email exchanges with them, or hear them on the air) for the tireless efforts of these contributors to our contest community!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71718" y="114300"/>
            <a:ext cx="11994776" cy="87815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000" b="1" dirty="0">
                <a:solidFill>
                  <a:schemeClr val="tx1">
                    <a:lumMod val="65000"/>
                    <a:lumOff val="35000"/>
                  </a:schemeClr>
                </a:solidFill>
              </a:rPr>
              <a:t>All Events - Contest Logs Received by ARRL 2017-2023</a:t>
            </a:r>
            <a:endParaRPr sz="3000" b="1" dirty="0">
              <a:solidFill>
                <a:schemeClr val="tx1">
                  <a:lumMod val="65000"/>
                  <a:lumOff val="35000"/>
                </a:schemeClr>
              </a:solidFill>
            </a:endParaRPr>
          </a:p>
        </p:txBody>
      </p:sp>
      <p:graphicFrame>
        <p:nvGraphicFramePr>
          <p:cNvPr id="3" name="Chart 2">
            <a:extLst>
              <a:ext uri="{FF2B5EF4-FFF2-40B4-BE49-F238E27FC236}">
                <a16:creationId xmlns:a16="http://schemas.microsoft.com/office/drawing/2014/main" id="{C01F25AD-F182-017E-A592-7C26DE0AA167}"/>
              </a:ext>
            </a:extLst>
          </p:cNvPr>
          <p:cNvGraphicFramePr>
            <a:graphicFrameLocks/>
          </p:cNvGraphicFramePr>
          <p:nvPr>
            <p:extLst>
              <p:ext uri="{D42A27DB-BD31-4B8C-83A1-F6EECF244321}">
                <p14:modId xmlns:p14="http://schemas.microsoft.com/office/powerpoint/2010/main" val="3472591711"/>
              </p:ext>
            </p:extLst>
          </p:nvPr>
        </p:nvGraphicFramePr>
        <p:xfrm>
          <a:off x="323558" y="747346"/>
          <a:ext cx="11071274" cy="611065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379141" y="468350"/>
            <a:ext cx="11519209" cy="6133171"/>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25" name="Google Shape;125;p19"/>
          <p:cNvSpPr txBox="1"/>
          <p:nvPr/>
        </p:nvSpPr>
        <p:spPr>
          <a:xfrm>
            <a:off x="379141" y="160573"/>
            <a:ext cx="11519209"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0" u="none" strike="noStrike" cap="none" dirty="0">
                <a:solidFill>
                  <a:srgbClr val="595959"/>
                </a:solidFill>
                <a:latin typeface="Calibri"/>
                <a:ea typeface="Calibri"/>
                <a:cs typeface="Calibri"/>
                <a:sym typeface="Calibri"/>
              </a:rPr>
              <a:t>VHF + Contest Activity (Logs) Reported to ARRL 2017-2023</a:t>
            </a:r>
            <a:endParaRPr sz="3000" b="0" i="0" u="none" strike="noStrike" cap="none" dirty="0">
              <a:solidFill>
                <a:srgbClr val="595959"/>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6FD1ADAB-5E78-39A8-959F-F9081D0F0F8A}"/>
              </a:ext>
            </a:extLst>
          </p:cNvPr>
          <p:cNvGraphicFramePr>
            <a:graphicFrameLocks/>
          </p:cNvGraphicFramePr>
          <p:nvPr>
            <p:extLst>
              <p:ext uri="{D42A27DB-BD31-4B8C-83A1-F6EECF244321}">
                <p14:modId xmlns:p14="http://schemas.microsoft.com/office/powerpoint/2010/main" val="2835771916"/>
              </p:ext>
            </p:extLst>
          </p:nvPr>
        </p:nvGraphicFramePr>
        <p:xfrm>
          <a:off x="828675" y="828675"/>
          <a:ext cx="10201275" cy="577284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379141" y="468350"/>
            <a:ext cx="11519209" cy="6133171"/>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25" name="Google Shape;125;p19"/>
          <p:cNvSpPr txBox="1"/>
          <p:nvPr/>
        </p:nvSpPr>
        <p:spPr>
          <a:xfrm>
            <a:off x="379141" y="160573"/>
            <a:ext cx="11519209"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0" u="none" strike="noStrike" cap="none" dirty="0">
                <a:solidFill>
                  <a:srgbClr val="595959"/>
                </a:solidFill>
                <a:latin typeface="Calibri"/>
                <a:ea typeface="Calibri"/>
                <a:cs typeface="Calibri"/>
                <a:sym typeface="Calibri"/>
              </a:rPr>
              <a:t>June VHF Contest- All Mode vs Analog Only Entries</a:t>
            </a:r>
            <a:endParaRPr sz="3000" b="0" i="0" u="none" strike="noStrike" cap="none" dirty="0">
              <a:solidFill>
                <a:srgbClr val="595959"/>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767CB736-09E1-1AA1-CA7B-9E4E72111E36}"/>
              </a:ext>
            </a:extLst>
          </p:cNvPr>
          <p:cNvGraphicFramePr>
            <a:graphicFrameLocks/>
          </p:cNvGraphicFramePr>
          <p:nvPr>
            <p:extLst>
              <p:ext uri="{D42A27DB-BD31-4B8C-83A1-F6EECF244321}">
                <p14:modId xmlns:p14="http://schemas.microsoft.com/office/powerpoint/2010/main" val="3060657418"/>
              </p:ext>
            </p:extLst>
          </p:nvPr>
        </p:nvGraphicFramePr>
        <p:xfrm>
          <a:off x="379141" y="815926"/>
          <a:ext cx="11620602" cy="5785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964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379141" y="468350"/>
            <a:ext cx="11519209" cy="6133171"/>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25" name="Google Shape;125;p19"/>
          <p:cNvSpPr txBox="1"/>
          <p:nvPr/>
        </p:nvSpPr>
        <p:spPr>
          <a:xfrm>
            <a:off x="379141" y="160573"/>
            <a:ext cx="11519209"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0" u="none" strike="noStrike" cap="none" dirty="0">
                <a:solidFill>
                  <a:srgbClr val="595959"/>
                </a:solidFill>
                <a:latin typeface="Calibri"/>
                <a:ea typeface="Calibri"/>
                <a:cs typeface="Calibri"/>
                <a:sym typeface="Calibri"/>
              </a:rPr>
              <a:t>September VHF Contest- All Mode vs Analog Only Entries</a:t>
            </a:r>
            <a:endParaRPr sz="3000" b="0" i="0" u="none" strike="noStrike" cap="none" dirty="0">
              <a:solidFill>
                <a:srgbClr val="595959"/>
              </a:solidFill>
              <a:latin typeface="Calibri"/>
              <a:ea typeface="Calibri"/>
              <a:cs typeface="Calibri"/>
              <a:sym typeface="Calibri"/>
            </a:endParaRPr>
          </a:p>
        </p:txBody>
      </p:sp>
      <p:graphicFrame>
        <p:nvGraphicFramePr>
          <p:cNvPr id="3" name="Chart 2">
            <a:extLst>
              <a:ext uri="{FF2B5EF4-FFF2-40B4-BE49-F238E27FC236}">
                <a16:creationId xmlns:a16="http://schemas.microsoft.com/office/drawing/2014/main" id="{5A134526-CFD3-93E4-8618-29730CC8AC3F}"/>
              </a:ext>
            </a:extLst>
          </p:cNvPr>
          <p:cNvGraphicFramePr>
            <a:graphicFrameLocks/>
          </p:cNvGraphicFramePr>
          <p:nvPr>
            <p:extLst>
              <p:ext uri="{D42A27DB-BD31-4B8C-83A1-F6EECF244321}">
                <p14:modId xmlns:p14="http://schemas.microsoft.com/office/powerpoint/2010/main" val="2169683503"/>
              </p:ext>
            </p:extLst>
          </p:nvPr>
        </p:nvGraphicFramePr>
        <p:xfrm>
          <a:off x="466464" y="714571"/>
          <a:ext cx="11519210" cy="588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149886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1145</Words>
  <Application>Microsoft Office PowerPoint</Application>
  <PresentationFormat>Widescreen</PresentationFormat>
  <Paragraphs>83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Noto Sans Symbols</vt:lpstr>
      <vt:lpstr>Verdana</vt:lpstr>
      <vt:lpstr>Office Theme</vt:lpstr>
      <vt:lpstr>ARRL Contest/Operating Events Update 47th Eastern VHF/UHF Conference</vt:lpstr>
      <vt:lpstr>World’s Largest Radiosport Program</vt:lpstr>
      <vt:lpstr>What’s NEW in ARRL On-Air Operating Events?</vt:lpstr>
      <vt:lpstr>Who’s behind the curtain?</vt:lpstr>
      <vt:lpstr>More unsung heros:</vt:lpstr>
      <vt:lpstr>All Events - Contest Logs Received by ARRL 2017-2023</vt:lpstr>
      <vt:lpstr>PowerPoint Presentation</vt:lpstr>
      <vt:lpstr>PowerPoint Presentation</vt:lpstr>
      <vt:lpstr>PowerPoint Presentation</vt:lpstr>
      <vt:lpstr>Three Keys to Contest Success</vt:lpstr>
      <vt:lpstr>Keep your logs coming after each event…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ARRL Contest/Operating Events Update 47th Eastern VHF/UHF Conference</dc:title>
  <cp:lastModifiedBy>Bourque, Paul, N1SFE</cp:lastModifiedBy>
  <cp:revision>4</cp:revision>
  <dcterms:modified xsi:type="dcterms:W3CDTF">2024-04-16T19:47:47Z</dcterms:modified>
</cp:coreProperties>
</file>