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3.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2"/>
  </p:notesMasterIdLst>
  <p:sldIdLst>
    <p:sldId id="256" r:id="rId2"/>
    <p:sldId id="278" r:id="rId3"/>
    <p:sldId id="298" r:id="rId4"/>
    <p:sldId id="297" r:id="rId5"/>
    <p:sldId id="257" r:id="rId6"/>
    <p:sldId id="270" r:id="rId7"/>
    <p:sldId id="272" r:id="rId8"/>
    <p:sldId id="264" r:id="rId9"/>
    <p:sldId id="279" r:id="rId10"/>
    <p:sldId id="299" r:id="rId11"/>
    <p:sldId id="290" r:id="rId12"/>
    <p:sldId id="275" r:id="rId13"/>
    <p:sldId id="276" r:id="rId14"/>
    <p:sldId id="259" r:id="rId15"/>
    <p:sldId id="300" r:id="rId16"/>
    <p:sldId id="260" r:id="rId17"/>
    <p:sldId id="288" r:id="rId18"/>
    <p:sldId id="287" r:id="rId19"/>
    <p:sldId id="302" r:id="rId20"/>
    <p:sldId id="267" r:id="rId21"/>
    <p:sldId id="284" r:id="rId22"/>
    <p:sldId id="274" r:id="rId23"/>
    <p:sldId id="281" r:id="rId24"/>
    <p:sldId id="296" r:id="rId25"/>
    <p:sldId id="285" r:id="rId26"/>
    <p:sldId id="283" r:id="rId27"/>
    <p:sldId id="315" r:id="rId28"/>
    <p:sldId id="324" r:id="rId29"/>
    <p:sldId id="325" r:id="rId30"/>
    <p:sldId id="305" r:id="rId31"/>
    <p:sldId id="316" r:id="rId32"/>
    <p:sldId id="317" r:id="rId33"/>
    <p:sldId id="318" r:id="rId34"/>
    <p:sldId id="307" r:id="rId35"/>
    <p:sldId id="309" r:id="rId36"/>
    <p:sldId id="308" r:id="rId37"/>
    <p:sldId id="314" r:id="rId38"/>
    <p:sldId id="312" r:id="rId39"/>
    <p:sldId id="310" r:id="rId40"/>
    <p:sldId id="311" r:id="rId41"/>
    <p:sldId id="313" r:id="rId42"/>
    <p:sldId id="306" r:id="rId43"/>
    <p:sldId id="323" r:id="rId44"/>
    <p:sldId id="303" r:id="rId45"/>
    <p:sldId id="320" r:id="rId46"/>
    <p:sldId id="266" r:id="rId47"/>
    <p:sldId id="271" r:id="rId48"/>
    <p:sldId id="322" r:id="rId49"/>
    <p:sldId id="321"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B69E"/>
    <a:srgbClr val="DBB1DD"/>
    <a:srgbClr val="BFE497"/>
    <a:srgbClr val="D9AED8"/>
    <a:srgbClr val="FF8080"/>
    <a:srgbClr val="128AFF"/>
    <a:srgbClr val="7A89FD"/>
    <a:srgbClr val="FBF616"/>
    <a:srgbClr val="D0D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855" autoAdjust="0"/>
  </p:normalViewPr>
  <p:slideViewPr>
    <p:cSldViewPr snapToGrid="0">
      <p:cViewPr varScale="1">
        <p:scale>
          <a:sx n="82" d="100"/>
          <a:sy n="82" d="100"/>
        </p:scale>
        <p:origin x="1170" y="120"/>
      </p:cViewPr>
      <p:guideLst>
        <p:guide orient="horz" pos="2160"/>
        <p:guide pos="3817"/>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F4286-9700-4661-8C3D-D2444EBD8CCB}"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63687-37B3-47DA-A010-02D65D96778C}" type="slidenum">
              <a:rPr lang="en-US" smtClean="0"/>
              <a:t>‹#›</a:t>
            </a:fld>
            <a:endParaRPr lang="en-US" dirty="0"/>
          </a:p>
        </p:txBody>
      </p:sp>
    </p:spTree>
    <p:extLst>
      <p:ext uri="{BB962C8B-B14F-4D97-AF65-F5344CB8AC3E}">
        <p14:creationId xmlns:p14="http://schemas.microsoft.com/office/powerpoint/2010/main" val="3188620271"/>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usb.org/produc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263687-37B3-47DA-A010-02D65D96778C}" type="slidenum">
              <a:rPr lang="en-US" smtClean="0"/>
              <a:t>1</a:t>
            </a:fld>
            <a:endParaRPr lang="en-US" dirty="0"/>
          </a:p>
        </p:txBody>
      </p:sp>
    </p:spTree>
    <p:extLst>
      <p:ext uri="{BB962C8B-B14F-4D97-AF65-F5344CB8AC3E}">
        <p14:creationId xmlns:p14="http://schemas.microsoft.com/office/powerpoint/2010/main" val="1825984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USB3’s evolution got confusing, so to minimize it the implementers forum introduced the Gen Y by Z nomenclature in what I believe was a futile attempt to de-confuse things.</a:t>
            </a:r>
          </a:p>
          <a:p>
            <a:r>
              <a:rPr lang="en-CA" dirty="0"/>
              <a:t>USB 3.0 later called USB3.2 Gen 1x1 was released in 2008 with a </a:t>
            </a:r>
            <a:r>
              <a:rPr lang="en-CA" b="1" i="1" dirty="0"/>
              <a:t>single</a:t>
            </a:r>
            <a:r>
              <a:rPr lang="en-CA" dirty="0"/>
              <a:t> </a:t>
            </a:r>
            <a:r>
              <a:rPr lang="en-CA" b="1" i="1" dirty="0"/>
              <a:t>full duplex</a:t>
            </a:r>
            <a:r>
              <a:rPr lang="en-CA" dirty="0"/>
              <a:t> data lane with a raw data speed of 5Gb/s.  8b/10b encoding maps 8-bit words into 10-bit symbols to achieve DC balance for a net throughput of  about 4Gb/s in each direction.</a:t>
            </a:r>
          </a:p>
          <a:p>
            <a:r>
              <a:rPr lang="en-CA" dirty="0"/>
              <a:t>USB 3.2 Gen 2x1 released in 2013 introduced a faster 10Gb/s full duplex lane using 128b/132b encoding realizing a raw data throughput of 9.7 Gb/s in each direction.</a:t>
            </a:r>
          </a:p>
          <a:p>
            <a:r>
              <a:rPr lang="en-CA" dirty="0"/>
              <a:t>This version also supported the initial  USB Power Delivery spec which was capable of delivering up to 15 Watts to devices.</a:t>
            </a:r>
          </a:p>
          <a:p>
            <a:r>
              <a:rPr lang="en-CA" dirty="0"/>
              <a:t>The maximum cable length reduced to 1m</a:t>
            </a:r>
          </a:p>
          <a:p>
            <a:r>
              <a:rPr lang="en-CA" dirty="0"/>
              <a:t>As there are now multiple speeds, for backward compatibility protocol and enumeration enhancements were added.  These included the ability for a host and device to advertise capabilities so that the pair can settle on a combination that both sides can support.</a:t>
            </a:r>
          </a:p>
        </p:txBody>
      </p:sp>
      <p:sp>
        <p:nvSpPr>
          <p:cNvPr id="4" name="Slide Number Placeholder 3"/>
          <p:cNvSpPr>
            <a:spLocks noGrp="1"/>
          </p:cNvSpPr>
          <p:nvPr>
            <p:ph type="sldNum" sz="quarter" idx="5"/>
          </p:nvPr>
        </p:nvSpPr>
        <p:spPr/>
        <p:txBody>
          <a:bodyPr/>
          <a:lstStyle/>
          <a:p>
            <a:fld id="{40263687-37B3-47DA-A010-02D65D96778C}" type="slidenum">
              <a:rPr lang="en-US" smtClean="0"/>
              <a:t>10</a:t>
            </a:fld>
            <a:endParaRPr lang="en-US" dirty="0"/>
          </a:p>
        </p:txBody>
      </p:sp>
    </p:spTree>
    <p:extLst>
      <p:ext uri="{BB962C8B-B14F-4D97-AF65-F5344CB8AC3E}">
        <p14:creationId xmlns:p14="http://schemas.microsoft.com/office/powerpoint/2010/main" val="704546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USB3 is backward compatible with USB 2 but the protocol requires that if a USB-3 connection is established USB 2 is turned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All USB 3 revisions are backward compatible with previous USB 3 versions</a:t>
            </a:r>
          </a:p>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11</a:t>
            </a:fld>
            <a:endParaRPr lang="en-US" dirty="0"/>
          </a:p>
        </p:txBody>
      </p:sp>
    </p:spTree>
    <p:extLst>
      <p:ext uri="{BB962C8B-B14F-4D97-AF65-F5344CB8AC3E}">
        <p14:creationId xmlns:p14="http://schemas.microsoft.com/office/powerpoint/2010/main" val="171491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New connectors are introduced to support USB3.</a:t>
            </a:r>
          </a:p>
          <a:p>
            <a:r>
              <a:rPr lang="en-CA" dirty="0"/>
              <a:t>A blue separator typically identifies a cable as USB3 capable.</a:t>
            </a:r>
          </a:p>
          <a:p>
            <a:r>
              <a:rPr lang="en-CA" dirty="0"/>
              <a:t>USB A and USB B plugs and receptacles add 5 pins for the full duplex super speed channel</a:t>
            </a:r>
          </a:p>
          <a:p>
            <a:r>
              <a:rPr lang="en-CA" dirty="0"/>
              <a:t>The nine pin USB ‘A’ plug will mate correctly with a 4 pin USB ‘A’ receptacle but the ‘B’ plug has a higher nose to accommodate the additional 5 pins so will not mate with a USB2 ‘B’ receptacle.</a:t>
            </a:r>
          </a:p>
        </p:txBody>
      </p:sp>
      <p:sp>
        <p:nvSpPr>
          <p:cNvPr id="4" name="Slide Number Placeholder 3"/>
          <p:cNvSpPr>
            <a:spLocks noGrp="1"/>
          </p:cNvSpPr>
          <p:nvPr>
            <p:ph type="sldNum" sz="quarter" idx="5"/>
          </p:nvPr>
        </p:nvSpPr>
        <p:spPr/>
        <p:txBody>
          <a:bodyPr/>
          <a:lstStyle/>
          <a:p>
            <a:fld id="{40263687-37B3-47DA-A010-02D65D96778C}" type="slidenum">
              <a:rPr lang="en-US" smtClean="0"/>
              <a:t>12</a:t>
            </a:fld>
            <a:endParaRPr lang="en-US" dirty="0"/>
          </a:p>
        </p:txBody>
      </p:sp>
    </p:spTree>
    <p:extLst>
      <p:ext uri="{BB962C8B-B14F-4D97-AF65-F5344CB8AC3E}">
        <p14:creationId xmlns:p14="http://schemas.microsoft.com/office/powerpoint/2010/main" val="381290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 A and B connectors are introduced although the micro A is not very common</a:t>
            </a:r>
          </a:p>
          <a:p>
            <a:r>
              <a:rPr lang="en-US" dirty="0"/>
              <a:t>These connectors support a tenth lead for On The Go applications using the same connection techniques developed for USB2 On The Go.</a:t>
            </a:r>
          </a:p>
          <a:p>
            <a:r>
              <a:rPr lang="en-US" dirty="0"/>
              <a:t>The pinout shown is a plug viewed looking into the connector, NOT the receptacle</a:t>
            </a:r>
          </a:p>
        </p:txBody>
      </p:sp>
      <p:sp>
        <p:nvSpPr>
          <p:cNvPr id="4" name="Slide Number Placeholder 3"/>
          <p:cNvSpPr>
            <a:spLocks noGrp="1"/>
          </p:cNvSpPr>
          <p:nvPr>
            <p:ph type="sldNum" sz="quarter" idx="10"/>
          </p:nvPr>
        </p:nvSpPr>
        <p:spPr/>
        <p:txBody>
          <a:bodyPr/>
          <a:lstStyle/>
          <a:p>
            <a:fld id="{40263687-37B3-47DA-A010-02D65D96778C}" type="slidenum">
              <a:rPr lang="en-US" smtClean="0"/>
              <a:t>13</a:t>
            </a:fld>
            <a:endParaRPr lang="en-US" dirty="0"/>
          </a:p>
        </p:txBody>
      </p:sp>
    </p:spTree>
    <p:extLst>
      <p:ext uri="{BB962C8B-B14F-4D97-AF65-F5344CB8AC3E}">
        <p14:creationId xmlns:p14="http://schemas.microsoft.com/office/powerpoint/2010/main" val="1525296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we follow the USB development history, all subsequent releases of the USB spec incorporate three components simultaneously.</a:t>
            </a:r>
          </a:p>
          <a:p>
            <a:endParaRPr lang="en-CA" dirty="0"/>
          </a:p>
          <a:p>
            <a:r>
              <a:rPr lang="en-CA" dirty="0"/>
              <a:t>The adoption of a single connector, the USB-C</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 set of standards for power delivery.</a:t>
            </a:r>
          </a:p>
          <a:p>
            <a:endParaRPr lang="en-CA" dirty="0"/>
          </a:p>
          <a:p>
            <a:r>
              <a:rPr lang="en-CA" dirty="0"/>
              <a:t>Transport protocol changes typically enhancing speed and enriching capability to perform additional functions</a:t>
            </a:r>
          </a:p>
          <a:p>
            <a:endParaRPr lang="en-CA" dirty="0"/>
          </a:p>
          <a:p>
            <a:r>
              <a:rPr lang="en-CA" dirty="0"/>
              <a:t>The USB-C plug and receptacle has remained unchanged since its introduction but the transport and power delivery specs are continuously evolving.</a:t>
            </a:r>
          </a:p>
          <a:p>
            <a:r>
              <a:rPr lang="en-CA" dirty="0"/>
              <a:t>Well examine each aspect individually.  Let’s begin by continuing with the protocol’s evolution.</a:t>
            </a:r>
          </a:p>
        </p:txBody>
      </p:sp>
      <p:sp>
        <p:nvSpPr>
          <p:cNvPr id="4" name="Slide Number Placeholder 3"/>
          <p:cNvSpPr>
            <a:spLocks noGrp="1"/>
          </p:cNvSpPr>
          <p:nvPr>
            <p:ph type="sldNum" sz="quarter" idx="5"/>
          </p:nvPr>
        </p:nvSpPr>
        <p:spPr/>
        <p:txBody>
          <a:bodyPr/>
          <a:lstStyle/>
          <a:p>
            <a:fld id="{40263687-37B3-47DA-A010-02D65D96778C}" type="slidenum">
              <a:rPr lang="en-US" smtClean="0"/>
              <a:t>14</a:t>
            </a:fld>
            <a:endParaRPr lang="en-US" dirty="0"/>
          </a:p>
        </p:txBody>
      </p:sp>
    </p:spTree>
    <p:extLst>
      <p:ext uri="{BB962C8B-B14F-4D97-AF65-F5344CB8AC3E}">
        <p14:creationId xmlns:p14="http://schemas.microsoft.com/office/powerpoint/2010/main" val="396429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USB3.2 Gen2x2 released in 2017 is the first point at which a USB-C connector becomes mandatory because the standard now supports two full duplex data lanes.  The two data lanes can be bonded to provide a total 20Gb/s data transfer rate.</a:t>
            </a:r>
          </a:p>
          <a:p>
            <a:r>
              <a:rPr lang="en-CA" dirty="0"/>
              <a:t>The maximum passive cable length is 1 meter.  Active cables, enabled by the USB-C connector standard, can be used to increase that length.</a:t>
            </a:r>
          </a:p>
        </p:txBody>
      </p:sp>
      <p:sp>
        <p:nvSpPr>
          <p:cNvPr id="4" name="Slide Number Placeholder 3"/>
          <p:cNvSpPr>
            <a:spLocks noGrp="1"/>
          </p:cNvSpPr>
          <p:nvPr>
            <p:ph type="sldNum" sz="quarter" idx="5"/>
          </p:nvPr>
        </p:nvSpPr>
        <p:spPr/>
        <p:txBody>
          <a:bodyPr/>
          <a:lstStyle/>
          <a:p>
            <a:fld id="{40263687-37B3-47DA-A010-02D65D96778C}" type="slidenum">
              <a:rPr lang="en-US" smtClean="0"/>
              <a:t>15</a:t>
            </a:fld>
            <a:endParaRPr lang="en-US" dirty="0"/>
          </a:p>
        </p:txBody>
      </p:sp>
    </p:spTree>
    <p:extLst>
      <p:ext uri="{BB962C8B-B14F-4D97-AF65-F5344CB8AC3E}">
        <p14:creationId xmlns:p14="http://schemas.microsoft.com/office/powerpoint/2010/main" val="352570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USB4 was released in 2019 and product started appearing in 2021.  Logos on packaging and cables no longer show version numbers just speed, a marketing change promoted by the USB Implementers Forum.</a:t>
            </a:r>
          </a:p>
          <a:p>
            <a:r>
              <a:rPr lang="en-CA" dirty="0"/>
              <a:t>USB4 uses USB-C connectors exclusively Maximum cable length for full data rate is reduced slightly to 0.8 meters but more recent information indicates that 1 meter is possible and active cables can be as long as 4 m.</a:t>
            </a:r>
          </a:p>
          <a:p>
            <a:r>
              <a:rPr lang="en-CA" dirty="0"/>
              <a:t>USB4 provides backward compatibility with USB 3.2, 3.1, 3.0 and 2</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Feature two lane data transport using PAM3 encoding to enable transport speeds up to 40Gb/s when both lanes are bonded.</a:t>
            </a:r>
          </a:p>
          <a:p>
            <a:r>
              <a:rPr lang="en-CA" dirty="0"/>
              <a:t>Tunneling and dynamic bandwidth allocation is introduced.  Tunneling simply bundles up a protocol in a faster data stream for transport and is unpacked at the receiving end.  This means that several protocols could be transported in the USB4 data stream and allocated a specific portion of the available bandwidth. Tunneling is now used for variety of protocols including USB3.2, DisplayPort, and PCIe.  For example if a computer uses a USB4 dock to connect a display monitor and external drive, USB4 can allocate a portion of its 40Gb/s stream, say 10Gb/s to the display and 30Gb/s to the drive.</a:t>
            </a:r>
          </a:p>
          <a:p>
            <a:r>
              <a:rPr lang="en-CA" dirty="0"/>
              <a:t>USB4 also supports the use of alternate modes, data streams that would not normally be handled by USB.  For example Thunderbolt3, DisplayPort2 which is capable of 8k resolution at 60 frames per second, HDMI, PCIexpress, and 10 Gb Ethernet are all supported.</a:t>
            </a:r>
          </a:p>
          <a:p>
            <a:endParaRPr lang="en-CA" dirty="0"/>
          </a:p>
          <a:p>
            <a:r>
              <a:rPr lang="en-CA" dirty="0"/>
              <a:t>USB4 Version 2 increases the data delivery speed to 80Gb/s over the same cable lengths.</a:t>
            </a:r>
          </a:p>
          <a:p>
            <a:r>
              <a:rPr lang="en-CA" dirty="0"/>
              <a:t>It also introduces asymmetric data streams, so for example if streaming video, all lanes can be unidirectional to deliver up to 120Gb/s.</a:t>
            </a:r>
          </a:p>
        </p:txBody>
      </p:sp>
      <p:sp>
        <p:nvSpPr>
          <p:cNvPr id="4" name="Slide Number Placeholder 3"/>
          <p:cNvSpPr>
            <a:spLocks noGrp="1"/>
          </p:cNvSpPr>
          <p:nvPr>
            <p:ph type="sldNum" sz="quarter" idx="5"/>
          </p:nvPr>
        </p:nvSpPr>
        <p:spPr/>
        <p:txBody>
          <a:bodyPr/>
          <a:lstStyle/>
          <a:p>
            <a:fld id="{40263687-37B3-47DA-A010-02D65D96778C}" type="slidenum">
              <a:rPr lang="en-US" smtClean="0"/>
              <a:t>16</a:t>
            </a:fld>
            <a:endParaRPr lang="en-US" dirty="0"/>
          </a:p>
        </p:txBody>
      </p:sp>
    </p:spTree>
    <p:extLst>
      <p:ext uri="{BB962C8B-B14F-4D97-AF65-F5344CB8AC3E}">
        <p14:creationId xmlns:p14="http://schemas.microsoft.com/office/powerpoint/2010/main" val="2909668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USB-C connector was developed by the USB Implementers Forum and introduced in 2014 as an evolution to provide a single form factor replacing many USB connectors.</a:t>
            </a:r>
          </a:p>
          <a:p>
            <a:r>
              <a:rPr lang="en-CA" dirty="0"/>
              <a:t>The receptacle pins are symmetrical so the plug can be flipped around and inserted in either orientation.</a:t>
            </a:r>
          </a:p>
          <a:p>
            <a:r>
              <a:rPr lang="en-CA" dirty="0"/>
              <a:t>Its flexibility can remove the need for different connectors on host and devices</a:t>
            </a:r>
          </a:p>
          <a:p>
            <a:r>
              <a:rPr lang="en-CA" dirty="0"/>
              <a:t>The connector supports all USB data standards, along with USB power delivery, powered cables, and a variety of alternate modes.</a:t>
            </a:r>
          </a:p>
          <a:p>
            <a:r>
              <a:rPr lang="en-CA" dirty="0"/>
              <a:t>The standard receptacle has 24 pins although cables have fewer conductors depending on application.</a:t>
            </a:r>
          </a:p>
          <a:p>
            <a:r>
              <a:rPr lang="en-CA" dirty="0"/>
              <a:t>So let’s take a closer look at this connector.</a:t>
            </a:r>
          </a:p>
        </p:txBody>
      </p:sp>
      <p:sp>
        <p:nvSpPr>
          <p:cNvPr id="4" name="Slide Number Placeholder 3"/>
          <p:cNvSpPr>
            <a:spLocks noGrp="1"/>
          </p:cNvSpPr>
          <p:nvPr>
            <p:ph type="sldNum" sz="quarter" idx="10"/>
          </p:nvPr>
        </p:nvSpPr>
        <p:spPr/>
        <p:txBody>
          <a:bodyPr/>
          <a:lstStyle/>
          <a:p>
            <a:fld id="{40263687-37B3-47DA-A010-02D65D96778C}" type="slidenum">
              <a:rPr lang="en-US" smtClean="0"/>
              <a:t>17</a:t>
            </a:fld>
            <a:endParaRPr lang="en-US" dirty="0"/>
          </a:p>
        </p:txBody>
      </p:sp>
    </p:spTree>
    <p:extLst>
      <p:ext uri="{BB962C8B-B14F-4D97-AF65-F5344CB8AC3E}">
        <p14:creationId xmlns:p14="http://schemas.microsoft.com/office/powerpoint/2010/main" val="70340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 2 had 4 pins, USB3 nine 9, the USB-C connector sports 24.  It certainly delivers more capability at the expense of cost and complexity.</a:t>
            </a:r>
          </a:p>
          <a:p>
            <a:r>
              <a:rPr lang="en-CA" dirty="0"/>
              <a:t>The 24 pin female </a:t>
            </a:r>
            <a:r>
              <a:rPr lang="en-CA" b="1" i="1" dirty="0"/>
              <a:t>receptacles</a:t>
            </a:r>
            <a:r>
              <a:rPr lang="en-CA" dirty="0"/>
              <a:t> are used on both hosts, devices, and in line cables.  The USB-C male to male cable is a bit different.</a:t>
            </a:r>
          </a:p>
          <a:p>
            <a:r>
              <a:rPr lang="en-CA" dirty="0"/>
              <a:t>The first thing to note is that the receptacle’s pins are symmetrical so plugs can be inserted in either orientation.</a:t>
            </a:r>
          </a:p>
          <a:p>
            <a:r>
              <a:rPr lang="en-CA" dirty="0"/>
              <a:t>Let’s go around the connector and explore its pin functions starting on the upper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TX1+ TX1-, Rx1+ RX1- create a set of uni-directional differential signal lanes delivering 5, 10 or 20 Gb/s each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 &amp; D- are differential signaling pins delivering legacy USB 2 at 480 Mb/s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 VBUS pins carry supply voltages and currents delivering up to 240W.   Basic cables are required to deliver 3A, that’s 15 watts at 5 volts or 60 Watts at the highest voltage specified by the Power Delivery spec.  Special cables with larger supply conductors are required if delivering more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Rx2- RX2+ TX2- and TX2+ form a second set of uni-directional differential signal lanes again capable of delivering 5, 10, or 20 Gb/s each way, and can be bonded with lane 1 to double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configuration channel is one of the keys to USB-C’s flexibility.  It helps to determine cable orientation, defines overall data delivery rates, provides entry and exit signaling for alternate modes and supports USB Power Delivery.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‘Sideband Use’ pins SBU1 &amp; SBU2 provide signaling that supports alternate modes.  They use the USB-C interface to deliver non-USB protocols like DisplayPort, Thunderbolt, HDMI, PCI-e, 10Gb Ethernet.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lastly there are 4 ground supply return pins.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18</a:t>
            </a:fld>
            <a:endParaRPr lang="en-US" dirty="0"/>
          </a:p>
        </p:txBody>
      </p:sp>
    </p:spTree>
    <p:extLst>
      <p:ext uri="{BB962C8B-B14F-4D97-AF65-F5344CB8AC3E}">
        <p14:creationId xmlns:p14="http://schemas.microsoft.com/office/powerpoint/2010/main" val="3828278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USB-C cables use plugs that are a bit different than the receptacles.</a:t>
            </a:r>
          </a:p>
          <a:p>
            <a:r>
              <a:rPr lang="en-CA" dirty="0"/>
              <a:t>There are 16 wires if a fully featured cable, the 4 Vbus and 4 ground pins are connected to two cable wires.</a:t>
            </a:r>
          </a:p>
          <a:p>
            <a:r>
              <a:rPr lang="en-CA" dirty="0"/>
              <a:t>There is only one CC pin, CC1 becomes CC and only one CC wire runs in the cable.  The other CC pin becomes VCONN.  It’s used to indicate a need for and can supply power to active cables or adapters.</a:t>
            </a:r>
          </a:p>
          <a:p>
            <a:r>
              <a:rPr lang="en-CA" dirty="0"/>
              <a:t>Only two wires are needed for legacy USB2 so connections B6 and B7 are not used.</a:t>
            </a:r>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19</a:t>
            </a:fld>
            <a:endParaRPr lang="en-US" dirty="0"/>
          </a:p>
        </p:txBody>
      </p:sp>
    </p:spTree>
    <p:extLst>
      <p:ext uri="{BB962C8B-B14F-4D97-AF65-F5344CB8AC3E}">
        <p14:creationId xmlns:p14="http://schemas.microsoft.com/office/powerpoint/2010/main" val="1708205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began this presentation journey by wanting to create  a breakout printed circuit board for USB-C adding it to my collection of USB breakout boards.</a:t>
            </a:r>
          </a:p>
          <a:p>
            <a:r>
              <a:rPr lang="en-US" baseline="0" dirty="0"/>
              <a:t>I soon discovered that USB-C was not a protocol spec, its just a specification for a connector that can accommodate a series of communication and power delivery protocols.</a:t>
            </a:r>
          </a:p>
          <a:p>
            <a:r>
              <a:rPr lang="en-US" baseline="0" dirty="0"/>
              <a:t>If I wanted to create a USB-C breakout board I quickly came to realize its complexity.  With it’s 24 pins and multiple high speed data channels I’d probably need a fine pitch 6 layer PCB and that wasn’t going to happen any time soon.</a:t>
            </a:r>
          </a:p>
          <a:p>
            <a:r>
              <a:rPr lang="en-US" baseline="0" dirty="0"/>
              <a:t>So I backed off the original idea and set out to determine what if anything I could build for USB-C with a 2 layer low cost board.  </a:t>
            </a:r>
          </a:p>
          <a:p>
            <a:r>
              <a:rPr lang="en-US" baseline="0" dirty="0"/>
              <a:t>I began rummaging though specs and quickly came to grips with the realization that the USB family had evolved quite a bit past </a:t>
            </a:r>
            <a:r>
              <a:rPr lang="en-US" b="1" i="1" baseline="0" dirty="0"/>
              <a:t>my</a:t>
            </a:r>
            <a:r>
              <a:rPr lang="en-US" baseline="0" dirty="0"/>
              <a:t> understanding.  I felt that this might also be true for a lot of folks and that lead to this presentation.</a:t>
            </a:r>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a:t>
            </a:fld>
            <a:endParaRPr lang="en-US" dirty="0"/>
          </a:p>
        </p:txBody>
      </p:sp>
    </p:spTree>
    <p:extLst>
      <p:ext uri="{BB962C8B-B14F-4D97-AF65-F5344CB8AC3E}">
        <p14:creationId xmlns:p14="http://schemas.microsoft.com/office/powerpoint/2010/main" val="3359836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configuration channel is a key part of USB-C.  In this presentation I’ll not go into </a:t>
            </a:r>
            <a:r>
              <a:rPr lang="en-CA" b="1" i="1" dirty="0"/>
              <a:t>how</a:t>
            </a:r>
            <a:r>
              <a:rPr lang="en-CA" dirty="0"/>
              <a:t> tasks are accomplished but just highlight the number of functions performed.</a:t>
            </a:r>
          </a:p>
          <a:p>
            <a:r>
              <a:rPr lang="en-CA" dirty="0"/>
              <a:t>As noted in the previous slide the cable has only one CC pin and CC2 becomes VCONN so the cable can be used to…</a:t>
            </a:r>
          </a:p>
          <a:p>
            <a:r>
              <a:rPr lang="en-CA" dirty="0"/>
              <a:t>Detect cable insertion</a:t>
            </a:r>
          </a:p>
          <a:p>
            <a:r>
              <a:rPr lang="en-CA" dirty="0"/>
              <a:t>R</a:t>
            </a:r>
            <a:r>
              <a:rPr lang="en-US" dirty="0"/>
              <a:t>esolve the cable orientation, establishing data bus routing.  Lane 0 of the two lanes will be the one closest to the CC pin on the plug.</a:t>
            </a:r>
            <a:endParaRPr lang="en-CA" dirty="0"/>
          </a:p>
          <a:p>
            <a:r>
              <a:rPr lang="en-US" dirty="0"/>
              <a:t>Discover and configure V</a:t>
            </a:r>
            <a:r>
              <a:rPr lang="en-US" baseline="-25000" dirty="0"/>
              <a:t>CONN  </a:t>
            </a:r>
            <a:r>
              <a:rPr lang="en-US" dirty="0"/>
              <a:t>- active cables can be supplied with up to 1.5 Watts. Power is routed though the  receptacle’s “unused” CC1 or CC2 pin to cable’s V</a:t>
            </a:r>
            <a:r>
              <a:rPr lang="en-US" baseline="-25000" dirty="0"/>
              <a:t>CONN </a:t>
            </a:r>
            <a:r>
              <a:rPr lang="en-US" baseline="0" dirty="0"/>
              <a:t>PIN.</a:t>
            </a:r>
          </a:p>
          <a:p>
            <a:r>
              <a:rPr lang="en-US" dirty="0"/>
              <a:t>The configuration channel also establishes data roles between ports</a:t>
            </a:r>
          </a:p>
          <a:p>
            <a:r>
              <a:rPr lang="en-US" dirty="0"/>
              <a:t>It also establishes source and sink roles between two attached ports</a:t>
            </a:r>
          </a:p>
          <a:p>
            <a:r>
              <a:rPr lang="en-US" dirty="0"/>
              <a:t>It discovers and configures optional alternate modes</a:t>
            </a:r>
          </a:p>
          <a:p>
            <a:r>
              <a:rPr lang="en-CA" dirty="0"/>
              <a:t>It discovers and enters USB4 operation</a:t>
            </a:r>
          </a:p>
          <a:p>
            <a:r>
              <a:rPr lang="en-CA" dirty="0"/>
              <a:t>It will also discover, manage, and configure VBUS for power delivery</a:t>
            </a:r>
            <a:endParaRPr lang="en-US" dirty="0"/>
          </a:p>
          <a:p>
            <a:r>
              <a:rPr lang="en-US" dirty="0"/>
              <a:t>The USB-C plug has no leading power pins as was used with previous USB connectors to insure power is applied first.  So by default VBUS power is off until authorized by CC </a:t>
            </a:r>
          </a:p>
          <a:p>
            <a:r>
              <a:rPr lang="en-US" dirty="0"/>
              <a:t>Let’s now take a look at USB-C Power Delivery</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20</a:t>
            </a:fld>
            <a:endParaRPr lang="en-US" dirty="0"/>
          </a:p>
        </p:txBody>
      </p:sp>
    </p:spTree>
    <p:extLst>
      <p:ext uri="{BB962C8B-B14F-4D97-AF65-F5344CB8AC3E}">
        <p14:creationId xmlns:p14="http://schemas.microsoft.com/office/powerpoint/2010/main" val="175991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diving into power delivery here’s are a few acronyms that we’ll encounter.</a:t>
            </a:r>
          </a:p>
          <a:p>
            <a:r>
              <a:rPr lang="en-US" dirty="0"/>
              <a:t>DFP is  the Downstream facing port.  It sends data, sources power, and is associated mostly with hosts</a:t>
            </a:r>
          </a:p>
          <a:p>
            <a:endParaRPr lang="en-US" dirty="0"/>
          </a:p>
          <a:p>
            <a:r>
              <a:rPr lang="en-US" dirty="0"/>
              <a:t>UFP is an Upward Facing Port.  It receives data, sinks power, and is mostly associated with devices</a:t>
            </a:r>
          </a:p>
          <a:p>
            <a:endParaRPr lang="en-US" dirty="0"/>
          </a:p>
          <a:p>
            <a:r>
              <a:rPr lang="en-US" dirty="0"/>
              <a:t>DRD – Dual Role Data defines a port that can act as either Downstream Facing Port or Upward Facing Port  </a:t>
            </a:r>
          </a:p>
          <a:p>
            <a:r>
              <a:rPr lang="en-US" dirty="0"/>
              <a:t>A role is determined by  the port’s power role at attach, if sinking it becomes a Upward Facing Port, if sourcing it becomes a Downward Facing Port.  </a:t>
            </a:r>
          </a:p>
          <a:p>
            <a:r>
              <a:rPr lang="en-US" dirty="0"/>
              <a:t>Roles can be dynamically changed using power delivery’s power swap function</a:t>
            </a:r>
          </a:p>
          <a:p>
            <a:endParaRPr lang="en-US" dirty="0"/>
          </a:p>
          <a:p>
            <a:r>
              <a:rPr lang="en-US" dirty="0"/>
              <a:t>Dual Role Power means the port operates as either a source or sink.  Its role is determined by power flow</a:t>
            </a:r>
          </a:p>
          <a:p>
            <a:r>
              <a:rPr lang="en-US" dirty="0"/>
              <a:t>Sink ports draw power from VBUS and are most often a device.</a:t>
            </a:r>
          </a:p>
          <a:p>
            <a:r>
              <a:rPr lang="en-US" dirty="0"/>
              <a:t>Source ports provide power over the VBUS.</a:t>
            </a:r>
          </a:p>
          <a:p>
            <a:r>
              <a:rPr lang="en-US" dirty="0"/>
              <a:t>When a Dual Role Power device initially operates as a source it also takes the data role of a Downward Facing Port</a:t>
            </a:r>
          </a:p>
          <a:p>
            <a:r>
              <a:rPr lang="en-US" dirty="0"/>
              <a:t>When a Dual Role Power device initially operates as a sink it also takes the data role of an Upward Facing Port</a:t>
            </a:r>
          </a:p>
          <a:p>
            <a:endParaRPr lang="en-US" dirty="0"/>
          </a:p>
          <a:p>
            <a:r>
              <a:rPr lang="en-US" dirty="0"/>
              <a:t>PPS is a programmable power supply</a:t>
            </a:r>
          </a:p>
          <a:p>
            <a:endParaRPr lang="en-CA" dirty="0"/>
          </a:p>
        </p:txBody>
      </p:sp>
      <p:sp>
        <p:nvSpPr>
          <p:cNvPr id="4" name="Slide Number Placeholder 3"/>
          <p:cNvSpPr>
            <a:spLocks noGrp="1"/>
          </p:cNvSpPr>
          <p:nvPr>
            <p:ph type="sldNum" sz="quarter" idx="5"/>
          </p:nvPr>
        </p:nvSpPr>
        <p:spPr/>
        <p:txBody>
          <a:bodyPr/>
          <a:lstStyle/>
          <a:p>
            <a:fld id="{40263687-37B3-47DA-A010-02D65D96778C}" type="slidenum">
              <a:rPr lang="en-US" smtClean="0"/>
              <a:t>21</a:t>
            </a:fld>
            <a:endParaRPr lang="en-US" dirty="0"/>
          </a:p>
        </p:txBody>
      </p:sp>
    </p:spTree>
    <p:extLst>
      <p:ext uri="{BB962C8B-B14F-4D97-AF65-F5344CB8AC3E}">
        <p14:creationId xmlns:p14="http://schemas.microsoft.com/office/powerpoint/2010/main" val="22398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goal of USB power delivery was</a:t>
            </a:r>
            <a:r>
              <a:rPr lang="en-US" baseline="0" dirty="0"/>
              <a:t> to provide a single standard that could be used across all USB devices.</a:t>
            </a:r>
          </a:p>
          <a:p>
            <a:r>
              <a:rPr lang="en-US" baseline="0" dirty="0"/>
              <a:t>USB power delivery was developed in parallel with USB 3.  Initially it was focused on battery charging but evolved to a more comprehensive power distribution scheme in a ‘green’ effort to eliminate multiple power supplies.</a:t>
            </a:r>
          </a:p>
          <a:p>
            <a:r>
              <a:rPr lang="en-US" dirty="0"/>
              <a:t>USB power delivery is only available with USB-C to USB-C cables as it requires the configuration channel.</a:t>
            </a:r>
          </a:p>
          <a:p>
            <a:r>
              <a:rPr lang="en-US" dirty="0"/>
              <a:t>Maximum power that can be delivered is 240W that’s 48V @ 5A.</a:t>
            </a:r>
          </a:p>
          <a:p>
            <a:r>
              <a:rPr lang="en-US" dirty="0"/>
              <a:t>Standard USB cables must support currents up to 3A, special cables are needed for higher currents.</a:t>
            </a:r>
          </a:p>
          <a:p>
            <a:r>
              <a:rPr lang="en-US" dirty="0"/>
              <a:t>Power delivery is negotiated.  This means power users can define their required voltage and current.</a:t>
            </a:r>
          </a:p>
          <a:p>
            <a:r>
              <a:rPr lang="en-US" dirty="0"/>
              <a:t>Power direction is no longer fixed, roles can be swapped i.e. a device could supply power to host.</a:t>
            </a:r>
          </a:p>
          <a:p>
            <a:r>
              <a:rPr lang="en-US" dirty="0"/>
              <a:t>The data bus is not involved in power negotiation so data and power flow can be simultaneous.</a:t>
            </a:r>
          </a:p>
          <a:p>
            <a:endParaRPr lang="en-US" baseline="0" dirty="0"/>
          </a:p>
        </p:txBody>
      </p:sp>
      <p:sp>
        <p:nvSpPr>
          <p:cNvPr id="4" name="Slide Number Placeholder 3"/>
          <p:cNvSpPr>
            <a:spLocks noGrp="1"/>
          </p:cNvSpPr>
          <p:nvPr>
            <p:ph type="sldNum" sz="quarter" idx="10"/>
          </p:nvPr>
        </p:nvSpPr>
        <p:spPr/>
        <p:txBody>
          <a:bodyPr/>
          <a:lstStyle/>
          <a:p>
            <a:fld id="{40263687-37B3-47DA-A010-02D65D96778C}" type="slidenum">
              <a:rPr lang="en-US" smtClean="0"/>
              <a:t>22</a:t>
            </a:fld>
            <a:endParaRPr lang="en-US" dirty="0"/>
          </a:p>
        </p:txBody>
      </p:sp>
    </p:spTree>
    <p:extLst>
      <p:ext uri="{BB962C8B-B14F-4D97-AF65-F5344CB8AC3E}">
        <p14:creationId xmlns:p14="http://schemas.microsoft.com/office/powerpoint/2010/main" val="2347526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version 1 which was Introduced in 2012 </a:t>
            </a:r>
          </a:p>
          <a:p>
            <a:r>
              <a:rPr lang="en-US" dirty="0"/>
              <a:t>It enables power deliver up to 100W and had 6 fixed voltage and current profiles.</a:t>
            </a:r>
          </a:p>
          <a:p>
            <a:r>
              <a:rPr lang="en-US" dirty="0"/>
              <a:t>10W (5V,2A) 18W (12V, 1.5A) 36W (12V, 3A) 60W (12V, 5A &amp; 20V, 3A) 100W (20V, 5A)</a:t>
            </a:r>
          </a:p>
          <a:p>
            <a:r>
              <a:rPr lang="en-US" dirty="0"/>
              <a:t>This version also enabled role swapping  i.e.  Computer can be powered through USB while still being communications host</a:t>
            </a:r>
          </a:p>
          <a:p>
            <a:endParaRPr lang="en-US" dirty="0"/>
          </a:p>
          <a:p>
            <a:r>
              <a:rPr lang="en-US" dirty="0"/>
              <a:t>Version 2 was released in 2014, must use the USB-C connector</a:t>
            </a:r>
          </a:p>
          <a:p>
            <a:r>
              <a:rPr lang="en-US" dirty="0"/>
              <a:t>Subsequently Revision 2.2 of the spec released in 2015 adds device authentication and refines power delivery stipulating 5 power profiles.  Sources providing up to 15 watts use 5V.  Above that power supplies add additional voltages, for power delivery up to 27 watts 9 volts was added, up to 45 watts 15 volts was included and for 60 watts 20 volts was added.  A provision was also made for up to 100 watts using 20 volts with up to 5 amps.</a:t>
            </a:r>
          </a:p>
          <a:p>
            <a:endParaRPr lang="en-US" dirty="0"/>
          </a:p>
          <a:p>
            <a:r>
              <a:rPr lang="en-US" dirty="0"/>
              <a:t>Power delivered from a source to a sink is negotiated.  The source sends a 32 bit message over the configuration channel to the sink which responds with a message indicating its desired source voltage and current.</a:t>
            </a:r>
          </a:p>
        </p:txBody>
      </p:sp>
      <p:sp>
        <p:nvSpPr>
          <p:cNvPr id="4" name="Slide Number Placeholder 3"/>
          <p:cNvSpPr>
            <a:spLocks noGrp="1"/>
          </p:cNvSpPr>
          <p:nvPr>
            <p:ph type="sldNum" sz="quarter" idx="10"/>
          </p:nvPr>
        </p:nvSpPr>
        <p:spPr/>
        <p:txBody>
          <a:bodyPr/>
          <a:lstStyle/>
          <a:p>
            <a:fld id="{40263687-37B3-47DA-A010-02D65D96778C}" type="slidenum">
              <a:rPr lang="en-US" smtClean="0"/>
              <a:t>23</a:t>
            </a:fld>
            <a:endParaRPr lang="en-US" dirty="0"/>
          </a:p>
        </p:txBody>
      </p:sp>
    </p:spTree>
    <p:extLst>
      <p:ext uri="{BB962C8B-B14F-4D97-AF65-F5344CB8AC3E}">
        <p14:creationId xmlns:p14="http://schemas.microsoft.com/office/powerpoint/2010/main" val="2851384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Delivery 3.0 introduced in 2015 provided a more detailed description of a device’s built-in battery</a:t>
            </a:r>
          </a:p>
          <a:p>
            <a:r>
              <a:rPr lang="en-US" dirty="0"/>
              <a:t>Housekeeping functions included device HW &amp; SW version ID, software update capability, and digital certificate &amp; signatures for enhancing security</a:t>
            </a:r>
          </a:p>
          <a:p>
            <a:r>
              <a:rPr lang="en-US" dirty="0"/>
              <a:t>3.0 also introduced introduces fast role swapping</a:t>
            </a:r>
          </a:p>
          <a:p>
            <a:endParaRPr lang="en-US" dirty="0"/>
          </a:p>
          <a:p>
            <a:r>
              <a:rPr lang="en-US" dirty="0"/>
              <a:t>Power Delivery 3.0 PPS introduced in 2017 modifies the supported voltage ranges, and introduces the ability for the sourcing supply to increment it’s output voltage in 20mV steps.  Also if the supplied current exceeds that requested by the sink, the supply must enter a constant current mode and can change current in 50mA steps.</a:t>
            </a:r>
          </a:p>
          <a:p>
            <a:r>
              <a:rPr lang="en-US" dirty="0"/>
              <a:t>Changes to the supply are made in real time about every ten seconds.</a:t>
            </a:r>
          </a:p>
          <a:p>
            <a:endParaRPr lang="en-US" dirty="0"/>
          </a:p>
          <a:p>
            <a:r>
              <a:rPr lang="en-US" dirty="0"/>
              <a:t>Power Delivery 3.1 introduced in 2021 adds Extended Power Range.</a:t>
            </a:r>
          </a:p>
          <a:p>
            <a:r>
              <a:rPr lang="en-US" dirty="0"/>
              <a:t>This provides additional changing options with higher voltages , 28, 36 and 48 volts with currents up to 5A for a maximum of 240 Watts.</a:t>
            </a:r>
          </a:p>
          <a:p>
            <a:r>
              <a:rPr lang="en-US" dirty="0"/>
              <a:t>Extended Power Range voltages are adjustable in 100mV steps from 15 to 48 volts</a:t>
            </a:r>
          </a:p>
          <a:p>
            <a:r>
              <a:rPr lang="en-US" dirty="0"/>
              <a:t>As a protection measure the sink must request the extended power range, the source cannot force it, and the sink must send a keep-alive messages to the source over the control channel every 500mS.</a:t>
            </a:r>
          </a:p>
          <a:p>
            <a:endParaRPr lang="en-US" dirty="0"/>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24</a:t>
            </a:fld>
            <a:endParaRPr lang="en-US" dirty="0"/>
          </a:p>
        </p:txBody>
      </p:sp>
    </p:spTree>
    <p:extLst>
      <p:ext uri="{BB962C8B-B14F-4D97-AF65-F5344CB8AC3E}">
        <p14:creationId xmlns:p14="http://schemas.microsoft.com/office/powerpoint/2010/main" val="680766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USB-C implementations don’t use all the Power Delivery specs capabilities or use them in what may seem like unexpected ways.   Here are a few examples.</a:t>
            </a:r>
          </a:p>
          <a:p>
            <a:endParaRPr lang="en-US" baseline="0" dirty="0"/>
          </a:p>
          <a:p>
            <a:r>
              <a:rPr lang="en-US" baseline="0" dirty="0"/>
              <a:t>A USB-C connector is used only for power delivery, no data.  In this case the source may deliver up to 15 watts, 5V @ 3A without using the CC channel so only use the Vbus and ground pins.  This type of application is commonly  used for charging with cables that have USB-C on one end and the 4 pin USB-A on the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exist that deliver only power, and can deliver up to 240W.   These applications will be USB Power Delivery spec compliant and will use the configuration channel to negotiate between source and sink.</a:t>
            </a:r>
            <a:endParaRPr lang="en-US" baseline="0" dirty="0"/>
          </a:p>
          <a:p>
            <a:endParaRPr lang="en-US" baseline="0" dirty="0"/>
          </a:p>
          <a:p>
            <a:r>
              <a:rPr lang="en-US" baseline="0" dirty="0"/>
              <a:t>Applications exist for a USB-C connection at USB2 speeds with a maximum of 15 watts power, so the application does not use the Power Delivery spec nor high speed data.  Items that fit this category include mice, keyboards, wearables, and single board computers.</a:t>
            </a:r>
          </a:p>
        </p:txBody>
      </p:sp>
      <p:sp>
        <p:nvSpPr>
          <p:cNvPr id="4" name="Slide Number Placeholder 3"/>
          <p:cNvSpPr>
            <a:spLocks noGrp="1"/>
          </p:cNvSpPr>
          <p:nvPr>
            <p:ph type="sldNum" sz="quarter" idx="10"/>
          </p:nvPr>
        </p:nvSpPr>
        <p:spPr/>
        <p:txBody>
          <a:bodyPr/>
          <a:lstStyle/>
          <a:p>
            <a:fld id="{40263687-37B3-47DA-A010-02D65D96778C}" type="slidenum">
              <a:rPr lang="en-US" smtClean="0"/>
              <a:t>25</a:t>
            </a:fld>
            <a:endParaRPr lang="en-US" dirty="0"/>
          </a:p>
        </p:txBody>
      </p:sp>
    </p:spTree>
    <p:extLst>
      <p:ext uri="{BB962C8B-B14F-4D97-AF65-F5344CB8AC3E}">
        <p14:creationId xmlns:p14="http://schemas.microsoft.com/office/powerpoint/2010/main" val="1537413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USB is now quite flexible so can fill a variety of data and power roles.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slide shows a variety of devices having varying data and  power roles.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DRP – dual role power</a:t>
            </a:r>
          </a:p>
          <a:p>
            <a:r>
              <a:rPr lang="en-CA" dirty="0"/>
              <a:t>DRD -  dual role data</a:t>
            </a:r>
          </a:p>
          <a:p>
            <a:r>
              <a:rPr lang="en-CA" dirty="0"/>
              <a:t>UFP – upward or upstream facing port</a:t>
            </a:r>
          </a:p>
          <a:p>
            <a:r>
              <a:rPr lang="en-CA" dirty="0"/>
              <a:t>DFP – downward facing port</a:t>
            </a:r>
          </a:p>
        </p:txBody>
      </p:sp>
      <p:sp>
        <p:nvSpPr>
          <p:cNvPr id="4" name="Slide Number Placeholder 3"/>
          <p:cNvSpPr>
            <a:spLocks noGrp="1"/>
          </p:cNvSpPr>
          <p:nvPr>
            <p:ph type="sldNum" sz="quarter" idx="5"/>
          </p:nvPr>
        </p:nvSpPr>
        <p:spPr/>
        <p:txBody>
          <a:bodyPr/>
          <a:lstStyle/>
          <a:p>
            <a:fld id="{40263687-37B3-47DA-A010-02D65D96778C}" type="slidenum">
              <a:rPr lang="en-US" smtClean="0"/>
              <a:t>26</a:t>
            </a:fld>
            <a:endParaRPr lang="en-US" dirty="0"/>
          </a:p>
        </p:txBody>
      </p:sp>
    </p:spTree>
    <p:extLst>
      <p:ext uri="{BB962C8B-B14F-4D97-AF65-F5344CB8AC3E}">
        <p14:creationId xmlns:p14="http://schemas.microsoft.com/office/powerpoint/2010/main" val="3911839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two components that are often purchased, charging supplies and cables.</a:t>
            </a:r>
          </a:p>
          <a:p>
            <a:r>
              <a:rPr lang="en-US" dirty="0"/>
              <a:t>So here’s a few examples of items that can’t possibly deliver on advertised specs</a:t>
            </a:r>
          </a:p>
          <a:p>
            <a:r>
              <a:rPr lang="en-US" dirty="0"/>
              <a:t>A 100W 4 port USB-A phone charger with 4 at most 3A ports. (60W)</a:t>
            </a:r>
          </a:p>
          <a:p>
            <a:r>
              <a:rPr lang="en-US" dirty="0"/>
              <a:t>A dual USB-A USB-C charger that advertises Power Delivery voltages.  You can’t possibly do PD on a USB-A connector, it doesn’t have the CC channel required to negotiate supply voltages and currents.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27</a:t>
            </a:fld>
            <a:endParaRPr lang="en-US" dirty="0"/>
          </a:p>
        </p:txBody>
      </p:sp>
    </p:spTree>
    <p:extLst>
      <p:ext uri="{BB962C8B-B14F-4D97-AF65-F5344CB8AC3E}">
        <p14:creationId xmlns:p14="http://schemas.microsoft.com/office/powerpoint/2010/main" val="2545286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chargers that clearly spell out their total power delivery and individual outlet capabilities</a:t>
            </a:r>
          </a:p>
          <a:p>
            <a:r>
              <a:rPr lang="en-US" dirty="0"/>
              <a:t>This Lintyle charger is a good example.  It’s advertised as 65 watts and shows how much power can be delivered to each outlet when multiple outlets are in use.  </a:t>
            </a:r>
          </a:p>
          <a:p>
            <a:r>
              <a:rPr lang="en-US" dirty="0"/>
              <a:t>Note that the USB-A can’t deliver more than 3.6A (18W)</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28</a:t>
            </a:fld>
            <a:endParaRPr lang="en-US" dirty="0"/>
          </a:p>
        </p:txBody>
      </p:sp>
    </p:spTree>
    <p:extLst>
      <p:ext uri="{BB962C8B-B14F-4D97-AF65-F5344CB8AC3E}">
        <p14:creationId xmlns:p14="http://schemas.microsoft.com/office/powerpoint/2010/main" val="826939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USB 3 and USB4 open a whole new world of cable selection.</a:t>
            </a:r>
          </a:p>
          <a:p>
            <a:r>
              <a:rPr lang="en-US" dirty="0"/>
              <a:t>Meeting USB’s 40-100Gb/s data speeds and high power PD delivery specs is costly.</a:t>
            </a:r>
          </a:p>
          <a:p>
            <a:r>
              <a:rPr lang="en-US" dirty="0"/>
              <a:t>If a cable is cheap it is so for a reason…so here are some things to watch for</a:t>
            </a:r>
          </a:p>
          <a:p>
            <a:r>
              <a:rPr lang="en-US" dirty="0"/>
              <a:t>Not all cables with a USB-C plug will support speeds greater than USB2…here’s a picture of a cable that proudly advertises it can deliver up to 480Mb/s…well at least it’s likely honest. </a:t>
            </a:r>
          </a:p>
          <a:p>
            <a:r>
              <a:rPr lang="en-US" dirty="0"/>
              <a:t>USB cables advertise for power delivery may not deliver data.</a:t>
            </a:r>
          </a:p>
          <a:p>
            <a:r>
              <a:rPr lang="en-US" dirty="0"/>
              <a:t>Cables with USB-A connectors won’t deliver more than about 15 Watts power.  Data delivery will depend on the A connector.  If it’s USB2, (black separator) expect 480Mb/s, if it’s got a blue separator it will have USB 3 capabilities with one duplex high speed lane, so between 5 and 10Gb/s.</a:t>
            </a:r>
          </a:p>
          <a:p>
            <a:r>
              <a:rPr lang="en-US" dirty="0"/>
              <a:t>Look to cables that support USB Implementers Forum certification logos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29</a:t>
            </a:fld>
            <a:endParaRPr lang="en-US" dirty="0"/>
          </a:p>
        </p:txBody>
      </p:sp>
    </p:spTree>
    <p:extLst>
      <p:ext uri="{BB962C8B-B14F-4D97-AF65-F5344CB8AC3E}">
        <p14:creationId xmlns:p14="http://schemas.microsoft.com/office/powerpoint/2010/main" val="30412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remember the era before USB.  It was often a pain to connect computer  peripherals.  You typically had a choice between serial and parallel ports, and the computer most often didn’t have enough of either so  users often had to open their computer to add-in hardware to give them the communications port needed then arduously configure the port for use.  Most often a wall wart power supply was also needed for the new device.</a:t>
            </a:r>
          </a:p>
          <a:p>
            <a:endParaRPr lang="en-CA" dirty="0"/>
          </a:p>
          <a:p>
            <a:r>
              <a:rPr lang="en-CA" dirty="0"/>
              <a:t>And then USB came along.  It was conceived in 1992 by a group of 7 companies, was launched thirty one years ago in 1993 as an inexpensive, user friendly, high bandwidth solution to easily connect peripherals to a PC.</a:t>
            </a:r>
          </a:p>
        </p:txBody>
      </p:sp>
      <p:sp>
        <p:nvSpPr>
          <p:cNvPr id="4" name="Slide Number Placeholder 3"/>
          <p:cNvSpPr>
            <a:spLocks noGrp="1"/>
          </p:cNvSpPr>
          <p:nvPr>
            <p:ph type="sldNum" sz="quarter" idx="5"/>
          </p:nvPr>
        </p:nvSpPr>
        <p:spPr/>
        <p:txBody>
          <a:bodyPr/>
          <a:lstStyle/>
          <a:p>
            <a:fld id="{40263687-37B3-47DA-A010-02D65D96778C}" type="slidenum">
              <a:rPr lang="en-US" smtClean="0"/>
              <a:t>3</a:t>
            </a:fld>
            <a:endParaRPr lang="en-US" dirty="0"/>
          </a:p>
        </p:txBody>
      </p:sp>
    </p:spTree>
    <p:extLst>
      <p:ext uri="{BB962C8B-B14F-4D97-AF65-F5344CB8AC3E}">
        <p14:creationId xmlns:p14="http://schemas.microsoft.com/office/powerpoint/2010/main" val="3679368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a USB-C cable between two components will work in most cases but performance may not be optimum</a:t>
            </a:r>
          </a:p>
          <a:p>
            <a:r>
              <a:rPr lang="en-US" dirty="0"/>
              <a:t>Mixing cables and chargers can drastically alter charging speeds.  Keep chargers and cables that were shipped with a device together</a:t>
            </a:r>
          </a:p>
          <a:p>
            <a:r>
              <a:rPr lang="en-US" dirty="0"/>
              <a:t>For optimum performance know the capabilities of the UFP, DFP, and cable</a:t>
            </a:r>
          </a:p>
          <a:p>
            <a:r>
              <a:rPr lang="en-US" dirty="0"/>
              <a:t>A list of USB IF certified products can be searched here: </a:t>
            </a:r>
            <a:r>
              <a:rPr lang="en-US" dirty="0">
                <a:hlinkClick r:id="rId3"/>
              </a:rPr>
              <a:t>https://www.usb.org/products</a:t>
            </a:r>
            <a:r>
              <a:rPr lang="en-US" dirty="0"/>
              <a:t> </a:t>
            </a:r>
          </a:p>
          <a:p>
            <a:r>
              <a:rPr lang="en-US" dirty="0"/>
              <a:t>Certified cables now typically sport speed and power info on connectors.  Here’s an example of a USB IF certified cable manufactured by Club3D available at many vendors including Canada computers, Walmart, Amazon. Staples, New Egg and others.</a:t>
            </a:r>
          </a:p>
          <a:p>
            <a:endParaRPr lang="en-US" dirty="0"/>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30</a:t>
            </a:fld>
            <a:endParaRPr lang="en-US" dirty="0"/>
          </a:p>
        </p:txBody>
      </p:sp>
    </p:spTree>
    <p:extLst>
      <p:ext uri="{BB962C8B-B14F-4D97-AF65-F5344CB8AC3E}">
        <p14:creationId xmlns:p14="http://schemas.microsoft.com/office/powerpoint/2010/main" val="4163111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common USB-C receptacle types.  The 24 pin receptacle has two rows of SMD pads  A1 to A12 closest to the rear of the connector and B12 to B1 closest to the front.</a:t>
            </a:r>
          </a:p>
          <a:p>
            <a:r>
              <a:rPr lang="en-US" dirty="0"/>
              <a:t>Variants of this 24 pin connector have through-hole mounting pins for B12 to B1.  Mid mount versions are also made for PCB edge mount applications with 12 pads each side of a PCB.</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31</a:t>
            </a:fld>
            <a:endParaRPr lang="en-US" dirty="0"/>
          </a:p>
        </p:txBody>
      </p:sp>
    </p:spTree>
    <p:extLst>
      <p:ext uri="{BB962C8B-B14F-4D97-AF65-F5344CB8AC3E}">
        <p14:creationId xmlns:p14="http://schemas.microsoft.com/office/powerpoint/2010/main" val="1884231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16 pin USB-C receptacle variant enables full power delivery, but limits data to a single USB-2 lane.</a:t>
            </a:r>
          </a:p>
          <a:p>
            <a:r>
              <a:rPr lang="en-US" dirty="0"/>
              <a:t>The connector eliminates pins associated with both high speed channels and the SBU bus.</a:t>
            </a:r>
          </a:p>
          <a:p>
            <a:r>
              <a:rPr lang="en-US" dirty="0"/>
              <a:t>It’s easier to solder than the 24 pin devices, and can be successfully designed using single  or double layer PCB’s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32</a:t>
            </a:fld>
            <a:endParaRPr lang="en-US" dirty="0"/>
          </a:p>
        </p:txBody>
      </p:sp>
    </p:spTree>
    <p:extLst>
      <p:ext uri="{BB962C8B-B14F-4D97-AF65-F5344CB8AC3E}">
        <p14:creationId xmlns:p14="http://schemas.microsoft.com/office/powerpoint/2010/main" val="3937869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USB-C six pin version is used only for power delivery, as it eliminates all data channels and the SBU bus</a:t>
            </a:r>
          </a:p>
          <a:p>
            <a:r>
              <a:rPr lang="en-US" dirty="0"/>
              <a:t>The six wider leads make it the easiest USB-C connector to solder.</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33</a:t>
            </a:fld>
            <a:endParaRPr lang="en-US" dirty="0"/>
          </a:p>
        </p:txBody>
      </p:sp>
    </p:spTree>
    <p:extLst>
      <p:ext uri="{BB962C8B-B14F-4D97-AF65-F5344CB8AC3E}">
        <p14:creationId xmlns:p14="http://schemas.microsoft.com/office/powerpoint/2010/main" val="3496354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examples of projects I’ve done with 6 and 16 pin versions of the USB-C connector.</a:t>
            </a:r>
          </a:p>
        </p:txBody>
      </p:sp>
      <p:sp>
        <p:nvSpPr>
          <p:cNvPr id="4" name="Slide Number Placeholder 3"/>
          <p:cNvSpPr>
            <a:spLocks noGrp="1"/>
          </p:cNvSpPr>
          <p:nvPr>
            <p:ph type="sldNum" sz="quarter" idx="10"/>
          </p:nvPr>
        </p:nvSpPr>
        <p:spPr/>
        <p:txBody>
          <a:bodyPr/>
          <a:lstStyle/>
          <a:p>
            <a:fld id="{40263687-37B3-47DA-A010-02D65D96778C}" type="slidenum">
              <a:rPr lang="en-US" smtClean="0"/>
              <a:t>34</a:t>
            </a:fld>
            <a:endParaRPr lang="en-US" dirty="0"/>
          </a:p>
        </p:txBody>
      </p:sp>
    </p:spTree>
    <p:extLst>
      <p:ext uri="{BB962C8B-B14F-4D97-AF65-F5344CB8AC3E}">
        <p14:creationId xmlns:p14="http://schemas.microsoft.com/office/powerpoint/2010/main" val="597224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started this journey wanting  to add a USB-C breakout board to my collection so let’s talk a bit about breakout boards.</a:t>
            </a:r>
          </a:p>
          <a:p>
            <a:r>
              <a:rPr lang="en-US" baseline="0" dirty="0"/>
              <a:t>Most commercial breakout PCB’s feature a single connector tracked to a header.  This type of board can be used to measure pin voltages or continuity from the breakout through a connector on a PCB.</a:t>
            </a:r>
          </a:p>
          <a:p>
            <a:r>
              <a:rPr lang="en-US" baseline="0" dirty="0"/>
              <a:t>I wanted a pass-through design that not only enables continuity measurements but would also have the capability of measuring VBUS supply current as well as supply and signal voltages. </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35</a:t>
            </a:fld>
            <a:endParaRPr lang="en-US" dirty="0"/>
          </a:p>
        </p:txBody>
      </p:sp>
    </p:spTree>
    <p:extLst>
      <p:ext uri="{BB962C8B-B14F-4D97-AF65-F5344CB8AC3E}">
        <p14:creationId xmlns:p14="http://schemas.microsoft.com/office/powerpoint/2010/main" val="591266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built pass-through PCB’s for USB A, mini, &amp; micro connectors</a:t>
            </a:r>
          </a:p>
          <a:p>
            <a:r>
              <a:rPr lang="en-US" baseline="0" dirty="0"/>
              <a:t>They featured a row of 0.1” header pins placed between an input and output receptacle that allowed voltage measurements, and also featured a jumper on the VBUS line that could be used to monitor supply current.  When not used, a jumper shorts the VBUS input to output.</a:t>
            </a:r>
          </a:p>
          <a:p>
            <a:r>
              <a:rPr lang="en-US" baseline="0" dirty="0"/>
              <a:t>The data line is not impedance matched but is quite short. </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36</a:t>
            </a:fld>
            <a:endParaRPr lang="en-US" dirty="0"/>
          </a:p>
        </p:txBody>
      </p:sp>
    </p:spTree>
    <p:extLst>
      <p:ext uri="{BB962C8B-B14F-4D97-AF65-F5344CB8AC3E}">
        <p14:creationId xmlns:p14="http://schemas.microsoft.com/office/powerpoint/2010/main" val="2258090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also used this PCB to provide power only connections using both banana plugs and Powerpole connectors.  Note that the Powerpole connector is green (5) and black in an attempt to tell me not to connect it  to supply higher than five volts. So far it’s worked.</a:t>
            </a:r>
            <a:endParaRPr lang="en-US" baseline="0" dirty="0"/>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37</a:t>
            </a:fld>
            <a:endParaRPr lang="en-US" dirty="0"/>
          </a:p>
        </p:txBody>
      </p:sp>
    </p:spTree>
    <p:extLst>
      <p:ext uri="{BB962C8B-B14F-4D97-AF65-F5344CB8AC3E}">
        <p14:creationId xmlns:p14="http://schemas.microsoft.com/office/powerpoint/2010/main" val="3708850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USB-C breakout designs I’ve come across are primarily single connector types that again, provide the ability to measure continuity.  The SparkFun PCB, (the one in red), uses a receptacle, has terminating resistors for the CC bus and wider tracks for higher current for the VBUS.</a:t>
            </a:r>
          </a:p>
          <a:p>
            <a:r>
              <a:rPr lang="en-US" baseline="0" dirty="0"/>
              <a:t>The only thru connector I have found has a plug on one side and receptacle on the other.  It treats all leads alike, so does not consider super speed lane track length or impedance matching and has narrow tracks for the VBUS.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38</a:t>
            </a:fld>
            <a:endParaRPr lang="en-US" dirty="0"/>
          </a:p>
        </p:txBody>
      </p:sp>
    </p:spTree>
    <p:extLst>
      <p:ext uri="{BB962C8B-B14F-4D97-AF65-F5344CB8AC3E}">
        <p14:creationId xmlns:p14="http://schemas.microsoft.com/office/powerpoint/2010/main" val="2381286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USB C breakouts get a little more complex.  This six pin pass-through connector has no data lanes so is used only for power delivery, and works well for a two sided PCB.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breakout is capable or monitoring the VBUS current using a JST VH series plug and socket.  This connector is capable of handling 10A, and a shorting plug is used to provide continuity when not monitoring current. the PCB tracks are quite wide for negligible voltage drop at high currents.</a:t>
            </a:r>
          </a:p>
          <a:p>
            <a:r>
              <a:rPr lang="en-US" baseline="0" dirty="0"/>
              <a:t>Solder jumpers are provided to terminate the CC channel for applications where no device is attached.</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39</a:t>
            </a:fld>
            <a:endParaRPr lang="en-US" dirty="0"/>
          </a:p>
        </p:txBody>
      </p:sp>
    </p:spTree>
    <p:extLst>
      <p:ext uri="{BB962C8B-B14F-4D97-AF65-F5344CB8AC3E}">
        <p14:creationId xmlns:p14="http://schemas.microsoft.com/office/powerpoint/2010/main" val="384211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Throughout this presentation I’m not going to focus on any detail about</a:t>
            </a:r>
            <a:r>
              <a:rPr lang="en-CA" b="1" i="1" dirty="0"/>
              <a:t> how </a:t>
            </a:r>
            <a:r>
              <a:rPr lang="en-CA" dirty="0"/>
              <a:t>USB accomplishes it’s tasks but rather only the features it provides.</a:t>
            </a:r>
          </a:p>
          <a:p>
            <a:r>
              <a:rPr lang="en-CA" dirty="0"/>
              <a:t>Here are a few USB terms that will pop-up.</a:t>
            </a:r>
          </a:p>
          <a:p>
            <a:r>
              <a:rPr lang="en-CA" dirty="0"/>
              <a:t>A host </a:t>
            </a:r>
            <a:r>
              <a:rPr lang="en-CA" sz="2000" i="0" dirty="0">
                <a:solidFill>
                  <a:schemeClr val="bg1"/>
                </a:solidFill>
              </a:rPr>
              <a:t>is a PC or other computer that enumerates and communicates with a device.</a:t>
            </a:r>
          </a:p>
          <a:p>
            <a:r>
              <a:rPr lang="en-CA" dirty="0"/>
              <a:t>Embedded Hosts </a:t>
            </a:r>
            <a:r>
              <a:rPr lang="en-CA" sz="2000" i="0" dirty="0">
                <a:solidFill>
                  <a:schemeClr val="bg1"/>
                </a:solidFill>
              </a:rPr>
              <a:t>are products like set top boxes and game consoles.  They a subset of the capabilities of a PC host.</a:t>
            </a:r>
          </a:p>
          <a:p>
            <a:r>
              <a:rPr lang="en-CA" dirty="0"/>
              <a:t>A device</a:t>
            </a:r>
            <a:r>
              <a:rPr lang="en-CA" sz="2000" dirty="0"/>
              <a:t> </a:t>
            </a:r>
            <a:r>
              <a:rPr lang="en-CA" sz="2000" i="0" dirty="0">
                <a:solidFill>
                  <a:schemeClr val="bg1"/>
                </a:solidFill>
              </a:rPr>
              <a:t>is a peripheral such as a mouse, keyboard, flash drive, or printer that executes commands from a host.</a:t>
            </a:r>
          </a:p>
          <a:p>
            <a:r>
              <a:rPr lang="en-CA" dirty="0"/>
              <a:t>Dual-Role </a:t>
            </a:r>
            <a:r>
              <a:rPr lang="en-CA" sz="2000" i="0" dirty="0">
                <a:solidFill>
                  <a:schemeClr val="bg1"/>
                </a:solidFill>
              </a:rPr>
              <a:t>are components that can act as either an embedded host or a device.</a:t>
            </a:r>
          </a:p>
          <a:p>
            <a:r>
              <a:rPr lang="en-CA" dirty="0"/>
              <a:t>Enumeration is </a:t>
            </a:r>
            <a:r>
              <a:rPr lang="en-CA" sz="2000" i="0" dirty="0">
                <a:solidFill>
                  <a:schemeClr val="bg1"/>
                </a:solidFill>
              </a:rPr>
              <a:t>the process by which a USB host learns about a USB device that has just been connected to the buss before an application is able to start running.  </a:t>
            </a:r>
          </a:p>
          <a:p>
            <a:r>
              <a:rPr lang="en-CA" sz="2000" i="0" dirty="0">
                <a:solidFill>
                  <a:schemeClr val="bg1"/>
                </a:solidFill>
              </a:rPr>
              <a:t>The host queries the device to determine what type of device it is, what device driver it needs to load for the device and what power requirements the device needs.</a:t>
            </a:r>
          </a:p>
          <a:p>
            <a:r>
              <a:rPr lang="en-CA" dirty="0"/>
              <a:t>You may notice a pop-up widow on a computer that identifies that a USB peripheral has been connected and offers the user options for accessing it.</a:t>
            </a:r>
          </a:p>
        </p:txBody>
      </p:sp>
      <p:sp>
        <p:nvSpPr>
          <p:cNvPr id="4" name="Slide Number Placeholder 3"/>
          <p:cNvSpPr>
            <a:spLocks noGrp="1"/>
          </p:cNvSpPr>
          <p:nvPr>
            <p:ph type="sldNum" sz="quarter" idx="5"/>
          </p:nvPr>
        </p:nvSpPr>
        <p:spPr/>
        <p:txBody>
          <a:bodyPr/>
          <a:lstStyle/>
          <a:p>
            <a:fld id="{40263687-37B3-47DA-A010-02D65D96778C}" type="slidenum">
              <a:rPr lang="en-US" smtClean="0"/>
              <a:t>4</a:t>
            </a:fld>
            <a:endParaRPr lang="en-US" dirty="0"/>
          </a:p>
        </p:txBody>
      </p:sp>
    </p:spTree>
    <p:extLst>
      <p:ext uri="{BB962C8B-B14F-4D97-AF65-F5344CB8AC3E}">
        <p14:creationId xmlns:p14="http://schemas.microsoft.com/office/powerpoint/2010/main" val="996958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16pin breakout adds a USB2 data lane.  Attempts were made to control the differential  impedance, to 90 ohms and match the track lengths to under 1.25mm to minimize data skew.</a:t>
            </a:r>
          </a:p>
          <a:p>
            <a:r>
              <a:rPr lang="en-US" baseline="0" dirty="0"/>
              <a:t>VBUS current is monitored using a two pin JST VH socket and plug.  The plug just shorts the VBUS track between input and output when current isn’t measured.  The tracks are quite wide for negligible voltage drop at high currents.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40</a:t>
            </a:fld>
            <a:endParaRPr lang="en-US" dirty="0"/>
          </a:p>
        </p:txBody>
      </p:sp>
    </p:spTree>
    <p:extLst>
      <p:ext uri="{BB962C8B-B14F-4D97-AF65-F5344CB8AC3E}">
        <p14:creationId xmlns:p14="http://schemas.microsoft.com/office/powerpoint/2010/main" val="2973143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way they look.  The picture on the left shows the 16 pin breakout, the one in the middle the 6 pin and the picture on the right shows the 16 pin from a slightly different angle to show the input and output receptacles.</a:t>
            </a:r>
            <a:endParaRPr lang="en-US" baseline="0" dirty="0"/>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41</a:t>
            </a:fld>
            <a:endParaRPr lang="en-US" dirty="0"/>
          </a:p>
        </p:txBody>
      </p:sp>
    </p:spTree>
    <p:extLst>
      <p:ext uri="{BB962C8B-B14F-4D97-AF65-F5344CB8AC3E}">
        <p14:creationId xmlns:p14="http://schemas.microsoft.com/office/powerpoint/2010/main" val="11654542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USB 3 and USB4 speeds range from 5  to 120 Gb/s on one or two data lanes, power delivery has become very versatile and as a result complex.   Accommodating alternate modes, and configuration channel and sideband communications all mean USB has become significantly  more complex and therefor costly.  </a:t>
            </a:r>
          </a:p>
          <a:p>
            <a:r>
              <a:rPr lang="en-US" dirty="0"/>
              <a:t>Supported data rates range all the way from 480mB/s to 120Gb/s on dual lane unidirectional devices.  </a:t>
            </a:r>
          </a:p>
          <a:p>
            <a:r>
              <a:rPr lang="en-US" dirty="0"/>
              <a:t>Power delivery started off with a simple 5 volt supply providing half an amp to a much more sophisticated programmable voltage and current supply capable of being set from 5v to 48v handling currents up to 5 amps.</a:t>
            </a:r>
          </a:p>
          <a:p>
            <a:r>
              <a:rPr lang="en-US" dirty="0"/>
              <a:t>Will all features and capabilities be available on all ports?  Of course not, it would be too costly. Will suppliers try and cut features and performance corners to reduce cost without telling consumers?  Guess you can easily answer that question.  </a:t>
            </a:r>
          </a:p>
          <a:p>
            <a:r>
              <a:rPr lang="en-US" dirty="0"/>
              <a:t>Not all USB-C computer ports will have all USB4 capabilities</a:t>
            </a:r>
          </a:p>
          <a:p>
            <a:r>
              <a:rPr lang="en-US" dirty="0"/>
              <a:t>Expect to live with a range of data speeds of 480Mb/s 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all cables with a USB-C plug will support speeds greater than USB 2</a:t>
            </a:r>
          </a:p>
          <a:p>
            <a:r>
              <a:rPr lang="en-US" dirty="0"/>
              <a:t>USB power delivery capabilities will vary widely</a:t>
            </a:r>
          </a:p>
          <a:p>
            <a:endParaRPr lang="en-US" dirty="0"/>
          </a:p>
          <a:p>
            <a:r>
              <a:rPr lang="en-US" dirty="0"/>
              <a:t>So what does a consumer do?</a:t>
            </a:r>
          </a:p>
          <a:p>
            <a:r>
              <a:rPr lang="en-US" dirty="0"/>
              <a:t>Before you buy, do a bit of research and become aware of what your application needs and the options available.</a:t>
            </a:r>
          </a:p>
          <a:p>
            <a:r>
              <a:rPr lang="en-US" dirty="0"/>
              <a:t>Read product specs carefully, if you need a specific speed or power and a product doesn’t advertise it, it’s probably not on offer.</a:t>
            </a:r>
          </a:p>
          <a:p>
            <a:r>
              <a:rPr lang="en-US" dirty="0"/>
              <a:t>Don’t buy more performance than you need unless you’re filthy rich.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for products that are USB-Implementers Forum certified.  Both cables and devices are beginning to sport labels that spell out their capabilities.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42</a:t>
            </a:fld>
            <a:endParaRPr lang="en-US" dirty="0"/>
          </a:p>
        </p:txBody>
      </p:sp>
    </p:spTree>
    <p:extLst>
      <p:ext uri="{BB962C8B-B14F-4D97-AF65-F5344CB8AC3E}">
        <p14:creationId xmlns:p14="http://schemas.microsoft.com/office/powerpoint/2010/main" val="4187074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263687-37B3-47DA-A010-02D65D96778C}" type="slidenum">
              <a:rPr lang="en-US" smtClean="0"/>
              <a:t>43</a:t>
            </a:fld>
            <a:endParaRPr lang="en-US" dirty="0"/>
          </a:p>
        </p:txBody>
      </p:sp>
    </p:spTree>
    <p:extLst>
      <p:ext uri="{BB962C8B-B14F-4D97-AF65-F5344CB8AC3E}">
        <p14:creationId xmlns:p14="http://schemas.microsoft.com/office/powerpoint/2010/main" val="3902123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we’re going to be living with legacy USB connectors for some time so here’s a bit of a guide to help insert the connector the right way the first time.</a:t>
            </a:r>
          </a:p>
          <a:p>
            <a:r>
              <a:rPr lang="en-US" dirty="0"/>
              <a:t>Every plug and receptacle has (or is supposed to have one side labeled with the USB symbol</a:t>
            </a:r>
          </a:p>
          <a:p>
            <a:r>
              <a:rPr lang="en-US" dirty="0"/>
              <a:t>Plug pins should be exposed towards the labeled side</a:t>
            </a:r>
          </a:p>
          <a:p>
            <a:r>
              <a:rPr lang="en-US" dirty="0"/>
              <a:t>Devices with horizontal USB ports should have receptacle oriented so that the symbol points up</a:t>
            </a:r>
          </a:p>
          <a:p>
            <a:r>
              <a:rPr lang="en-US" dirty="0"/>
              <a:t>Receptacles should be labeled so when inserted, plug and device symbols are on the same side</a:t>
            </a:r>
          </a:p>
          <a:p>
            <a:r>
              <a:rPr lang="en-US" dirty="0"/>
              <a:t>It’s often useful to look at the receptacle and plug before inserting </a:t>
            </a:r>
          </a:p>
          <a:p>
            <a:r>
              <a:rPr lang="en-US" dirty="0"/>
              <a:t>Note the orientation of the separator in USB-A connectors</a:t>
            </a:r>
          </a:p>
          <a:p>
            <a:r>
              <a:rPr lang="en-US" dirty="0"/>
              <a:t>Look to match the widest flats on USB mini and micro connectors</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44</a:t>
            </a:fld>
            <a:endParaRPr lang="en-US" dirty="0"/>
          </a:p>
        </p:txBody>
      </p:sp>
    </p:spTree>
    <p:extLst>
      <p:ext uri="{BB962C8B-B14F-4D97-AF65-F5344CB8AC3E}">
        <p14:creationId xmlns:p14="http://schemas.microsoft.com/office/powerpoint/2010/main" val="3833555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separator color on a USB – A connector can often indicate it’s speed and function.</a:t>
            </a:r>
          </a:p>
          <a:p>
            <a:r>
              <a:rPr lang="en-US" baseline="0" dirty="0"/>
              <a:t>White was almost universally used for USB 1 versions and black for USB2.</a:t>
            </a:r>
          </a:p>
          <a:p>
            <a:r>
              <a:rPr lang="en-US" baseline="0" dirty="0"/>
              <a:t>USB 3 is typically blue, but the faster 3.1 gen 1 or superspeed+ is often teal.</a:t>
            </a:r>
          </a:p>
          <a:p>
            <a:r>
              <a:rPr lang="en-US" baseline="0" dirty="0"/>
              <a:t>Red, Orange, and Yellow are often used with high current or sleep and charge ports, but have also been used to represent USB3.2 or USB3.1 Gen2.  The yellow version is mostly found on laptops that can feed power even if the laptop is off or in sleep mode.</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45</a:t>
            </a:fld>
            <a:endParaRPr lang="en-US" dirty="0"/>
          </a:p>
        </p:txBody>
      </p:sp>
    </p:spTree>
    <p:extLst>
      <p:ext uri="{BB962C8B-B14F-4D97-AF65-F5344CB8AC3E}">
        <p14:creationId xmlns:p14="http://schemas.microsoft.com/office/powerpoint/2010/main" val="129065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Before ending it should be mentioned that there are several non-standard USB connectors that have become common.  Here’s an example of  one used by many digital cameras.</a:t>
            </a:r>
          </a:p>
        </p:txBody>
      </p:sp>
      <p:sp>
        <p:nvSpPr>
          <p:cNvPr id="4" name="Slide Number Placeholder 3"/>
          <p:cNvSpPr>
            <a:spLocks noGrp="1"/>
          </p:cNvSpPr>
          <p:nvPr>
            <p:ph type="sldNum" sz="quarter" idx="5"/>
          </p:nvPr>
        </p:nvSpPr>
        <p:spPr/>
        <p:txBody>
          <a:bodyPr/>
          <a:lstStyle/>
          <a:p>
            <a:fld id="{40263687-37B3-47DA-A010-02D65D96778C}" type="slidenum">
              <a:rPr lang="en-US" smtClean="0"/>
              <a:t>46</a:t>
            </a:fld>
            <a:endParaRPr lang="en-US" dirty="0"/>
          </a:p>
        </p:txBody>
      </p:sp>
    </p:spTree>
    <p:extLst>
      <p:ext uri="{BB962C8B-B14F-4D97-AF65-F5344CB8AC3E}">
        <p14:creationId xmlns:p14="http://schemas.microsoft.com/office/powerpoint/2010/main" val="3159742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Thunderbolt several times as one of the USB-C supported alternate modes Here’s a short summary of its evolution</a:t>
            </a:r>
          </a:p>
          <a:p>
            <a:r>
              <a:rPr lang="en-US" dirty="0"/>
              <a:t>Lower</a:t>
            </a:r>
            <a:r>
              <a:rPr lang="en-US" baseline="0" dirty="0"/>
              <a:t> adoption rates plague this format as only Apple support it so lower manufacturing volumes result in higher peripheral price points.</a:t>
            </a:r>
          </a:p>
          <a:p>
            <a:r>
              <a:rPr lang="en-US" dirty="0"/>
              <a:t>Intel gave the USB implementers forum the full spec so that they can implement Thunderbolt as a alternate mode. </a:t>
            </a:r>
          </a:p>
        </p:txBody>
      </p:sp>
      <p:sp>
        <p:nvSpPr>
          <p:cNvPr id="4" name="Slide Number Placeholder 3"/>
          <p:cNvSpPr>
            <a:spLocks noGrp="1"/>
          </p:cNvSpPr>
          <p:nvPr>
            <p:ph type="sldNum" sz="quarter" idx="10"/>
          </p:nvPr>
        </p:nvSpPr>
        <p:spPr/>
        <p:txBody>
          <a:bodyPr/>
          <a:lstStyle/>
          <a:p>
            <a:fld id="{40263687-37B3-47DA-A010-02D65D96778C}" type="slidenum">
              <a:rPr lang="en-US" smtClean="0"/>
              <a:t>47</a:t>
            </a:fld>
            <a:endParaRPr lang="en-US" dirty="0"/>
          </a:p>
        </p:txBody>
      </p:sp>
    </p:spTree>
    <p:extLst>
      <p:ext uri="{BB962C8B-B14F-4D97-AF65-F5344CB8AC3E}">
        <p14:creationId xmlns:p14="http://schemas.microsoft.com/office/powerpoint/2010/main" val="31864872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nice chart showing USB Evolution Credit https://juicedsystems.com/</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48</a:t>
            </a:fld>
            <a:endParaRPr lang="en-US" dirty="0"/>
          </a:p>
        </p:txBody>
      </p:sp>
    </p:spTree>
    <p:extLst>
      <p:ext uri="{BB962C8B-B14F-4D97-AF65-F5344CB8AC3E}">
        <p14:creationId xmlns:p14="http://schemas.microsoft.com/office/powerpoint/2010/main" val="227994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nice chart showing USB connectors Credit https://juicedsystems.com/</a:t>
            </a:r>
          </a:p>
          <a:p>
            <a:endParaRPr lang="en-US" dirty="0"/>
          </a:p>
        </p:txBody>
      </p:sp>
      <p:sp>
        <p:nvSpPr>
          <p:cNvPr id="4" name="Slide Number Placeholder 3"/>
          <p:cNvSpPr>
            <a:spLocks noGrp="1"/>
          </p:cNvSpPr>
          <p:nvPr>
            <p:ph type="sldNum" sz="quarter" idx="10"/>
          </p:nvPr>
        </p:nvSpPr>
        <p:spPr/>
        <p:txBody>
          <a:bodyPr/>
          <a:lstStyle/>
          <a:p>
            <a:fld id="{40263687-37B3-47DA-A010-02D65D96778C}" type="slidenum">
              <a:rPr lang="en-US" smtClean="0"/>
              <a:t>49</a:t>
            </a:fld>
            <a:endParaRPr lang="en-US" dirty="0"/>
          </a:p>
        </p:txBody>
      </p:sp>
    </p:spTree>
    <p:extLst>
      <p:ext uri="{BB962C8B-B14F-4D97-AF65-F5344CB8AC3E}">
        <p14:creationId xmlns:p14="http://schemas.microsoft.com/office/powerpoint/2010/main" val="314463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USB1.0’s design was completed in 1995 and it saw commercial release in 1996.  The data transfer rate was 1.5Mb/s half duplex and it could deliver power,  0.5A at 5V from host to device.  The maximum cable length was 5 meters.  Connectors have a white separator and typically used type A for the host and a type B for the device.</a:t>
            </a:r>
          </a:p>
          <a:p>
            <a:r>
              <a:rPr lang="en-CA" dirty="0"/>
              <a:t>A 4 conductor cable delivered data and power between host and device.  The wire colors in most cables became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USB1.1 was released in 1996 but didn’t see widespread use until 1998.  It retains the white separator, delivers 12Mb/s half duplex data and has the same power delivery and cable lengths as version 1.0</a:t>
            </a:r>
          </a:p>
          <a:p>
            <a:endParaRPr lang="en-CA" dirty="0"/>
          </a:p>
          <a:p>
            <a:r>
              <a:rPr lang="en-CA" dirty="0"/>
              <a:t>Microsoft Windows 98 was the first operating system to support USB</a:t>
            </a:r>
          </a:p>
          <a:p>
            <a:endParaRPr lang="en-CA" dirty="0"/>
          </a:p>
          <a:p>
            <a:r>
              <a:rPr lang="en-CA" dirty="0"/>
              <a:t>Just so connector pinouts don’t get reversed note that because the connectors are almost asexual, plugs are defined as being on cables, while receptacles are located on hosts &amp; devices</a:t>
            </a:r>
          </a:p>
        </p:txBody>
      </p:sp>
      <p:sp>
        <p:nvSpPr>
          <p:cNvPr id="4" name="Slide Number Placeholder 3"/>
          <p:cNvSpPr>
            <a:spLocks noGrp="1"/>
          </p:cNvSpPr>
          <p:nvPr>
            <p:ph type="sldNum" sz="quarter" idx="5"/>
          </p:nvPr>
        </p:nvSpPr>
        <p:spPr/>
        <p:txBody>
          <a:bodyPr/>
          <a:lstStyle/>
          <a:p>
            <a:fld id="{40263687-37B3-47DA-A010-02D65D96778C}" type="slidenum">
              <a:rPr lang="en-US" smtClean="0"/>
              <a:t>5</a:t>
            </a:fld>
            <a:endParaRPr lang="en-US" dirty="0"/>
          </a:p>
        </p:txBody>
      </p:sp>
    </p:spTree>
    <p:extLst>
      <p:ext uri="{BB962C8B-B14F-4D97-AF65-F5344CB8AC3E}">
        <p14:creationId xmlns:p14="http://schemas.microsoft.com/office/powerpoint/2010/main" val="146615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263687-37B3-47DA-A010-02D65D96778C}" type="slidenum">
              <a:rPr lang="en-US" smtClean="0"/>
              <a:t>50</a:t>
            </a:fld>
            <a:endParaRPr lang="en-US" dirty="0"/>
          </a:p>
        </p:txBody>
      </p:sp>
    </p:spTree>
    <p:extLst>
      <p:ext uri="{BB962C8B-B14F-4D97-AF65-F5344CB8AC3E}">
        <p14:creationId xmlns:p14="http://schemas.microsoft.com/office/powerpoint/2010/main" val="224516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 2.0 was introduced in 1998, had a data transfer speed of 480Mb/s so was known as USB HI-SPEED</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maximum cable length remained at 5m so was the same as USB1.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USB2 connectors have a black separator rather than the white used with USB1.</a:t>
            </a:r>
          </a:p>
          <a:p>
            <a:endParaRPr lang="en-CA" dirty="0"/>
          </a:p>
          <a:p>
            <a:r>
              <a:rPr lang="en-CA" dirty="0"/>
              <a:t>DC power delivered to a peripheral was reduced to 100mA @ 5V until enumeration was completed then increased to 500mA.</a:t>
            </a:r>
          </a:p>
          <a:p>
            <a:endParaRPr lang="en-CA" dirty="0"/>
          </a:p>
          <a:p>
            <a:r>
              <a:rPr lang="en-CA" dirty="0"/>
              <a:t>USB 2 also introduce several other things.  </a:t>
            </a:r>
          </a:p>
          <a:p>
            <a:r>
              <a:rPr lang="en-CA" dirty="0"/>
              <a:t>More cable connectors</a:t>
            </a:r>
          </a:p>
          <a:p>
            <a:r>
              <a:rPr lang="en-CA" dirty="0"/>
              <a:t>USB OTG or On The Go</a:t>
            </a:r>
          </a:p>
          <a:p>
            <a:r>
              <a:rPr lang="en-CA" dirty="0"/>
              <a:t>And Battery Charging specs</a:t>
            </a:r>
          </a:p>
          <a:p>
            <a:r>
              <a:rPr lang="en-CA" dirty="0"/>
              <a:t>Let’s look into those…</a:t>
            </a:r>
          </a:p>
        </p:txBody>
      </p:sp>
      <p:sp>
        <p:nvSpPr>
          <p:cNvPr id="4" name="Slide Number Placeholder 3"/>
          <p:cNvSpPr>
            <a:spLocks noGrp="1"/>
          </p:cNvSpPr>
          <p:nvPr>
            <p:ph type="sldNum" sz="quarter" idx="5"/>
          </p:nvPr>
        </p:nvSpPr>
        <p:spPr/>
        <p:txBody>
          <a:bodyPr/>
          <a:lstStyle/>
          <a:p>
            <a:fld id="{40263687-37B3-47DA-A010-02D65D96778C}" type="slidenum">
              <a:rPr lang="en-US" smtClean="0"/>
              <a:t>6</a:t>
            </a:fld>
            <a:endParaRPr lang="en-US" dirty="0"/>
          </a:p>
        </p:txBody>
      </p:sp>
    </p:spTree>
    <p:extLst>
      <p:ext uri="{BB962C8B-B14F-4D97-AF65-F5344CB8AC3E}">
        <p14:creationId xmlns:p14="http://schemas.microsoft.com/office/powerpoint/2010/main" val="55972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USB2 reuses USB1’s type A and B connectors and additionally introduces the mini and micro connectors.</a:t>
            </a:r>
          </a:p>
          <a:p>
            <a:endParaRPr lang="en-CA" dirty="0"/>
          </a:p>
          <a:p>
            <a:r>
              <a:rPr lang="en-CA" dirty="0"/>
              <a:t>While mini-B and micro-B are still in wide use mini and micro A are not longer used</a:t>
            </a:r>
          </a:p>
          <a:p>
            <a:endParaRPr lang="en-CA" dirty="0"/>
          </a:p>
          <a:p>
            <a:r>
              <a:rPr lang="en-CA" dirty="0"/>
              <a:t>USB mini and micro cables add an ID pin and cable conductor for use with USB On the Go </a:t>
            </a:r>
          </a:p>
        </p:txBody>
      </p:sp>
      <p:sp>
        <p:nvSpPr>
          <p:cNvPr id="4" name="Slide Number Placeholder 3"/>
          <p:cNvSpPr>
            <a:spLocks noGrp="1"/>
          </p:cNvSpPr>
          <p:nvPr>
            <p:ph type="sldNum" sz="quarter" idx="5"/>
          </p:nvPr>
        </p:nvSpPr>
        <p:spPr/>
        <p:txBody>
          <a:bodyPr/>
          <a:lstStyle/>
          <a:p>
            <a:fld id="{40263687-37B3-47DA-A010-02D65D96778C}" type="slidenum">
              <a:rPr lang="en-US" smtClean="0"/>
              <a:t>7</a:t>
            </a:fld>
            <a:endParaRPr lang="en-US" dirty="0"/>
          </a:p>
        </p:txBody>
      </p:sp>
    </p:spTree>
    <p:extLst>
      <p:ext uri="{BB962C8B-B14F-4D97-AF65-F5344CB8AC3E}">
        <p14:creationId xmlns:p14="http://schemas.microsoft.com/office/powerpoint/2010/main" val="2287195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USB On The Go enables </a:t>
            </a:r>
            <a:r>
              <a:rPr lang="en-US" b="1" i="1" dirty="0"/>
              <a:t>non</a:t>
            </a:r>
            <a:r>
              <a:rPr lang="en-US" dirty="0"/>
              <a:t> PC host communication with peripherals.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a printer can host a camera to print pictures, a cell phone may host a memory stick, camera, or even a second cell 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USB OTG was added to the USB2 spec in 2001, and was included in the USB3 spec in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Go uses the ID wire, shorted to ground to define the host and the other end will be open to define the device.  Roles are determined during enumeration.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Host / Device role reversal capability is also incorporated into the spec.</a:t>
            </a:r>
            <a:endParaRPr lang="en-US" baseline="0" dirty="0"/>
          </a:p>
        </p:txBody>
      </p:sp>
      <p:sp>
        <p:nvSpPr>
          <p:cNvPr id="4" name="Slide Number Placeholder 3"/>
          <p:cNvSpPr>
            <a:spLocks noGrp="1"/>
          </p:cNvSpPr>
          <p:nvPr>
            <p:ph type="sldNum" sz="quarter" idx="10"/>
          </p:nvPr>
        </p:nvSpPr>
        <p:spPr/>
        <p:txBody>
          <a:bodyPr/>
          <a:lstStyle/>
          <a:p>
            <a:fld id="{40263687-37B3-47DA-A010-02D65D96778C}" type="slidenum">
              <a:rPr lang="en-US" smtClean="0"/>
              <a:t>8</a:t>
            </a:fld>
            <a:endParaRPr lang="en-US" dirty="0"/>
          </a:p>
        </p:txBody>
      </p:sp>
    </p:spTree>
    <p:extLst>
      <p:ext uri="{BB962C8B-B14F-4D97-AF65-F5344CB8AC3E}">
        <p14:creationId xmlns:p14="http://schemas.microsoft.com/office/powerpoint/2010/main" val="14846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Designs began to appear for battery charging using USB but a lack of specifications lead to major interoperability issues as the popularity of charging increased.</a:t>
            </a:r>
          </a:p>
          <a:p>
            <a:r>
              <a:rPr lang="en-CA" dirty="0"/>
              <a:t>The USB Implementers Forum introduced a battery charging spec version 1.1 providing for 5V @ .9A or 4.5 watts then shortly after introduced a version 1.2 spec enabling 5V @1.5A or 7.5W. </a:t>
            </a:r>
          </a:p>
          <a:p>
            <a:r>
              <a:rPr lang="en-CA" dirty="0"/>
              <a:t>This resulted in 2 classes of hosts. A </a:t>
            </a:r>
            <a:r>
              <a:rPr lang="en-CA" b="1" i="1" dirty="0"/>
              <a:t>Standard</a:t>
            </a:r>
            <a:r>
              <a:rPr lang="en-CA" dirty="0"/>
              <a:t> Downstream Port retained the USB2’s 0.5A or 2.5W spec.  A </a:t>
            </a:r>
            <a:r>
              <a:rPr lang="en-CA" b="1" i="1" dirty="0"/>
              <a:t>Charging</a:t>
            </a:r>
            <a:r>
              <a:rPr lang="en-CA" dirty="0"/>
              <a:t> Downstream Port could deliver 1.5A or 7.5 Watts without enumeration.</a:t>
            </a:r>
          </a:p>
          <a:p>
            <a:r>
              <a:rPr lang="en-CA" dirty="0"/>
              <a:t>Power flow was unidirectional from host to device.</a:t>
            </a:r>
          </a:p>
          <a:p>
            <a:r>
              <a:rPr lang="en-CA" dirty="0"/>
              <a:t>As the spec was focused on battery charging it did not always include data transport.</a:t>
            </a:r>
          </a:p>
          <a:p>
            <a:r>
              <a:rPr lang="en-CA" dirty="0"/>
              <a:t>It’s downfall was that not all manufacturers correctly labeled Standard and Charging devices so users didn’t understand why their components weren’t charging quickly.</a:t>
            </a:r>
          </a:p>
          <a:p>
            <a:r>
              <a:rPr lang="en-CA" dirty="0"/>
              <a:t>The Battery Charging option didn’t get wide adoption as it was superseded by the USB3 Power Delivery spec.</a:t>
            </a:r>
          </a:p>
          <a:p>
            <a:r>
              <a:rPr lang="en-CA" dirty="0"/>
              <a:t>Many vendors settled on solutions delivering up to 2A to the device now commonly seen on may battery banks and wall wart supplies.</a:t>
            </a:r>
          </a:p>
        </p:txBody>
      </p:sp>
      <p:sp>
        <p:nvSpPr>
          <p:cNvPr id="4" name="Slide Number Placeholder 3"/>
          <p:cNvSpPr>
            <a:spLocks noGrp="1"/>
          </p:cNvSpPr>
          <p:nvPr>
            <p:ph type="sldNum" sz="quarter" idx="5"/>
          </p:nvPr>
        </p:nvSpPr>
        <p:spPr/>
        <p:txBody>
          <a:bodyPr/>
          <a:lstStyle/>
          <a:p>
            <a:fld id="{40263687-37B3-47DA-A010-02D65D96778C}" type="slidenum">
              <a:rPr lang="en-US" smtClean="0"/>
              <a:t>9</a:t>
            </a:fld>
            <a:endParaRPr lang="en-US" dirty="0"/>
          </a:p>
        </p:txBody>
      </p:sp>
    </p:spTree>
    <p:extLst>
      <p:ext uri="{BB962C8B-B14F-4D97-AF65-F5344CB8AC3E}">
        <p14:creationId xmlns:p14="http://schemas.microsoft.com/office/powerpoint/2010/main" val="7598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574" y="4019743"/>
            <a:ext cx="9621328" cy="861712"/>
          </a:xfrm>
        </p:spPr>
        <p:txBody>
          <a:bodyPr anchor="b">
            <a:noAutofit/>
          </a:bodyPr>
          <a:lstStyle>
            <a:lvl1pPr algn="ctr">
              <a:defRPr sz="6000" b="1" i="1">
                <a:ln w="25400">
                  <a:noFill/>
                </a:ln>
                <a:solidFill>
                  <a:srgbClr val="FBF616"/>
                </a:solidFill>
                <a:effectLst>
                  <a:outerShdw blurRad="101600" dist="63500" dir="2700000" algn="tl" rotWithShape="0">
                    <a:schemeClr val="tx1">
                      <a:alpha val="37000"/>
                    </a:schemeClr>
                  </a:outerShdw>
                </a:effectLst>
                <a:latin typeface="+mj-lt"/>
              </a:defRPr>
            </a:lvl1pPr>
          </a:lstStyle>
          <a:p>
            <a:r>
              <a:rPr lang="en-US" dirty="0"/>
              <a:t>Click to edit master title style</a:t>
            </a:r>
          </a:p>
        </p:txBody>
      </p:sp>
      <p:sp>
        <p:nvSpPr>
          <p:cNvPr id="3" name="Subtitle 2"/>
          <p:cNvSpPr>
            <a:spLocks noGrp="1"/>
          </p:cNvSpPr>
          <p:nvPr>
            <p:ph type="subTitle" idx="1"/>
          </p:nvPr>
        </p:nvSpPr>
        <p:spPr>
          <a:xfrm>
            <a:off x="382574" y="5024438"/>
            <a:ext cx="7150340" cy="665162"/>
          </a:xfrm>
        </p:spPr>
        <p:txBody>
          <a:bodyPr>
            <a:normAutofit/>
          </a:bodyPr>
          <a:lstStyle>
            <a:lvl1pPr marL="0" indent="0" algn="ctr">
              <a:buNone/>
              <a:defRPr sz="3600" b="0" i="1"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3949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7715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Apr24</a:t>
            </a:r>
            <a:endParaRPr lang="en-US" dirty="0"/>
          </a:p>
        </p:txBody>
      </p:sp>
      <p:sp>
        <p:nvSpPr>
          <p:cNvPr id="5" name="Footer Placeholder 4"/>
          <p:cNvSpPr>
            <a:spLocks noGrp="1"/>
          </p:cNvSpPr>
          <p:nvPr>
            <p:ph type="ftr" sz="quarter" idx="11"/>
          </p:nvPr>
        </p:nvSpPr>
        <p:spPr/>
        <p:txBody>
          <a:bodyPr/>
          <a:lstStyle>
            <a:lvl1pPr>
              <a:defRPr/>
            </a:lvl1p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82205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le 1"/>
          <p:cNvSpPr>
            <a:spLocks noGrp="1"/>
          </p:cNvSpPr>
          <p:nvPr>
            <p:ph type="title"/>
          </p:nvPr>
        </p:nvSpPr>
        <p:spPr>
          <a:xfrm>
            <a:off x="272142" y="134471"/>
            <a:ext cx="10515600" cy="779930"/>
          </a:xfrm>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272141" y="1027134"/>
            <a:ext cx="11658601" cy="5092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a:t>Apr24</a:t>
            </a:r>
            <a:endParaRPr lang="en-US" dirty="0"/>
          </a:p>
        </p:txBody>
      </p:sp>
      <p:sp>
        <p:nvSpPr>
          <p:cNvPr id="5" name="Footer Placeholder 4"/>
          <p:cNvSpPr>
            <a:spLocks noGrp="1"/>
          </p:cNvSpPr>
          <p:nvPr>
            <p:ph type="ftr" sz="quarter" idx="11"/>
          </p:nvPr>
        </p:nvSpPr>
        <p:spPr/>
        <p:txBody>
          <a:bodyPr/>
          <a:lstStyle>
            <a:lvl1pPr>
              <a:defRPr/>
            </a:lvl1p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5170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9036" y="138234"/>
            <a:ext cx="10515600" cy="776166"/>
          </a:xfrm>
        </p:spPr>
        <p:txBody>
          <a:bodyPr>
            <a:normAutofit/>
          </a:bodyPr>
          <a:lstStyle>
            <a:lvl1pPr>
              <a:defRPr sz="48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Apr24</a:t>
            </a:r>
            <a:endParaRPr lang="en-US" dirty="0"/>
          </a:p>
        </p:txBody>
      </p:sp>
      <p:sp>
        <p:nvSpPr>
          <p:cNvPr id="4" name="Footer Placeholder 3"/>
          <p:cNvSpPr>
            <a:spLocks noGrp="1"/>
          </p:cNvSpPr>
          <p:nvPr>
            <p:ph type="ftr" sz="quarter" idx="11"/>
          </p:nvPr>
        </p:nvSpPr>
        <p:spPr/>
        <p:txBody>
          <a:bodyPr/>
          <a:lstStyle>
            <a:lvl1pPr>
              <a:defRPr/>
            </a:lvl1pPr>
          </a:lstStyle>
          <a:p>
            <a:r>
              <a:rPr lang="en-US"/>
              <a:t>A USB Journey</a:t>
            </a:r>
            <a:endParaRPr lang="en-US" dirty="0"/>
          </a:p>
        </p:txBody>
      </p:sp>
      <p:sp>
        <p:nvSpPr>
          <p:cNvPr id="5" name="Slide Number Placeholder 4"/>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934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lvl1pPr>
              <a:defRPr/>
            </a:lvl1p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43784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Apr24</a:t>
            </a:r>
            <a:endParaRPr lang="en-US" dirty="0"/>
          </a:p>
        </p:txBody>
      </p:sp>
      <p:sp>
        <p:nvSpPr>
          <p:cNvPr id="6" name="Footer Placeholder 5"/>
          <p:cNvSpPr>
            <a:spLocks noGrp="1"/>
          </p:cNvSpPr>
          <p:nvPr>
            <p:ph type="ftr" sz="quarter" idx="11"/>
          </p:nvPr>
        </p:nvSpPr>
        <p:spPr/>
        <p:txBody>
          <a:bodyPr/>
          <a:lstStyle>
            <a:lvl1pPr>
              <a:defRPr/>
            </a:lvl1pPr>
          </a:lstStyle>
          <a:p>
            <a:r>
              <a:rPr lang="en-US"/>
              <a:t>A USB Journey</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68771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Apr24</a:t>
            </a:r>
            <a:endParaRPr lang="en-US" dirty="0"/>
          </a:p>
        </p:txBody>
      </p:sp>
      <p:sp>
        <p:nvSpPr>
          <p:cNvPr id="8" name="Footer Placeholder 7"/>
          <p:cNvSpPr>
            <a:spLocks noGrp="1"/>
          </p:cNvSpPr>
          <p:nvPr>
            <p:ph type="ftr" sz="quarter" idx="11"/>
          </p:nvPr>
        </p:nvSpPr>
        <p:spPr/>
        <p:txBody>
          <a:bodyPr/>
          <a:lstStyle>
            <a:lvl1pPr>
              <a:defRPr/>
            </a:lvl1pPr>
          </a:lstStyle>
          <a:p>
            <a:r>
              <a:rPr lang="en-US"/>
              <a:t>A USB Journey</a:t>
            </a:r>
            <a:endParaRPr lang="en-US" dirty="0"/>
          </a:p>
        </p:txBody>
      </p:sp>
      <p:sp>
        <p:nvSpPr>
          <p:cNvPr id="9" name="Slide Number Placeholder 8"/>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92886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Apr24</a:t>
            </a:r>
            <a:endParaRPr lang="en-US" dirty="0"/>
          </a:p>
        </p:txBody>
      </p:sp>
      <p:sp>
        <p:nvSpPr>
          <p:cNvPr id="3" name="Footer Placeholder 2"/>
          <p:cNvSpPr>
            <a:spLocks noGrp="1"/>
          </p:cNvSpPr>
          <p:nvPr>
            <p:ph type="ftr" sz="quarter" idx="11"/>
          </p:nvPr>
        </p:nvSpPr>
        <p:spPr/>
        <p:txBody>
          <a:bodyPr/>
          <a:lstStyle>
            <a:lvl1pPr>
              <a:defRPr/>
            </a:lvl1pPr>
          </a:lstStyle>
          <a:p>
            <a:r>
              <a:rPr lang="en-US"/>
              <a:t>A USB Journey</a:t>
            </a:r>
            <a:endParaRPr lang="en-US" dirty="0"/>
          </a:p>
        </p:txBody>
      </p:sp>
      <p:sp>
        <p:nvSpPr>
          <p:cNvPr id="4" name="Slide Number Placeholder 3"/>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3296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Apr24</a:t>
            </a:r>
            <a:endParaRPr lang="en-US" dirty="0"/>
          </a:p>
        </p:txBody>
      </p:sp>
      <p:sp>
        <p:nvSpPr>
          <p:cNvPr id="6" name="Footer Placeholder 5"/>
          <p:cNvSpPr>
            <a:spLocks noGrp="1"/>
          </p:cNvSpPr>
          <p:nvPr>
            <p:ph type="ftr" sz="quarter" idx="11"/>
          </p:nvPr>
        </p:nvSpPr>
        <p:spPr/>
        <p:txBody>
          <a:bodyPr/>
          <a:lstStyle/>
          <a:p>
            <a:r>
              <a:rPr lang="en-US"/>
              <a:t>A USB Journey</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140536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Apr24</a:t>
            </a:r>
            <a:endParaRPr lang="en-US" dirty="0"/>
          </a:p>
        </p:txBody>
      </p:sp>
      <p:sp>
        <p:nvSpPr>
          <p:cNvPr id="6" name="Footer Placeholder 5"/>
          <p:cNvSpPr>
            <a:spLocks noGrp="1"/>
          </p:cNvSpPr>
          <p:nvPr>
            <p:ph type="ftr" sz="quarter" idx="11"/>
          </p:nvPr>
        </p:nvSpPr>
        <p:spPr/>
        <p:txBody>
          <a:bodyPr/>
          <a:lstStyle>
            <a:lvl1pPr>
              <a:defRPr/>
            </a:lvl1pPr>
          </a:lstStyle>
          <a:p>
            <a:r>
              <a:rPr lang="en-US"/>
              <a:t>A USB Journey</a:t>
            </a:r>
            <a:endParaRPr lang="en-US" dirty="0"/>
          </a:p>
        </p:txBody>
      </p:sp>
      <p:sp>
        <p:nvSpPr>
          <p:cNvPr id="7" name="Slide Number Placeholder 6"/>
          <p:cNvSpPr>
            <a:spLocks noGrp="1"/>
          </p:cNvSpPr>
          <p:nvPr>
            <p:ph type="sldNum" sz="quarter" idx="12"/>
          </p:nvPr>
        </p:nvSpPr>
        <p:spPr/>
        <p:txBody>
          <a:bodyPr/>
          <a:lstStyle/>
          <a:p>
            <a:fld id="{D9A46AE1-CA72-4A2A-852C-7BD50D45D0D5}" type="slidenum">
              <a:rPr lang="en-US" smtClean="0"/>
              <a:t>‹#›</a:t>
            </a:fld>
            <a:endParaRPr lang="en-US" dirty="0"/>
          </a:p>
        </p:txBody>
      </p:sp>
    </p:spTree>
    <p:extLst>
      <p:ext uri="{BB962C8B-B14F-4D97-AF65-F5344CB8AC3E}">
        <p14:creationId xmlns:p14="http://schemas.microsoft.com/office/powerpoint/2010/main" val="21938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2141" y="1056004"/>
            <a:ext cx="11658601" cy="50633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bg1"/>
                </a:solidFill>
                <a:latin typeface="+mn-lt"/>
              </a:defRPr>
            </a:lvl1pPr>
          </a:lstStyle>
          <a:p>
            <a:r>
              <a:rPr lang="en-US"/>
              <a:t>Apr24</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bg1"/>
                </a:solidFill>
                <a:latin typeface="+mj-lt"/>
              </a:defRPr>
            </a:lvl1pPr>
          </a:lstStyle>
          <a:p>
            <a:r>
              <a:rPr lang="en-US"/>
              <a:t>A USB Journey</a:t>
            </a:r>
            <a:endParaRPr lang="en-US" dirty="0"/>
          </a:p>
        </p:txBody>
      </p:sp>
      <p:sp>
        <p:nvSpPr>
          <p:cNvPr id="6" name="Slide Number Placeholder 5"/>
          <p:cNvSpPr>
            <a:spLocks noGrp="1"/>
          </p:cNvSpPr>
          <p:nvPr>
            <p:ph type="sldNum" sz="quarter" idx="4"/>
          </p:nvPr>
        </p:nvSpPr>
        <p:spPr>
          <a:xfrm>
            <a:off x="10624458" y="6356350"/>
            <a:ext cx="729342" cy="365125"/>
          </a:xfrm>
          <a:prstGeom prst="rect">
            <a:avLst/>
          </a:prstGeom>
        </p:spPr>
        <p:txBody>
          <a:bodyPr vert="horz" lIns="91440" tIns="45720" rIns="91440" bIns="45720" rtlCol="0" anchor="ctr"/>
          <a:lstStyle>
            <a:lvl1pPr algn="r">
              <a:defRPr sz="1800">
                <a:solidFill>
                  <a:schemeClr val="bg1"/>
                </a:solidFill>
                <a:latin typeface="+mj-lt"/>
              </a:defRPr>
            </a:lvl1pPr>
          </a:lstStyle>
          <a:p>
            <a:fld id="{D9A46AE1-CA72-4A2A-852C-7BD50D45D0D5}" type="slidenum">
              <a:rPr lang="en-US" smtClean="0"/>
              <a:pPr/>
              <a:t>‹#›</a:t>
            </a:fld>
            <a:endParaRPr lang="en-US" dirty="0"/>
          </a:p>
        </p:txBody>
      </p:sp>
      <p:pic>
        <p:nvPicPr>
          <p:cNvPr id="7" name="Picture 6"/>
          <p:cNvPicPr>
            <a:picLocks noChangeAspect="1"/>
          </p:cNvPicPr>
          <p:nvPr userDrawn="1"/>
        </p:nvPicPr>
        <p:blipFill>
          <a:blip r:embed="rId14" cstate="print">
            <a:clrChange>
              <a:clrFrom>
                <a:srgbClr val="76C2FF"/>
              </a:clrFrom>
              <a:clrTo>
                <a:srgbClr val="76C2FF">
                  <a:alpha val="0"/>
                </a:srgbClr>
              </a:clrTo>
            </a:clrChange>
            <a:extLst>
              <a:ext uri="{28A0092B-C50C-407E-A947-70E740481C1C}">
                <a14:useLocalDpi xmlns:a14="http://schemas.microsoft.com/office/drawing/2010/main" val="0"/>
              </a:ext>
            </a:extLst>
          </a:blip>
          <a:stretch>
            <a:fillRect/>
          </a:stretch>
        </p:blipFill>
        <p:spPr>
          <a:xfrm>
            <a:off x="10466657" y="170537"/>
            <a:ext cx="1524309" cy="743863"/>
          </a:xfrm>
          <a:prstGeom prst="rect">
            <a:avLst/>
          </a:prstGeom>
          <a:solidFill>
            <a:srgbClr val="7A89FD"/>
          </a:solidFill>
        </p:spPr>
      </p:pic>
      <p:sp>
        <p:nvSpPr>
          <p:cNvPr id="2" name="Title Placeholder 1"/>
          <p:cNvSpPr>
            <a:spLocks noGrp="1"/>
          </p:cNvSpPr>
          <p:nvPr>
            <p:ph type="title"/>
          </p:nvPr>
        </p:nvSpPr>
        <p:spPr>
          <a:xfrm>
            <a:off x="272141" y="158215"/>
            <a:ext cx="10515600" cy="75618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26199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Lst>
  <p:hf hdr="0"/>
  <p:txStyles>
    <p:titleStyle>
      <a:lvl1pPr algn="l" defTabSz="914400" rtl="0" eaLnBrk="1" latinLnBrk="0" hangingPunct="1">
        <a:lnSpc>
          <a:spcPct val="90000"/>
        </a:lnSpc>
        <a:spcBef>
          <a:spcPct val="0"/>
        </a:spcBef>
        <a:buNone/>
        <a:defRPr lang="en-US" sz="4800" b="1" i="1" kern="1200" dirty="0" smtClean="0">
          <a:ln w="25400">
            <a:noFill/>
          </a:ln>
          <a:solidFill>
            <a:srgbClr val="FBF616"/>
          </a:solidFill>
          <a:effectLst>
            <a:outerShdw blurRad="101600" dist="63500" dir="2700000" algn="tl" rotWithShape="0">
              <a:schemeClr val="tx1">
                <a:alpha val="37000"/>
              </a:schemeClr>
            </a:outerShdw>
          </a:effectLst>
          <a:latin typeface="+mj-lt"/>
          <a:ea typeface="+mj-ea"/>
          <a:cs typeface="+mj-cs"/>
        </a:defRPr>
      </a:lvl1pPr>
    </p:titleStyle>
    <p:bodyStyle>
      <a:lvl1pPr marL="0" indent="0" algn="l" defTabSz="914400" rtl="0" eaLnBrk="1" latinLnBrk="0" hangingPunct="1">
        <a:lnSpc>
          <a:spcPct val="90000"/>
        </a:lnSpc>
        <a:spcBef>
          <a:spcPts val="1000"/>
        </a:spcBef>
        <a:buFontTx/>
        <a:buNone/>
        <a:defRPr lang="en-US" sz="2600" b="1" i="1" kern="1200" dirty="0" smtClean="0">
          <a:ln w="25400">
            <a:noFill/>
          </a:ln>
          <a:solidFill>
            <a:srgbClr val="FBF616"/>
          </a:solidFill>
          <a:effectLst>
            <a:outerShdw blurRad="50800" dist="38100" dir="2700000" algn="tl" rotWithShape="0">
              <a:prstClr val="black">
                <a:alpha val="40000"/>
              </a:prstClr>
            </a:outerShdw>
          </a:effectLst>
          <a:latin typeface="+mj-lt"/>
          <a:ea typeface="+mj-ea"/>
          <a:cs typeface="+mj-cs"/>
        </a:defRPr>
      </a:lvl1pPr>
      <a:lvl2pPr marL="685800" indent="-228600" algn="l" defTabSz="914400" rtl="0" eaLnBrk="1" latinLnBrk="0" hangingPunct="1">
        <a:lnSpc>
          <a:spcPct val="90000"/>
        </a:lnSpc>
        <a:spcBef>
          <a:spcPts val="500"/>
        </a:spcBef>
        <a:buSzPct val="60000"/>
        <a:buFont typeface="Century Gothic" panose="020B0502020202020204" pitchFamily="34" charset="0"/>
        <a:buChar char="►"/>
        <a:defRPr sz="2200" i="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i="0" kern="1200">
          <a:solidFill>
            <a:schemeClr val="bg1"/>
          </a:solidFill>
          <a:effectLst>
            <a:outerShdw blurRad="38100" dist="38100" dir="2700000" algn="tl">
              <a:srgbClr val="000000">
                <a:alpha val="43137"/>
              </a:srgbClr>
            </a:outerShdw>
          </a:effectLst>
          <a:latin typeface="+mn-lt"/>
          <a:ea typeface="+mn-ea"/>
          <a:cs typeface="+mn-cs"/>
        </a:defRPr>
      </a:lvl3pPr>
      <a:lvl4pPr marL="1714500" indent="-342900" algn="l" defTabSz="914400" rtl="0" eaLnBrk="1" latinLnBrk="0" hangingPunct="1">
        <a:lnSpc>
          <a:spcPct val="90000"/>
        </a:lnSpc>
        <a:spcBef>
          <a:spcPts val="500"/>
        </a:spcBef>
        <a:buFont typeface="Wingdings" panose="05000000000000000000" pitchFamily="2" charset="2"/>
        <a:buChar char="§"/>
        <a:defRPr sz="1800" kern="1200">
          <a:solidFill>
            <a:schemeClr val="bg1"/>
          </a:solidFill>
          <a:effectLst>
            <a:outerShdw blurRad="38100" dist="38100" dir="2700000" algn="tl">
              <a:srgbClr val="000000">
                <a:alpha val="43137"/>
              </a:srgbClr>
            </a:outerShdw>
          </a:effectLst>
          <a:latin typeface="+mn-lt"/>
          <a:ea typeface="+mn-ea"/>
          <a:cs typeface="+mn-cs"/>
        </a:defRPr>
      </a:lvl4pPr>
      <a:lvl5pPr marL="2171700" indent="-342900" algn="l" defTabSz="914400" rtl="0" eaLnBrk="1" latinLnBrk="0" hangingPunct="1">
        <a:lnSpc>
          <a:spcPct val="90000"/>
        </a:lnSpc>
        <a:spcBef>
          <a:spcPts val="500"/>
        </a:spcBef>
        <a:buFont typeface="Calibri" panose="020F0502020204030204" pitchFamily="34" charset="0"/>
        <a:buChar char="―"/>
        <a:defRPr sz="16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46.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2.jp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sb.org/produc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53.jpg"/></Relationships>
</file>

<file path=ppt/slides/_rels/slide3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7.jpg"/><Relationship Id="rId4"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0.jpg"/><Relationship Id="rId4" Type="http://schemas.openxmlformats.org/officeDocument/2006/relationships/image" Target="../media/image59.jpg"/></Relationships>
</file>

<file path=ppt/slides/_rels/slide3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2.jpg"/></Relationships>
</file>

<file path=ppt/slides/_rels/slide3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8.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notesSlide" Target="../notesSlides/notesSlide38.xml"/><Relationship Id="rId7" Type="http://schemas.openxmlformats.org/officeDocument/2006/relationships/image" Target="../media/image77.jp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1.jpg"/></Relationships>
</file>

<file path=ppt/slides/_rels/slide39.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1.jpg"/><Relationship Id="rId4" Type="http://schemas.openxmlformats.org/officeDocument/2006/relationships/image" Target="../media/image80.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4.jpg"/><Relationship Id="rId4" Type="http://schemas.openxmlformats.org/officeDocument/2006/relationships/image" Target="../media/image83.jpg"/></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43.xml.rels><?xml version="1.0" encoding="UTF-8" standalone="yes"?>
<Relationships xmlns="http://schemas.openxmlformats.org/package/2006/relationships"><Relationship Id="rId3" Type="http://schemas.openxmlformats.org/officeDocument/2006/relationships/hyperlink" Target="https://drive.google.com/file/d/1bbADurxjXE143yGZ6FTew1h8s1q81dXm/view?usp=drive_lin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hyperlink" Target="https://drive.google.com/drive/folders/1oSOIzrGtlikaQA1oGeggcIL9SGAhX4t-?usp=shar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5.jpg"/><Relationship Id="rId3" Type="http://schemas.openxmlformats.org/officeDocument/2006/relationships/image" Target="../media/image90.jpg"/><Relationship Id="rId7" Type="http://schemas.openxmlformats.org/officeDocument/2006/relationships/image" Target="../media/image94.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93.jpg"/><Relationship Id="rId11" Type="http://schemas.openxmlformats.org/officeDocument/2006/relationships/image" Target="../media/image98.jpg"/><Relationship Id="rId5" Type="http://schemas.openxmlformats.org/officeDocument/2006/relationships/image" Target="../media/image92.jpg"/><Relationship Id="rId10" Type="http://schemas.openxmlformats.org/officeDocument/2006/relationships/image" Target="../media/image97.jpg"/><Relationship Id="rId4" Type="http://schemas.openxmlformats.org/officeDocument/2006/relationships/image" Target="../media/image91.jpg"/><Relationship Id="rId9" Type="http://schemas.openxmlformats.org/officeDocument/2006/relationships/image" Target="../media/image96.jpg"/></Relationships>
</file>

<file path=ppt/slides/_rels/slide46.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01.jpg"/><Relationship Id="rId4" Type="http://schemas.openxmlformats.org/officeDocument/2006/relationships/image" Target="../media/image100.jpg"/></Relationships>
</file>

<file path=ppt/slides/_rels/slide47.xml.rels><?xml version="1.0" encoding="UTF-8" standalone="yes"?>
<Relationships xmlns="http://schemas.openxmlformats.org/package/2006/relationships"><Relationship Id="rId3" Type="http://schemas.openxmlformats.org/officeDocument/2006/relationships/image" Target="../media/image102.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3.jpg"/></Relationships>
</file>

<file path=ppt/slides/_rels/slide48.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8" Type="http://schemas.openxmlformats.org/officeDocument/2006/relationships/hyperlink" Target="https://www.pshinecable.com/article/usb-c-cable-wiring-diagram.html" TargetMode="External"/><Relationship Id="rId3" Type="http://schemas.openxmlformats.org/officeDocument/2006/relationships/hyperlink" Target="https://www.beyondlogic.org/usbnutshell/usb2.shtml" TargetMode="External"/><Relationship Id="rId7" Type="http://schemas.openxmlformats.org/officeDocument/2006/relationships/hyperlink" Target="https://www.allaboutcircuits.com/technical-articles/introduction-to-usb-type-c-which-pins-power-delivery-data-transfer/"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www.maximintegrated.com/en/design/technical-documents/tutorials/5/5936.html" TargetMode="External"/><Relationship Id="rId5" Type="http://schemas.openxmlformats.org/officeDocument/2006/relationships/hyperlink" Target="http://www.usb.org/" TargetMode="External"/><Relationship Id="rId4" Type="http://schemas.openxmlformats.org/officeDocument/2006/relationships/hyperlink" Target="http://www.usb.org/developers/docs/devclass_docs/" TargetMode="External"/><Relationship Id="rId9" Type="http://schemas.openxmlformats.org/officeDocument/2006/relationships/hyperlink" Target="https://juicedsystems.com/en-ca/blogs/news/know-your-usb-a-practical-guide-to-the-universal-serial-bu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9.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574" y="2706758"/>
            <a:ext cx="10712146" cy="861712"/>
          </a:xfrm>
        </p:spPr>
        <p:txBody>
          <a:bodyPr/>
          <a:lstStyle/>
          <a:p>
            <a:r>
              <a:rPr lang="en-CA" dirty="0"/>
              <a:t>A USB Journey</a:t>
            </a:r>
            <a:br>
              <a:rPr lang="en-CA" dirty="0"/>
            </a:br>
            <a:r>
              <a:rPr lang="en-CA" sz="4000" dirty="0"/>
              <a:t>It’s History Evolution Insights &amp; my Applications</a:t>
            </a:r>
            <a:endParaRPr lang="en-US" sz="4000" dirty="0"/>
          </a:p>
        </p:txBody>
      </p:sp>
      <p:sp>
        <p:nvSpPr>
          <p:cNvPr id="3" name="Subtitle 2"/>
          <p:cNvSpPr>
            <a:spLocks noGrp="1"/>
          </p:cNvSpPr>
          <p:nvPr>
            <p:ph type="subTitle" idx="1"/>
          </p:nvPr>
        </p:nvSpPr>
        <p:spPr>
          <a:xfrm>
            <a:off x="382574" y="5024438"/>
            <a:ext cx="3484032" cy="665162"/>
          </a:xfrm>
        </p:spPr>
        <p:txBody>
          <a:bodyPr/>
          <a:lstStyle/>
          <a:p>
            <a:r>
              <a:rPr lang="en-CA" dirty="0"/>
              <a:t>VE3CZO</a:t>
            </a:r>
            <a:endParaRPr lang="en-US" dirty="0"/>
          </a:p>
        </p:txBody>
      </p:sp>
    </p:spTree>
    <p:extLst>
      <p:ext uri="{BB962C8B-B14F-4D97-AF65-F5344CB8AC3E}">
        <p14:creationId xmlns:p14="http://schemas.microsoft.com/office/powerpoint/2010/main" val="33848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3</a:t>
            </a:r>
          </a:p>
        </p:txBody>
      </p:sp>
      <p:sp>
        <p:nvSpPr>
          <p:cNvPr id="3" name="Content Placeholder 2"/>
          <p:cNvSpPr>
            <a:spLocks noGrp="1"/>
          </p:cNvSpPr>
          <p:nvPr>
            <p:ph idx="1"/>
          </p:nvPr>
        </p:nvSpPr>
        <p:spPr/>
        <p:txBody>
          <a:bodyPr>
            <a:normAutofit lnSpcReduction="10000"/>
          </a:bodyPr>
          <a:lstStyle/>
          <a:p>
            <a:pPr marL="457200" lvl="1" indent="0">
              <a:buNone/>
            </a:pPr>
            <a:r>
              <a:rPr lang="en-CA" dirty="0"/>
              <a:t>In 2019 USB-IF (Implementers Forum) redefined revisions to USB 3 Gen Y x Z  where Y is the speed and Z is the number of lanes.</a:t>
            </a:r>
          </a:p>
          <a:p>
            <a:r>
              <a:rPr lang="en-US" dirty="0"/>
              <a:t>USB 3.2 Gen 1x1 (also called USB 3.0)</a:t>
            </a:r>
          </a:p>
          <a:p>
            <a:pPr lvl="1"/>
            <a:r>
              <a:rPr lang="en-US" dirty="0"/>
              <a:t>Released Nov. 2008</a:t>
            </a:r>
          </a:p>
          <a:p>
            <a:pPr lvl="1"/>
            <a:r>
              <a:rPr lang="en-US" dirty="0"/>
              <a:t>SuperSpeed 5Gb/s single lane full duplex (4 wires)</a:t>
            </a:r>
          </a:p>
          <a:p>
            <a:pPr lvl="1"/>
            <a:r>
              <a:rPr lang="en-CA" dirty="0"/>
              <a:t>8b/10b encoding to maintains 0/1 balance so raw data throughput is 4 Gb/s in each direction</a:t>
            </a:r>
          </a:p>
          <a:p>
            <a:pPr lvl="1"/>
            <a:r>
              <a:rPr lang="en-US" dirty="0"/>
              <a:t>Maximum cable length 2m with power delivery 4.5 Watts (5V 900mA)</a:t>
            </a:r>
          </a:p>
          <a:p>
            <a:r>
              <a:rPr lang="en-US" dirty="0"/>
              <a:t>USB 3.2 Gen 2x1 (also called USB 3.1 or USB 3.1 Gen2)</a:t>
            </a:r>
          </a:p>
          <a:p>
            <a:pPr lvl="1"/>
            <a:r>
              <a:rPr lang="en-US" dirty="0"/>
              <a:t>Released July 2013 increases SuperSpeed to 10 Gb/s</a:t>
            </a:r>
          </a:p>
          <a:p>
            <a:pPr lvl="1"/>
            <a:r>
              <a:rPr lang="en-US" dirty="0"/>
              <a:t>A single  10Gb/lane full duplex </a:t>
            </a:r>
            <a:r>
              <a:rPr lang="en-CA" dirty="0"/>
              <a:t>using 128b/132b encoding - raises raw data throughput to 9.7 Gb/s</a:t>
            </a:r>
            <a:endParaRPr lang="en-US" dirty="0"/>
          </a:p>
          <a:p>
            <a:pPr lvl="1"/>
            <a:r>
              <a:rPr lang="en-US" dirty="0"/>
              <a:t>Supports USB power delivery profiles up to 15 Watts</a:t>
            </a:r>
          </a:p>
          <a:p>
            <a:pPr lvl="1"/>
            <a:r>
              <a:rPr lang="en-US" dirty="0"/>
              <a:t>Maximum passive cable length 1m</a:t>
            </a:r>
          </a:p>
          <a:p>
            <a:pPr lvl="1"/>
            <a:r>
              <a:rPr lang="en-CA" dirty="0"/>
              <a:t>Able to advertise each side’s capabilities during link training &amp; settle on a combination both sides support</a:t>
            </a:r>
          </a:p>
          <a:p>
            <a:pPr lvl="1"/>
            <a:endParaRPr lang="en-US" dirty="0"/>
          </a:p>
          <a:p>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306" y="4620150"/>
            <a:ext cx="1286187" cy="681525"/>
          </a:xfrm>
          <a:prstGeom prst="rect">
            <a:avLst/>
          </a:prstGeom>
          <a:effectLst>
            <a:outerShdw blurRad="63500" dist="127000" dir="2700000" algn="tl" rotWithShape="0">
              <a:schemeClr val="tx1">
                <a:alpha val="50000"/>
              </a:scheme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135" y="1915551"/>
            <a:ext cx="1286265" cy="491807"/>
          </a:xfrm>
          <a:prstGeom prst="rect">
            <a:avLst/>
          </a:prstGeom>
          <a:effectLst>
            <a:outerShdw blurRad="63500" dist="127000" dir="2700000" algn="tl" rotWithShape="0">
              <a:schemeClr val="tx1">
                <a:alpha val="50000"/>
              </a:schemeClr>
            </a:outerShd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1003" y="4474730"/>
            <a:ext cx="1768126" cy="972363"/>
          </a:xfrm>
          <a:prstGeom prst="rect">
            <a:avLst/>
          </a:prstGeom>
          <a:effectLst>
            <a:outerShdw blurRad="63500" dist="127000" dir="2700000" algn="tl" rotWithShape="0">
              <a:schemeClr val="tx1">
                <a:alpha val="50000"/>
              </a:scheme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0033" y="1774527"/>
            <a:ext cx="1746489" cy="923746"/>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93936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USB 3 (cont’d)</a:t>
            </a:r>
            <a:endParaRPr lang="en-US" dirty="0"/>
          </a:p>
        </p:txBody>
      </p:sp>
      <p:sp>
        <p:nvSpPr>
          <p:cNvPr id="3" name="Content Placeholder 2"/>
          <p:cNvSpPr>
            <a:spLocks noGrp="1"/>
          </p:cNvSpPr>
          <p:nvPr>
            <p:ph idx="1"/>
          </p:nvPr>
        </p:nvSpPr>
        <p:spPr/>
        <p:txBody>
          <a:bodyPr/>
          <a:lstStyle/>
          <a:p>
            <a:r>
              <a:rPr lang="en-CA" dirty="0"/>
              <a:t>Notes on USB 3 revisions</a:t>
            </a:r>
          </a:p>
          <a:p>
            <a:pPr lvl="1"/>
            <a:r>
              <a:rPr lang="en-CA" dirty="0"/>
              <a:t>USB 3 is backward compatible with USB 2 but the protocol requires that if a USB-3 connection is established USB 2 is turned off.</a:t>
            </a:r>
          </a:p>
          <a:p>
            <a:pPr lvl="1"/>
            <a:r>
              <a:rPr lang="en-CA" dirty="0"/>
              <a:t>All USB 3 revisions are backward compatible with previous USB 3 versions</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11</a:t>
            </a:fld>
            <a:endParaRPr lang="en-US" dirty="0"/>
          </a:p>
        </p:txBody>
      </p:sp>
    </p:spTree>
    <p:extLst>
      <p:ext uri="{BB962C8B-B14F-4D97-AF65-F5344CB8AC3E}">
        <p14:creationId xmlns:p14="http://schemas.microsoft.com/office/powerpoint/2010/main" val="233658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Connectors supporting USB 3</a:t>
            </a:r>
          </a:p>
        </p:txBody>
      </p:sp>
      <p:sp>
        <p:nvSpPr>
          <p:cNvPr id="3" name="Content Placeholder 2"/>
          <p:cNvSpPr>
            <a:spLocks noGrp="1"/>
          </p:cNvSpPr>
          <p:nvPr>
            <p:ph idx="1"/>
          </p:nvPr>
        </p:nvSpPr>
        <p:spPr/>
        <p:txBody>
          <a:bodyPr/>
          <a:lstStyle/>
          <a:p>
            <a:r>
              <a:rPr lang="en-US" dirty="0"/>
              <a:t>Nine pin USB-A and USB-B</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540" y="1054250"/>
            <a:ext cx="2819400" cy="2344336"/>
          </a:xfrm>
          <a:prstGeom prst="rect">
            <a:avLst/>
          </a:prstGeom>
          <a:effectLst>
            <a:outerShdw blurRad="63500" dist="127000" dir="2700000" algn="tl" rotWithShape="0">
              <a:schemeClr val="tx1">
                <a:alpha val="50000"/>
              </a:scheme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4905" y="1900680"/>
            <a:ext cx="2390775" cy="3752850"/>
          </a:xfrm>
          <a:prstGeom prst="rect">
            <a:avLst/>
          </a:prstGeom>
          <a:effectLst>
            <a:outerShdw blurRad="63500" dist="127000" dir="2700000" algn="tl" rotWithShape="0">
              <a:schemeClr val="tx1">
                <a:alpha val="50000"/>
              </a:scheme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4195746"/>
            <a:ext cx="1237899" cy="1667985"/>
          </a:xfrm>
          <a:prstGeom prst="rect">
            <a:avLst/>
          </a:prstGeom>
          <a:effectLst>
            <a:outerShdw blurRad="63500" dist="127000" dir="2700000" algn="tl" rotWithShape="0">
              <a:schemeClr val="tx1">
                <a:alpha val="50000"/>
              </a:scheme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234" y="1988887"/>
            <a:ext cx="4624700" cy="3576435"/>
          </a:xfrm>
          <a:prstGeom prst="rect">
            <a:avLst/>
          </a:prstGeom>
          <a:effectLst>
            <a:outerShdw blurRad="63500" dist="127000" dir="2700000" algn="tl" rotWithShape="0">
              <a:schemeClr val="tx1">
                <a:alpha val="50000"/>
              </a:schemeClr>
            </a:outerShdw>
          </a:effectLst>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8750" y="3822740"/>
            <a:ext cx="3295821" cy="2413996"/>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91984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Connectors Supporting USB 3 (cont’d)</a:t>
            </a:r>
          </a:p>
        </p:txBody>
      </p:sp>
      <p:sp>
        <p:nvSpPr>
          <p:cNvPr id="3" name="Content Placeholder 2"/>
          <p:cNvSpPr>
            <a:spLocks noGrp="1"/>
          </p:cNvSpPr>
          <p:nvPr>
            <p:ph idx="1"/>
          </p:nvPr>
        </p:nvSpPr>
        <p:spPr/>
        <p:txBody>
          <a:bodyPr/>
          <a:lstStyle/>
          <a:p>
            <a:r>
              <a:rPr lang="en-US" dirty="0"/>
              <a:t>Micro A &amp; B</a:t>
            </a:r>
          </a:p>
          <a:p>
            <a:pPr lvl="1"/>
            <a:r>
              <a:rPr lang="en-US" dirty="0"/>
              <a:t>Adds 10</a:t>
            </a:r>
            <a:r>
              <a:rPr lang="en-US" baseline="30000" dirty="0"/>
              <a:t>th</a:t>
            </a:r>
            <a:r>
              <a:rPr lang="en-US" dirty="0"/>
              <a:t> lead for OTG</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13</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25" y="2572483"/>
            <a:ext cx="5807565" cy="3743963"/>
          </a:xfrm>
          <a:prstGeom prst="rect">
            <a:avLst/>
          </a:prstGeom>
          <a:effectLst>
            <a:outerShdw blurRad="63500" dist="127000" dir="2700000" algn="tl" rotWithShape="0">
              <a:schemeClr val="tx1">
                <a:alpha val="5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3875" y="1050889"/>
            <a:ext cx="7639050" cy="2314575"/>
          </a:xfrm>
          <a:prstGeom prst="rect">
            <a:avLst/>
          </a:prstGeom>
          <a:effectLst>
            <a:outerShdw blurRad="63500" dist="127000" dir="2700000" algn="tl" rotWithShape="0">
              <a:schemeClr val="tx1">
                <a:alpha val="5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075" y="3175166"/>
            <a:ext cx="4276725" cy="2743200"/>
          </a:xfrm>
          <a:prstGeom prst="rect">
            <a:avLst/>
          </a:prstGeom>
          <a:effectLst>
            <a:outerShdw blurRad="63500" dist="127000" dir="2700000" algn="tl" rotWithShape="0">
              <a:schemeClr val="tx1">
                <a:alpha val="50000"/>
              </a:schemeClr>
            </a:outerShdw>
          </a:effectLst>
        </p:spPr>
      </p:pic>
      <p:sp>
        <p:nvSpPr>
          <p:cNvPr id="9" name="TextBox 8">
            <a:extLst>
              <a:ext uri="{FF2B5EF4-FFF2-40B4-BE49-F238E27FC236}">
                <a16:creationId xmlns:a16="http://schemas.microsoft.com/office/drawing/2014/main" id="{DC910EC9-4CE1-4A5A-95A5-EC6323BD15A4}"/>
              </a:ext>
            </a:extLst>
          </p:cNvPr>
          <p:cNvSpPr txBox="1"/>
          <p:nvPr/>
        </p:nvSpPr>
        <p:spPr>
          <a:xfrm>
            <a:off x="7184132" y="5966743"/>
            <a:ext cx="4169668" cy="430887"/>
          </a:xfrm>
          <a:prstGeom prst="rect">
            <a:avLst/>
          </a:prstGeom>
          <a:noFill/>
        </p:spPr>
        <p:txBody>
          <a:bodyPr wrap="none" rtlCol="0">
            <a:spAutoFit/>
          </a:bodyPr>
          <a:lstStyle/>
          <a:p>
            <a:r>
              <a:rPr lang="en-CA" sz="2200" dirty="0">
                <a:solidFill>
                  <a:schemeClr val="bg1"/>
                </a:solidFill>
                <a:effectLst>
                  <a:outerShdw blurRad="50800" dist="38100" dir="2700000" algn="tl" rotWithShape="0">
                    <a:prstClr val="black">
                      <a:alpha val="40000"/>
                    </a:prstClr>
                  </a:outerShdw>
                </a:effectLst>
              </a:rPr>
              <a:t>Pinout shown looking into the plug</a:t>
            </a:r>
          </a:p>
        </p:txBody>
      </p:sp>
    </p:spTree>
    <p:extLst>
      <p:ext uri="{BB962C8B-B14F-4D97-AF65-F5344CB8AC3E}">
        <p14:creationId xmlns:p14="http://schemas.microsoft.com/office/powerpoint/2010/main" val="180725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Next Steps for USB</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14</a:t>
            </a:fld>
            <a:endParaRPr lang="en-US" dirty="0"/>
          </a:p>
        </p:txBody>
      </p:sp>
      <p:sp>
        <p:nvSpPr>
          <p:cNvPr id="20" name="Oval 19">
            <a:extLst>
              <a:ext uri="{FF2B5EF4-FFF2-40B4-BE49-F238E27FC236}">
                <a16:creationId xmlns:a16="http://schemas.microsoft.com/office/drawing/2014/main" id="{E80AF893-FB65-4813-AC4A-89705CAF3275}"/>
              </a:ext>
            </a:extLst>
          </p:cNvPr>
          <p:cNvSpPr/>
          <p:nvPr/>
        </p:nvSpPr>
        <p:spPr>
          <a:xfrm>
            <a:off x="3237186" y="1450427"/>
            <a:ext cx="8292662" cy="4981903"/>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13">
            <a:extLst>
              <a:ext uri="{FF2B5EF4-FFF2-40B4-BE49-F238E27FC236}">
                <a16:creationId xmlns:a16="http://schemas.microsoft.com/office/drawing/2014/main" id="{36DF3FD2-7D53-49E9-A6E6-B947FDF78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646" y="2213231"/>
            <a:ext cx="2259818" cy="2259818"/>
          </a:xfrm>
          <a:prstGeom prst="rect">
            <a:avLst/>
          </a:prstGeom>
          <a:effectLst>
            <a:outerShdw blurRad="63500" dist="127000" dir="2700000" algn="tl" rotWithShape="0">
              <a:schemeClr val="tx1">
                <a:alpha val="50000"/>
              </a:schemeClr>
            </a:outerShdw>
          </a:effectLst>
        </p:spPr>
      </p:pic>
      <p:pic>
        <p:nvPicPr>
          <p:cNvPr id="16" name="Picture 15">
            <a:extLst>
              <a:ext uri="{FF2B5EF4-FFF2-40B4-BE49-F238E27FC236}">
                <a16:creationId xmlns:a16="http://schemas.microsoft.com/office/drawing/2014/main" id="{097C7453-E950-44A0-92ED-455D0AC91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567" y="2200844"/>
            <a:ext cx="3029607" cy="2272205"/>
          </a:xfrm>
          <a:prstGeom prst="rect">
            <a:avLst/>
          </a:prstGeom>
          <a:effectLst>
            <a:outerShdw blurRad="63500" dist="127000" dir="2700000" algn="tl" rotWithShape="0">
              <a:schemeClr val="tx1">
                <a:alpha val="50000"/>
              </a:schemeClr>
            </a:outerShdw>
          </a:effectLst>
        </p:spPr>
      </p:pic>
      <p:pic>
        <p:nvPicPr>
          <p:cNvPr id="18" name="Picture 17">
            <a:extLst>
              <a:ext uri="{FF2B5EF4-FFF2-40B4-BE49-F238E27FC236}">
                <a16:creationId xmlns:a16="http://schemas.microsoft.com/office/drawing/2014/main" id="{21551F23-F1E3-4837-A8A4-27B7FB26C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838" y="4657156"/>
            <a:ext cx="4029075" cy="1362075"/>
          </a:xfrm>
          <a:prstGeom prst="rect">
            <a:avLst/>
          </a:prstGeom>
          <a:effectLst>
            <a:outerShdw blurRad="63500" dist="127000" dir="2700000" algn="tl" rotWithShape="0">
              <a:schemeClr val="tx1">
                <a:alpha val="50000"/>
              </a:schemeClr>
            </a:outerShdw>
          </a:effectLst>
        </p:spPr>
      </p:pic>
      <p:sp>
        <p:nvSpPr>
          <p:cNvPr id="3" name="Content Placeholder 2"/>
          <p:cNvSpPr>
            <a:spLocks noGrp="1"/>
          </p:cNvSpPr>
          <p:nvPr>
            <p:ph idx="1"/>
          </p:nvPr>
        </p:nvSpPr>
        <p:spPr/>
        <p:txBody>
          <a:bodyPr>
            <a:normAutofit/>
          </a:bodyPr>
          <a:lstStyle/>
          <a:p>
            <a:r>
              <a:rPr lang="en-US" dirty="0"/>
              <a:t>All subsequent releases of the USB spec incorporate three components</a:t>
            </a:r>
          </a:p>
          <a:p>
            <a:pPr lvl="1"/>
            <a:r>
              <a:rPr lang="en-CA" dirty="0"/>
              <a:t>A USB-C connector</a:t>
            </a:r>
          </a:p>
          <a:p>
            <a:pPr lvl="1"/>
            <a:r>
              <a:rPr lang="en-CA" dirty="0"/>
              <a:t>Power Delivery</a:t>
            </a:r>
          </a:p>
          <a:p>
            <a:pPr lvl="1"/>
            <a:r>
              <a:rPr lang="en-CA" dirty="0"/>
              <a:t>Transport protocol changes</a:t>
            </a:r>
          </a:p>
          <a:p>
            <a:pPr lvl="2"/>
            <a:r>
              <a:rPr lang="en-CA" dirty="0"/>
              <a:t>Speed enhancements</a:t>
            </a:r>
          </a:p>
          <a:p>
            <a:pPr lvl="2"/>
            <a:r>
              <a:rPr lang="en-CA" dirty="0"/>
              <a:t>Additional functions</a:t>
            </a:r>
          </a:p>
          <a:p>
            <a:pPr marL="457200" lvl="1" indent="0">
              <a:buNone/>
            </a:pPr>
            <a:endParaRPr lang="en-US" dirty="0"/>
          </a:p>
          <a:p>
            <a:endParaRPr lang="en-US" dirty="0"/>
          </a:p>
        </p:txBody>
      </p:sp>
    </p:spTree>
    <p:extLst>
      <p:ext uri="{BB962C8B-B14F-4D97-AF65-F5344CB8AC3E}">
        <p14:creationId xmlns:p14="http://schemas.microsoft.com/office/powerpoint/2010/main" val="402259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3</a:t>
            </a:r>
          </a:p>
        </p:txBody>
      </p:sp>
      <p:sp>
        <p:nvSpPr>
          <p:cNvPr id="3" name="Content Placeholder 2"/>
          <p:cNvSpPr>
            <a:spLocks noGrp="1"/>
          </p:cNvSpPr>
          <p:nvPr>
            <p:ph idx="1"/>
          </p:nvPr>
        </p:nvSpPr>
        <p:spPr/>
        <p:txBody>
          <a:bodyPr>
            <a:normAutofit/>
          </a:bodyPr>
          <a:lstStyle/>
          <a:p>
            <a:r>
              <a:rPr lang="en-US" dirty="0"/>
              <a:t>USB 3.2 Gen 2x2 (also called USB 3.2)</a:t>
            </a:r>
          </a:p>
          <a:p>
            <a:pPr lvl="1"/>
            <a:r>
              <a:rPr lang="en-US" dirty="0"/>
              <a:t>Released Sept. 2017</a:t>
            </a:r>
          </a:p>
          <a:p>
            <a:pPr lvl="1"/>
            <a:r>
              <a:rPr lang="en-CA" dirty="0"/>
              <a:t>Used only with USB-C connector and approved cabling</a:t>
            </a:r>
          </a:p>
          <a:p>
            <a:pPr lvl="1"/>
            <a:r>
              <a:rPr lang="en-CA" dirty="0"/>
              <a:t>Supports two full duplex lanes (8 wires) providing 10Gb/s each, 20GB/s total</a:t>
            </a:r>
          </a:p>
          <a:p>
            <a:pPr lvl="1"/>
            <a:r>
              <a:rPr lang="en-US" dirty="0"/>
              <a:t>Maximum passive cable length 1m </a:t>
            </a:r>
          </a:p>
          <a:p>
            <a:pPr lvl="1"/>
            <a:r>
              <a:rPr lang="en-US" dirty="0"/>
              <a:t>Active cables enabled by the new spec can increase cable length</a:t>
            </a:r>
          </a:p>
          <a:p>
            <a:pPr lvl="1"/>
            <a:endParaRPr lang="en-US" dirty="0"/>
          </a:p>
          <a:p>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119" y="1406079"/>
            <a:ext cx="1311712" cy="751369"/>
          </a:xfrm>
          <a:prstGeom prst="rect">
            <a:avLst/>
          </a:prstGeom>
          <a:effectLst>
            <a:outerShdw blurRad="63500" dist="127000" dir="2700000" algn="tl" rotWithShape="0">
              <a:schemeClr val="tx1">
                <a:alpha val="50000"/>
              </a:scheme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0016" y="1151392"/>
            <a:ext cx="1754959" cy="1004714"/>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94800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USB4</a:t>
            </a:r>
          </a:p>
        </p:txBody>
      </p:sp>
      <p:sp>
        <p:nvSpPr>
          <p:cNvPr id="3" name="Content Placeholder 2"/>
          <p:cNvSpPr>
            <a:spLocks noGrp="1"/>
          </p:cNvSpPr>
          <p:nvPr>
            <p:ph idx="1"/>
          </p:nvPr>
        </p:nvSpPr>
        <p:spPr/>
        <p:txBody>
          <a:bodyPr/>
          <a:lstStyle/>
          <a:p>
            <a:r>
              <a:rPr lang="en-US" dirty="0"/>
              <a:t>USB4 Version 1.0</a:t>
            </a:r>
          </a:p>
          <a:p>
            <a:pPr lvl="1"/>
            <a:r>
              <a:rPr lang="en-US" dirty="0"/>
              <a:t>Spec released August 2019.  Products started shipping about 18 months after release date.</a:t>
            </a:r>
          </a:p>
          <a:p>
            <a:pPr lvl="1"/>
            <a:r>
              <a:rPr lang="en-US" dirty="0"/>
              <a:t>Uses USB type-C connectors exclusively – cable length .8-1m passive 4m active</a:t>
            </a:r>
          </a:p>
          <a:p>
            <a:pPr lvl="1"/>
            <a:r>
              <a:rPr lang="en-US" dirty="0"/>
              <a:t>Backward compatible with USB 3.2,  USB3.1, USB 3.0, USB 2.0</a:t>
            </a:r>
          </a:p>
          <a:p>
            <a:pPr lvl="1"/>
            <a:r>
              <a:rPr lang="en-US" dirty="0"/>
              <a:t>Two lane operation with up to 40 Gb/s over certified cables transport uses PAM-3 encoding</a:t>
            </a:r>
          </a:p>
          <a:p>
            <a:pPr lvl="1"/>
            <a:r>
              <a:rPr lang="en-US" dirty="0"/>
              <a:t>Tunneling  &amp; dynamic BW allocation used for a variety of protocols enabling bandwidth sharing</a:t>
            </a:r>
          </a:p>
          <a:p>
            <a:pPr lvl="1"/>
            <a:r>
              <a:rPr lang="en-US" dirty="0"/>
              <a:t>Includes support for alternate modes Thunderbolt 3, DisplayPort 2.0, HDMI 2.0, PCIe,10GbE </a:t>
            </a:r>
          </a:p>
          <a:p>
            <a:r>
              <a:rPr lang="en-US" dirty="0"/>
              <a:t>USB4 Version 2.0</a:t>
            </a:r>
          </a:p>
          <a:p>
            <a:pPr lvl="1"/>
            <a:r>
              <a:rPr lang="en-US" dirty="0"/>
              <a:t>Spec released September 2022.</a:t>
            </a:r>
          </a:p>
          <a:p>
            <a:pPr lvl="1"/>
            <a:r>
              <a:rPr lang="en-US" dirty="0"/>
              <a:t>Delivers data transfer speeds of 80 Gb/s (9.6 GB/s) on cables rated for 40 Gb/s</a:t>
            </a:r>
          </a:p>
          <a:p>
            <a:pPr lvl="1"/>
            <a:r>
              <a:rPr lang="en-US" dirty="0"/>
              <a:t>Asymmetric transport enables unidirectional 120Gb/s (14.4 GB/s)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16</a:t>
            </a:fld>
            <a:endParaRPr lang="en-US" dirty="0"/>
          </a:p>
        </p:txBody>
      </p:sp>
      <p:pic>
        <p:nvPicPr>
          <p:cNvPr id="9" name="Picture 8">
            <a:extLst>
              <a:ext uri="{FF2B5EF4-FFF2-40B4-BE49-F238E27FC236}">
                <a16:creationId xmlns:a16="http://schemas.microsoft.com/office/drawing/2014/main" id="{E1A21153-6505-4E9D-A463-103D56D07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397" y="147319"/>
            <a:ext cx="3386192" cy="1158049"/>
          </a:xfrm>
          <a:prstGeom prst="rect">
            <a:avLst/>
          </a:prstGeom>
          <a:effectLst>
            <a:outerShdw blurRad="63500" dist="127000" dir="2700000" algn="tl" rotWithShape="0">
              <a:schemeClr val="tx1">
                <a:alpha val="50000"/>
              </a:schemeClr>
            </a:outerShdw>
          </a:effectLst>
        </p:spPr>
      </p:pic>
      <p:pic>
        <p:nvPicPr>
          <p:cNvPr id="10" name="Picture 9">
            <a:extLst>
              <a:ext uri="{FF2B5EF4-FFF2-40B4-BE49-F238E27FC236}">
                <a16:creationId xmlns:a16="http://schemas.microsoft.com/office/drawing/2014/main" id="{CC2747E3-4558-4AA4-A4D8-D285091FCE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891" y="134472"/>
            <a:ext cx="2575817" cy="1170112"/>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276245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connector</a:t>
            </a:r>
            <a:endParaRPr lang="en-US" b="0" dirty="0"/>
          </a:p>
        </p:txBody>
      </p:sp>
      <p:sp>
        <p:nvSpPr>
          <p:cNvPr id="3" name="Content Placeholder 2"/>
          <p:cNvSpPr>
            <a:spLocks noGrp="1"/>
          </p:cNvSpPr>
          <p:nvPr>
            <p:ph idx="1"/>
          </p:nvPr>
        </p:nvSpPr>
        <p:spPr>
          <a:xfrm>
            <a:off x="272141" y="1027134"/>
            <a:ext cx="8955942" cy="5694341"/>
          </a:xfrm>
        </p:spPr>
        <p:txBody>
          <a:bodyPr>
            <a:normAutofit/>
          </a:bodyPr>
          <a:lstStyle/>
          <a:p>
            <a:r>
              <a:rPr lang="en-US" dirty="0"/>
              <a:t>USB Type – C</a:t>
            </a:r>
          </a:p>
          <a:p>
            <a:pPr lvl="1"/>
            <a:r>
              <a:rPr lang="en-US" dirty="0"/>
              <a:t>Developed by the USB Implementer’s Forum (USB-IF) introduced 2014</a:t>
            </a:r>
          </a:p>
          <a:p>
            <a:pPr lvl="2"/>
            <a:r>
              <a:rPr lang="en-US" dirty="0"/>
              <a:t>Evolved to provide a single form factor replacing many USB connectors</a:t>
            </a:r>
          </a:p>
          <a:p>
            <a:pPr lvl="1"/>
            <a:r>
              <a:rPr lang="en-US" dirty="0"/>
              <a:t>The receptacle is symmetrical so the plug can be inserted either way</a:t>
            </a:r>
          </a:p>
          <a:p>
            <a:pPr lvl="1"/>
            <a:r>
              <a:rPr lang="en-CA" dirty="0"/>
              <a:t>Removes the need for different connectors on host &amp; devices</a:t>
            </a:r>
            <a:endParaRPr lang="en-US" dirty="0"/>
          </a:p>
          <a:p>
            <a:pPr lvl="1"/>
            <a:r>
              <a:rPr lang="en-US" dirty="0"/>
              <a:t>Supports all USB data standards from 2.0 to 4.</a:t>
            </a:r>
          </a:p>
          <a:p>
            <a:pPr lvl="1"/>
            <a:r>
              <a:rPr lang="en-US" dirty="0"/>
              <a:t>Supports USB PD (power delivery) up to 240W</a:t>
            </a:r>
          </a:p>
          <a:p>
            <a:pPr lvl="1"/>
            <a:r>
              <a:rPr lang="en-US" dirty="0"/>
              <a:t>Supports powered cables as part of USB PD standard</a:t>
            </a:r>
          </a:p>
          <a:p>
            <a:pPr lvl="1"/>
            <a:r>
              <a:rPr lang="en-US" dirty="0"/>
              <a:t>Supports a variety of alternate modes.  </a:t>
            </a:r>
          </a:p>
          <a:p>
            <a:pPr lvl="1"/>
            <a:r>
              <a:rPr lang="en-US" dirty="0"/>
              <a:t>The standard receptacle has 24 pins but cables have fewer      conductors depending on application</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625" y="2953339"/>
            <a:ext cx="3638180" cy="2917748"/>
          </a:xfrm>
          <a:prstGeom prst="rect">
            <a:avLst/>
          </a:prstGeom>
          <a:effectLst>
            <a:outerShdw blurRad="63500" dist="127000" dir="2700000" algn="tl" rotWithShape="0">
              <a:schemeClr val="tx1">
                <a:alpha val="50000"/>
              </a:scheme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467" y="2102951"/>
            <a:ext cx="1819275" cy="99060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00513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Type-C … a closer look</a:t>
            </a:r>
            <a:endParaRPr lang="en-US" b="0" dirty="0"/>
          </a:p>
        </p:txBody>
      </p:sp>
      <p:sp>
        <p:nvSpPr>
          <p:cNvPr id="3" name="Content Placeholder 2"/>
          <p:cNvSpPr>
            <a:spLocks noGrp="1"/>
          </p:cNvSpPr>
          <p:nvPr>
            <p:ph idx="1"/>
          </p:nvPr>
        </p:nvSpPr>
        <p:spPr>
          <a:xfrm>
            <a:off x="272141" y="1011614"/>
            <a:ext cx="11658601" cy="5213788"/>
          </a:xfrm>
        </p:spPr>
        <p:txBody>
          <a:bodyPr>
            <a:normAutofit/>
          </a:bodyPr>
          <a:lstStyle/>
          <a:p>
            <a:pPr lvl="1"/>
            <a:r>
              <a:rPr lang="en-US" dirty="0"/>
              <a:t>USB-C 24 pin receptacle found on all hosts, peripherals &amp; M-F cables.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18</a:t>
            </a:fld>
            <a:endParaRPr lang="en-US" dirty="0"/>
          </a:p>
        </p:txBody>
      </p:sp>
      <p:pic>
        <p:nvPicPr>
          <p:cNvPr id="8" name="Picture 7" descr="https://www.allaboutcircuits.com/uploads/articles/Fig1m11292018.png"/>
          <p:cNvPicPr/>
          <p:nvPr/>
        </p:nvPicPr>
        <p:blipFill>
          <a:blip r:embed="rId3">
            <a:extLst>
              <a:ext uri="{28A0092B-C50C-407E-A947-70E740481C1C}">
                <a14:useLocalDpi xmlns:a14="http://schemas.microsoft.com/office/drawing/2010/main" val="0"/>
              </a:ext>
            </a:extLst>
          </a:blip>
          <a:srcRect/>
          <a:stretch>
            <a:fillRect/>
          </a:stretch>
        </p:blipFill>
        <p:spPr bwMode="auto">
          <a:xfrm>
            <a:off x="3172851" y="3298250"/>
            <a:ext cx="5701259" cy="1170205"/>
          </a:xfrm>
          <a:prstGeom prst="rect">
            <a:avLst/>
          </a:prstGeom>
          <a:effectLst>
            <a:outerShdw blurRad="63500" dist="127000" dir="2700000" algn="tl" rotWithShape="0">
              <a:schemeClr val="tx1">
                <a:alpha val="50000"/>
              </a:schemeClr>
            </a:outerShdw>
          </a:effectLst>
        </p:spPr>
      </p:pic>
      <p:sp>
        <p:nvSpPr>
          <p:cNvPr id="10" name="TextBox 9"/>
          <p:cNvSpPr txBox="1"/>
          <p:nvPr/>
        </p:nvSpPr>
        <p:spPr>
          <a:xfrm>
            <a:off x="2209800" y="6204786"/>
            <a:ext cx="2196435" cy="430887"/>
          </a:xfrm>
          <a:prstGeom prst="rect">
            <a:avLst/>
          </a:prstGeom>
          <a:noFill/>
        </p:spPr>
        <p:txBody>
          <a:bodyPr wrap="none" rtlCol="0">
            <a:spAutoFit/>
          </a:bodyPr>
          <a:lstStyle/>
          <a:p>
            <a:r>
              <a:rPr lang="en-US" sz="2200" dirty="0">
                <a:solidFill>
                  <a:schemeClr val="bg1"/>
                </a:solidFill>
              </a:rPr>
              <a:t>USB-C Receptacle</a:t>
            </a:r>
          </a:p>
        </p:txBody>
      </p:sp>
      <p:sp>
        <p:nvSpPr>
          <p:cNvPr id="11" name="TextBox 10"/>
          <p:cNvSpPr txBox="1"/>
          <p:nvPr/>
        </p:nvSpPr>
        <p:spPr>
          <a:xfrm>
            <a:off x="8153400" y="6257995"/>
            <a:ext cx="1441420" cy="430887"/>
          </a:xfrm>
          <a:prstGeom prst="rect">
            <a:avLst/>
          </a:prstGeom>
          <a:noFill/>
        </p:spPr>
        <p:txBody>
          <a:bodyPr wrap="none" rtlCol="0">
            <a:spAutoFit/>
          </a:bodyPr>
          <a:lstStyle/>
          <a:p>
            <a:r>
              <a:rPr lang="en-US" sz="2200" dirty="0">
                <a:solidFill>
                  <a:schemeClr val="bg1"/>
                </a:solidFill>
              </a:rPr>
              <a:t>USB-C Plug</a:t>
            </a:r>
          </a:p>
        </p:txBody>
      </p:sp>
      <p:sp>
        <p:nvSpPr>
          <p:cNvPr id="12" name="TextBox 11">
            <a:extLst>
              <a:ext uri="{FF2B5EF4-FFF2-40B4-BE49-F238E27FC236}">
                <a16:creationId xmlns:a16="http://schemas.microsoft.com/office/drawing/2014/main" id="{D0C84A94-0FD7-4B08-A7DF-2C7DE70E0FCC}"/>
              </a:ext>
            </a:extLst>
          </p:cNvPr>
          <p:cNvSpPr txBox="1"/>
          <p:nvPr/>
        </p:nvSpPr>
        <p:spPr>
          <a:xfrm>
            <a:off x="897995" y="3850473"/>
            <a:ext cx="1551398" cy="646331"/>
          </a:xfrm>
          <a:prstGeom prst="rect">
            <a:avLst/>
          </a:prstGeom>
          <a:solidFill>
            <a:schemeClr val="bg1">
              <a:lumMod val="75000"/>
            </a:schemeClr>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Ground</a:t>
            </a:r>
          </a:p>
          <a:p>
            <a:pPr algn="ctr"/>
            <a:r>
              <a:rPr lang="en-CA" dirty="0"/>
              <a:t>4  pins</a:t>
            </a:r>
          </a:p>
        </p:txBody>
      </p:sp>
      <p:sp>
        <p:nvSpPr>
          <p:cNvPr id="13" name="Arrow: Right 12">
            <a:extLst>
              <a:ext uri="{FF2B5EF4-FFF2-40B4-BE49-F238E27FC236}">
                <a16:creationId xmlns:a16="http://schemas.microsoft.com/office/drawing/2014/main" id="{6F99FB6D-828F-4696-8F93-DFFC082241E7}"/>
              </a:ext>
            </a:extLst>
          </p:cNvPr>
          <p:cNvSpPr/>
          <p:nvPr/>
        </p:nvSpPr>
        <p:spPr>
          <a:xfrm rot="9796678">
            <a:off x="2465798" y="3914282"/>
            <a:ext cx="1181528" cy="287676"/>
          </a:xfrm>
          <a:prstGeom prst="rightArrow">
            <a:avLst/>
          </a:prstGeom>
          <a:solidFill>
            <a:schemeClr val="bg1">
              <a:lumMod val="75000"/>
            </a:schemeClr>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DF9EF1B3-08AD-4834-8511-5F11C8D86375}"/>
              </a:ext>
            </a:extLst>
          </p:cNvPr>
          <p:cNvSpPr txBox="1"/>
          <p:nvPr/>
        </p:nvSpPr>
        <p:spPr>
          <a:xfrm>
            <a:off x="433793" y="1919334"/>
            <a:ext cx="2884608" cy="923330"/>
          </a:xfrm>
          <a:prstGeom prst="rect">
            <a:avLst/>
          </a:prstGeom>
          <a:solidFill>
            <a:srgbClr val="128AFF"/>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US" dirty="0"/>
              <a:t>Uni-directional differential signal lane1 delivering 5, 10 or 20 Gb/s each way</a:t>
            </a:r>
            <a:endParaRPr lang="en-CA" dirty="0"/>
          </a:p>
        </p:txBody>
      </p:sp>
      <p:sp>
        <p:nvSpPr>
          <p:cNvPr id="15" name="Arrow: Right 14">
            <a:extLst>
              <a:ext uri="{FF2B5EF4-FFF2-40B4-BE49-F238E27FC236}">
                <a16:creationId xmlns:a16="http://schemas.microsoft.com/office/drawing/2014/main" id="{CB59601A-16C4-4F10-8F13-28DE38F0E9F7}"/>
              </a:ext>
            </a:extLst>
          </p:cNvPr>
          <p:cNvSpPr/>
          <p:nvPr/>
        </p:nvSpPr>
        <p:spPr>
          <a:xfrm rot="12819688">
            <a:off x="3045301" y="2967212"/>
            <a:ext cx="1504691" cy="287676"/>
          </a:xfrm>
          <a:prstGeom prst="rightArrow">
            <a:avLst/>
          </a:prstGeom>
          <a:solidFill>
            <a:srgbClr val="128AFF"/>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5078F47C-D4B2-4F86-8A83-CA18DC3F7B3C}"/>
              </a:ext>
            </a:extLst>
          </p:cNvPr>
          <p:cNvSpPr txBox="1"/>
          <p:nvPr/>
        </p:nvSpPr>
        <p:spPr>
          <a:xfrm>
            <a:off x="8901359" y="1899864"/>
            <a:ext cx="2884608" cy="923330"/>
          </a:xfrm>
          <a:prstGeom prst="rect">
            <a:avLst/>
          </a:prstGeom>
          <a:solidFill>
            <a:srgbClr val="128AFF"/>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US" dirty="0"/>
              <a:t>Uni-directional differential signal lane2 delivering 5, 10 or 20 Gb/s each way</a:t>
            </a:r>
            <a:endParaRPr lang="en-CA" dirty="0"/>
          </a:p>
        </p:txBody>
      </p:sp>
      <p:sp>
        <p:nvSpPr>
          <p:cNvPr id="17" name="Arrow: Right 16">
            <a:extLst>
              <a:ext uri="{FF2B5EF4-FFF2-40B4-BE49-F238E27FC236}">
                <a16:creationId xmlns:a16="http://schemas.microsoft.com/office/drawing/2014/main" id="{622889B7-88B3-4093-96E6-CF3FF82EF769}"/>
              </a:ext>
            </a:extLst>
          </p:cNvPr>
          <p:cNvSpPr/>
          <p:nvPr/>
        </p:nvSpPr>
        <p:spPr>
          <a:xfrm rot="19800345">
            <a:off x="7480332" y="2926619"/>
            <a:ext cx="1832169" cy="287676"/>
          </a:xfrm>
          <a:prstGeom prst="rightArrow">
            <a:avLst/>
          </a:prstGeom>
          <a:solidFill>
            <a:srgbClr val="128AFF"/>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a:extLst>
              <a:ext uri="{FF2B5EF4-FFF2-40B4-BE49-F238E27FC236}">
                <a16:creationId xmlns:a16="http://schemas.microsoft.com/office/drawing/2014/main" id="{2FFEBF32-65DB-47AB-82BD-EC678D0DD981}"/>
              </a:ext>
            </a:extLst>
          </p:cNvPr>
          <p:cNvSpPr txBox="1"/>
          <p:nvPr/>
        </p:nvSpPr>
        <p:spPr>
          <a:xfrm>
            <a:off x="3480053" y="2074659"/>
            <a:ext cx="3162124" cy="646331"/>
          </a:xfrm>
          <a:prstGeom prst="rect">
            <a:avLst/>
          </a:prstGeom>
          <a:solidFill>
            <a:srgbClr val="BFE497"/>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Differential signalling for Legacy USB2 delivering 480 Mb/s</a:t>
            </a:r>
          </a:p>
        </p:txBody>
      </p:sp>
      <p:sp>
        <p:nvSpPr>
          <p:cNvPr id="24" name="TextBox 23">
            <a:extLst>
              <a:ext uri="{FF2B5EF4-FFF2-40B4-BE49-F238E27FC236}">
                <a16:creationId xmlns:a16="http://schemas.microsoft.com/office/drawing/2014/main" id="{337819D4-708B-4039-A101-587521AD5704}"/>
              </a:ext>
            </a:extLst>
          </p:cNvPr>
          <p:cNvSpPr txBox="1"/>
          <p:nvPr/>
        </p:nvSpPr>
        <p:spPr>
          <a:xfrm>
            <a:off x="5972923" y="5019482"/>
            <a:ext cx="3867751" cy="923330"/>
          </a:xfrm>
          <a:prstGeom prst="rect">
            <a:avLst/>
          </a:prstGeom>
          <a:solidFill>
            <a:srgbClr val="DBB1DD"/>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C</a:t>
            </a:r>
            <a:r>
              <a:rPr lang="en-US" dirty="0"/>
              <a:t>onfiguration Channel supports USB PD, cable orientation discovery, &amp; exit-entry signaling for alternate modes</a:t>
            </a:r>
          </a:p>
        </p:txBody>
      </p:sp>
      <p:sp>
        <p:nvSpPr>
          <p:cNvPr id="26" name="TextBox 25">
            <a:extLst>
              <a:ext uri="{FF2B5EF4-FFF2-40B4-BE49-F238E27FC236}">
                <a16:creationId xmlns:a16="http://schemas.microsoft.com/office/drawing/2014/main" id="{8632358F-5065-4150-893D-C349956A60F3}"/>
              </a:ext>
            </a:extLst>
          </p:cNvPr>
          <p:cNvSpPr txBox="1"/>
          <p:nvPr/>
        </p:nvSpPr>
        <p:spPr>
          <a:xfrm>
            <a:off x="6552637" y="1372768"/>
            <a:ext cx="2256620" cy="646331"/>
          </a:xfrm>
          <a:prstGeom prst="rect">
            <a:avLst/>
          </a:prstGeom>
          <a:solidFill>
            <a:srgbClr val="FF8080"/>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US" dirty="0"/>
              <a:t>Carry supply voltages and currents </a:t>
            </a:r>
            <a:r>
              <a:rPr lang="en-CA" dirty="0"/>
              <a:t>4 pins</a:t>
            </a:r>
          </a:p>
        </p:txBody>
      </p:sp>
      <p:sp>
        <p:nvSpPr>
          <p:cNvPr id="27" name="TextBox 26">
            <a:extLst>
              <a:ext uri="{FF2B5EF4-FFF2-40B4-BE49-F238E27FC236}">
                <a16:creationId xmlns:a16="http://schemas.microsoft.com/office/drawing/2014/main" id="{DE86BA3D-6AB9-4FFC-99FB-7B4726713281}"/>
              </a:ext>
            </a:extLst>
          </p:cNvPr>
          <p:cNvSpPr txBox="1"/>
          <p:nvPr/>
        </p:nvSpPr>
        <p:spPr>
          <a:xfrm>
            <a:off x="1270847" y="4962155"/>
            <a:ext cx="4259095" cy="646331"/>
          </a:xfrm>
          <a:prstGeom prst="rect">
            <a:avLst/>
          </a:prstGeom>
          <a:solidFill>
            <a:srgbClr val="FFB69E"/>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SBU </a:t>
            </a:r>
            <a:r>
              <a:rPr lang="en-US" dirty="0"/>
              <a:t>supports alternate modes that use the USB-C interface for non-USB functions</a:t>
            </a:r>
            <a:endParaRPr lang="en-CA" dirty="0"/>
          </a:p>
        </p:txBody>
      </p:sp>
      <p:sp>
        <p:nvSpPr>
          <p:cNvPr id="18" name="Arrow: Right 17">
            <a:extLst>
              <a:ext uri="{FF2B5EF4-FFF2-40B4-BE49-F238E27FC236}">
                <a16:creationId xmlns:a16="http://schemas.microsoft.com/office/drawing/2014/main" id="{1FD1A6BC-1689-4A03-BC35-3DB51913F25A}"/>
              </a:ext>
            </a:extLst>
          </p:cNvPr>
          <p:cNvSpPr/>
          <p:nvPr/>
        </p:nvSpPr>
        <p:spPr>
          <a:xfrm rot="17814732">
            <a:off x="6506908" y="2620440"/>
            <a:ext cx="1750803" cy="287676"/>
          </a:xfrm>
          <a:prstGeom prst="rightArrow">
            <a:avLst/>
          </a:prstGeom>
          <a:solidFill>
            <a:srgbClr val="FF8080"/>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Arrow: Right 20">
            <a:extLst>
              <a:ext uri="{FF2B5EF4-FFF2-40B4-BE49-F238E27FC236}">
                <a16:creationId xmlns:a16="http://schemas.microsoft.com/office/drawing/2014/main" id="{13DB4A62-3B96-45C8-884D-8F052B05F7C2}"/>
              </a:ext>
            </a:extLst>
          </p:cNvPr>
          <p:cNvSpPr/>
          <p:nvPr/>
        </p:nvSpPr>
        <p:spPr>
          <a:xfrm rot="13895834">
            <a:off x="5182409" y="2935484"/>
            <a:ext cx="1060803" cy="287676"/>
          </a:xfrm>
          <a:prstGeom prst="rightArrow">
            <a:avLst/>
          </a:prstGeom>
          <a:solidFill>
            <a:srgbClr val="BFE497"/>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Arrow: Right 18">
            <a:extLst>
              <a:ext uri="{FF2B5EF4-FFF2-40B4-BE49-F238E27FC236}">
                <a16:creationId xmlns:a16="http://schemas.microsoft.com/office/drawing/2014/main" id="{B8061DA6-923D-4136-9F7E-0D156A8C315D}"/>
              </a:ext>
            </a:extLst>
          </p:cNvPr>
          <p:cNvSpPr/>
          <p:nvPr/>
        </p:nvSpPr>
        <p:spPr>
          <a:xfrm rot="3361049">
            <a:off x="6297049" y="4499030"/>
            <a:ext cx="1198507" cy="287676"/>
          </a:xfrm>
          <a:prstGeom prst="rightArrow">
            <a:avLst/>
          </a:prstGeom>
          <a:solidFill>
            <a:srgbClr val="DBB1DD"/>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Arrow: Right 19">
            <a:extLst>
              <a:ext uri="{FF2B5EF4-FFF2-40B4-BE49-F238E27FC236}">
                <a16:creationId xmlns:a16="http://schemas.microsoft.com/office/drawing/2014/main" id="{0F5003D3-F616-4BBA-9C0B-5B01D808F152}"/>
              </a:ext>
            </a:extLst>
          </p:cNvPr>
          <p:cNvSpPr/>
          <p:nvPr/>
        </p:nvSpPr>
        <p:spPr>
          <a:xfrm rot="7731120">
            <a:off x="4524180" y="4455564"/>
            <a:ext cx="1060803" cy="287676"/>
          </a:xfrm>
          <a:prstGeom prst="rightArrow">
            <a:avLst/>
          </a:prstGeom>
          <a:solidFill>
            <a:srgbClr val="FFB69E"/>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1" name="Picture 30">
            <a:extLst>
              <a:ext uri="{FF2B5EF4-FFF2-40B4-BE49-F238E27FC236}">
                <a16:creationId xmlns:a16="http://schemas.microsoft.com/office/drawing/2014/main" id="{111FDA50-961D-4839-B190-1EA8FE9F17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2221" y="3180966"/>
            <a:ext cx="968070" cy="806725"/>
          </a:xfrm>
          <a:prstGeom prst="rect">
            <a:avLst/>
          </a:prstGeom>
          <a:effectLst>
            <a:outerShdw blurRad="63500" dist="127000" dir="2700000" algn="tl" rotWithShape="0">
              <a:schemeClr val="tx1">
                <a:alpha val="50000"/>
              </a:schemeClr>
            </a:outerShdw>
          </a:effectLst>
        </p:spPr>
      </p:pic>
      <p:pic>
        <p:nvPicPr>
          <p:cNvPr id="25" name="Picture 24">
            <a:extLst>
              <a:ext uri="{FF2B5EF4-FFF2-40B4-BE49-F238E27FC236}">
                <a16:creationId xmlns:a16="http://schemas.microsoft.com/office/drawing/2014/main" id="{CFE464D8-D3F1-49F3-9973-138772A29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6047" y="106804"/>
            <a:ext cx="1041501" cy="83526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417691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Type-C … a closer look</a:t>
            </a:r>
            <a:endParaRPr lang="en-US" b="0" dirty="0"/>
          </a:p>
        </p:txBody>
      </p:sp>
      <p:sp>
        <p:nvSpPr>
          <p:cNvPr id="3" name="Content Placeholder 2"/>
          <p:cNvSpPr>
            <a:spLocks noGrp="1"/>
          </p:cNvSpPr>
          <p:nvPr>
            <p:ph idx="1"/>
          </p:nvPr>
        </p:nvSpPr>
        <p:spPr>
          <a:xfrm>
            <a:off x="272141" y="1011614"/>
            <a:ext cx="11658601" cy="5213788"/>
          </a:xfrm>
        </p:spPr>
        <p:txBody>
          <a:bodyPr>
            <a:normAutofit/>
          </a:bodyPr>
          <a:lstStyle/>
          <a:p>
            <a:pPr lvl="1"/>
            <a:r>
              <a:rPr lang="en-CA" dirty="0"/>
              <a:t>USB-C Plug &amp; Cables</a:t>
            </a:r>
          </a:p>
          <a:p>
            <a:pPr lvl="2"/>
            <a:r>
              <a:rPr lang="en-CA" dirty="0"/>
              <a:t>USB cables contain as many as 16 wires</a:t>
            </a:r>
          </a:p>
          <a:p>
            <a:pPr lvl="2"/>
            <a:r>
              <a:rPr lang="en-CA" dirty="0"/>
              <a:t>The eight ground and VBUS  terminals connect to 2 of the 16  wires</a:t>
            </a:r>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19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5528" y="134471"/>
            <a:ext cx="1011851" cy="811484"/>
          </a:xfrm>
          <a:prstGeom prst="rect">
            <a:avLst/>
          </a:prstGeom>
          <a:effectLst>
            <a:outerShdw blurRad="63500" dist="127000" dir="2700000" algn="tl" rotWithShape="0">
              <a:schemeClr val="tx1">
                <a:alpha val="50000"/>
              </a:schemeClr>
            </a:outerShdw>
          </a:effectLst>
        </p:spPr>
      </p:pic>
      <p:sp>
        <p:nvSpPr>
          <p:cNvPr id="10" name="TextBox 9"/>
          <p:cNvSpPr txBox="1"/>
          <p:nvPr/>
        </p:nvSpPr>
        <p:spPr>
          <a:xfrm>
            <a:off x="2209800" y="6204786"/>
            <a:ext cx="2196435" cy="430887"/>
          </a:xfrm>
          <a:prstGeom prst="rect">
            <a:avLst/>
          </a:prstGeom>
          <a:noFill/>
        </p:spPr>
        <p:txBody>
          <a:bodyPr wrap="none" rtlCol="0">
            <a:spAutoFit/>
          </a:bodyPr>
          <a:lstStyle/>
          <a:p>
            <a:r>
              <a:rPr lang="en-US" sz="2200" dirty="0">
                <a:solidFill>
                  <a:schemeClr val="bg1"/>
                </a:solidFill>
              </a:rPr>
              <a:t>USB-C Receptacle</a:t>
            </a:r>
          </a:p>
        </p:txBody>
      </p:sp>
      <p:pic>
        <p:nvPicPr>
          <p:cNvPr id="15" name="Picture 14">
            <a:extLst>
              <a:ext uri="{FF2B5EF4-FFF2-40B4-BE49-F238E27FC236}">
                <a16:creationId xmlns:a16="http://schemas.microsoft.com/office/drawing/2014/main" id="{F5694389-9BD1-4E3E-99DE-87351D037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8995" y="1762430"/>
            <a:ext cx="1105837" cy="4023367"/>
          </a:xfrm>
          <a:prstGeom prst="rect">
            <a:avLst/>
          </a:prstGeom>
          <a:effectLst>
            <a:outerShdw blurRad="63500" dist="127000" dir="2700000" algn="tl" rotWithShape="0">
              <a:schemeClr val="tx1">
                <a:alpha val="50000"/>
              </a:schemeClr>
            </a:outerShdw>
          </a:effectLst>
        </p:spPr>
      </p:pic>
      <p:pic>
        <p:nvPicPr>
          <p:cNvPr id="17" name="Picture 16">
            <a:extLst>
              <a:ext uri="{FF2B5EF4-FFF2-40B4-BE49-F238E27FC236}">
                <a16:creationId xmlns:a16="http://schemas.microsoft.com/office/drawing/2014/main" id="{55E9D673-09DC-41FE-9647-A5438AD19B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3183" y="1762430"/>
            <a:ext cx="1155146" cy="4023367"/>
          </a:xfrm>
          <a:prstGeom prst="rect">
            <a:avLst/>
          </a:prstGeom>
          <a:effectLst>
            <a:outerShdw blurRad="63500" dist="127000" dir="2700000" algn="tl" rotWithShape="0">
              <a:schemeClr val="tx1">
                <a:alpha val="50000"/>
              </a:schemeClr>
            </a:outerShdw>
          </a:effectLst>
        </p:spPr>
      </p:pic>
      <p:grpSp>
        <p:nvGrpSpPr>
          <p:cNvPr id="22" name="Group 21">
            <a:extLst>
              <a:ext uri="{FF2B5EF4-FFF2-40B4-BE49-F238E27FC236}">
                <a16:creationId xmlns:a16="http://schemas.microsoft.com/office/drawing/2014/main" id="{C020DCA7-E6FA-4FE7-962F-8B0190C16624}"/>
              </a:ext>
            </a:extLst>
          </p:cNvPr>
          <p:cNvGrpSpPr/>
          <p:nvPr/>
        </p:nvGrpSpPr>
        <p:grpSpPr>
          <a:xfrm>
            <a:off x="964324" y="3317633"/>
            <a:ext cx="6634582" cy="2624884"/>
            <a:chOff x="1745989" y="2216939"/>
            <a:chExt cx="6634582" cy="2624884"/>
          </a:xfrm>
        </p:grpSpPr>
        <p:pic>
          <p:nvPicPr>
            <p:cNvPr id="9" name="Picture 8" descr="https://www.allaboutcircuits.com/uploads/articles/Fig2m11292018.png"/>
            <p:cNvPicPr/>
            <p:nvPr/>
          </p:nvPicPr>
          <p:blipFill>
            <a:blip r:embed="rId6">
              <a:extLst>
                <a:ext uri="{28A0092B-C50C-407E-A947-70E740481C1C}">
                  <a14:useLocalDpi xmlns:a14="http://schemas.microsoft.com/office/drawing/2010/main" val="0"/>
                </a:ext>
              </a:extLst>
            </a:blip>
            <a:srcRect/>
            <a:stretch>
              <a:fillRect/>
            </a:stretch>
          </p:blipFill>
          <p:spPr bwMode="auto">
            <a:xfrm>
              <a:off x="2679312" y="2216939"/>
              <a:ext cx="5701259" cy="1212061"/>
            </a:xfrm>
            <a:prstGeom prst="rect">
              <a:avLst/>
            </a:prstGeom>
            <a:effectLst>
              <a:outerShdw blurRad="63500" dist="127000" dir="2700000" algn="tl" rotWithShape="0">
                <a:schemeClr val="tx1">
                  <a:alpha val="50000"/>
                </a:schemeClr>
              </a:outerShdw>
            </a:effectLst>
          </p:spPr>
        </p:pic>
        <p:sp>
          <p:nvSpPr>
            <p:cNvPr id="18" name="TextBox 17">
              <a:extLst>
                <a:ext uri="{FF2B5EF4-FFF2-40B4-BE49-F238E27FC236}">
                  <a16:creationId xmlns:a16="http://schemas.microsoft.com/office/drawing/2014/main" id="{DD9C49F3-C8EB-411D-9F37-DF9C5FAF6DF7}"/>
                </a:ext>
              </a:extLst>
            </p:cNvPr>
            <p:cNvSpPr txBox="1"/>
            <p:nvPr/>
          </p:nvSpPr>
          <p:spPr>
            <a:xfrm>
              <a:off x="1745989" y="3918493"/>
              <a:ext cx="2660246" cy="923330"/>
            </a:xfrm>
            <a:prstGeom prst="rect">
              <a:avLst/>
            </a:prstGeom>
            <a:solidFill>
              <a:srgbClr val="FFB69E"/>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CC2 becomes VCONN Provides power to active cables or adaptors</a:t>
              </a:r>
            </a:p>
          </p:txBody>
        </p:sp>
        <p:sp>
          <p:nvSpPr>
            <p:cNvPr id="19" name="Arrow: Right 18">
              <a:extLst>
                <a:ext uri="{FF2B5EF4-FFF2-40B4-BE49-F238E27FC236}">
                  <a16:creationId xmlns:a16="http://schemas.microsoft.com/office/drawing/2014/main" id="{51EFE6E1-C813-49ED-B479-74B31E740EAA}"/>
                </a:ext>
              </a:extLst>
            </p:cNvPr>
            <p:cNvSpPr/>
            <p:nvPr/>
          </p:nvSpPr>
          <p:spPr>
            <a:xfrm rot="7731120">
              <a:off x="4040704" y="3447937"/>
              <a:ext cx="1060803" cy="287676"/>
            </a:xfrm>
            <a:prstGeom prst="rightArrow">
              <a:avLst/>
            </a:prstGeom>
            <a:solidFill>
              <a:srgbClr val="FFB69E"/>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5C537B33-BD7C-4E1C-8D2B-02E6B81CE590}"/>
                </a:ext>
              </a:extLst>
            </p:cNvPr>
            <p:cNvSpPr txBox="1"/>
            <p:nvPr/>
          </p:nvSpPr>
          <p:spPr>
            <a:xfrm>
              <a:off x="5098332" y="3919392"/>
              <a:ext cx="3162124" cy="646331"/>
            </a:xfrm>
            <a:prstGeom prst="rect">
              <a:avLst/>
            </a:prstGeom>
            <a:solidFill>
              <a:srgbClr val="FFFFFF"/>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No second set of leads needed for Legacy USB2 so left blank</a:t>
              </a:r>
            </a:p>
          </p:txBody>
        </p:sp>
        <p:sp>
          <p:nvSpPr>
            <p:cNvPr id="21" name="Arrow: Right 20">
              <a:extLst>
                <a:ext uri="{FF2B5EF4-FFF2-40B4-BE49-F238E27FC236}">
                  <a16:creationId xmlns:a16="http://schemas.microsoft.com/office/drawing/2014/main" id="{2E231196-69FC-496E-AEBE-AD277A81E0BC}"/>
                </a:ext>
              </a:extLst>
            </p:cNvPr>
            <p:cNvSpPr/>
            <p:nvPr/>
          </p:nvSpPr>
          <p:spPr>
            <a:xfrm rot="4191644">
              <a:off x="5143660" y="3416110"/>
              <a:ext cx="981732" cy="287676"/>
            </a:xfrm>
            <a:prstGeom prst="rightArrow">
              <a:avLst/>
            </a:prstGeom>
            <a:solidFill>
              <a:srgbClr val="FFFFFF"/>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TextBox 22">
            <a:extLst>
              <a:ext uri="{FF2B5EF4-FFF2-40B4-BE49-F238E27FC236}">
                <a16:creationId xmlns:a16="http://schemas.microsoft.com/office/drawing/2014/main" id="{BE1F6F50-F6BA-410F-8E39-85E5F89FD0C1}"/>
              </a:ext>
            </a:extLst>
          </p:cNvPr>
          <p:cNvSpPr txBox="1"/>
          <p:nvPr/>
        </p:nvSpPr>
        <p:spPr>
          <a:xfrm>
            <a:off x="5168571" y="2426106"/>
            <a:ext cx="2660246" cy="369332"/>
          </a:xfrm>
          <a:prstGeom prst="rect">
            <a:avLst/>
          </a:prstGeom>
          <a:solidFill>
            <a:srgbClr val="FFB69E"/>
          </a:solidFill>
          <a:ln w="12700">
            <a:solidFill>
              <a:schemeClr val="tx1"/>
            </a:solidFill>
          </a:ln>
          <a:effectLst>
            <a:outerShdw blurRad="50800" dist="63500" dir="2700000" algn="tl" rotWithShape="0">
              <a:prstClr val="black">
                <a:alpha val="40000"/>
              </a:prstClr>
            </a:outerShdw>
          </a:effectLst>
        </p:spPr>
        <p:txBody>
          <a:bodyPr wrap="square" rtlCol="0">
            <a:spAutoFit/>
          </a:bodyPr>
          <a:lstStyle/>
          <a:p>
            <a:pPr algn="ctr"/>
            <a:r>
              <a:rPr lang="en-CA" dirty="0"/>
              <a:t>Only one CC pin</a:t>
            </a:r>
          </a:p>
        </p:txBody>
      </p:sp>
      <p:sp>
        <p:nvSpPr>
          <p:cNvPr id="24" name="Arrow: Right 23">
            <a:extLst>
              <a:ext uri="{FF2B5EF4-FFF2-40B4-BE49-F238E27FC236}">
                <a16:creationId xmlns:a16="http://schemas.microsoft.com/office/drawing/2014/main" id="{2821E864-4F8B-4730-A298-2F20A80F484F}"/>
              </a:ext>
            </a:extLst>
          </p:cNvPr>
          <p:cNvSpPr/>
          <p:nvPr/>
        </p:nvSpPr>
        <p:spPr>
          <a:xfrm rot="18326853">
            <a:off x="5155013" y="3042847"/>
            <a:ext cx="1060803" cy="287676"/>
          </a:xfrm>
          <a:prstGeom prst="rightArrow">
            <a:avLst/>
          </a:prstGeom>
          <a:solidFill>
            <a:srgbClr val="FFB69E"/>
          </a:solidFill>
          <a:ln w="12700">
            <a:solidFill>
              <a:schemeClr val="tx1"/>
            </a:solid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7081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Apr24</a:t>
            </a:r>
            <a:endParaRPr lang="en-US" dirty="0"/>
          </a:p>
        </p:txBody>
      </p:sp>
      <p:sp>
        <p:nvSpPr>
          <p:cNvPr id="3" name="Footer Placeholder 2"/>
          <p:cNvSpPr>
            <a:spLocks noGrp="1"/>
          </p:cNvSpPr>
          <p:nvPr>
            <p:ph type="ftr" sz="quarter" idx="11"/>
          </p:nvPr>
        </p:nvSpPr>
        <p:spPr/>
        <p:txBody>
          <a:bodyPr/>
          <a:lstStyle/>
          <a:p>
            <a:r>
              <a:rPr lang="en-US"/>
              <a:t>A USB Journey</a:t>
            </a:r>
            <a:endParaRPr lang="en-US" dirty="0"/>
          </a:p>
        </p:txBody>
      </p:sp>
      <p:sp>
        <p:nvSpPr>
          <p:cNvPr id="4" name="Slide Number Placeholder 3"/>
          <p:cNvSpPr>
            <a:spLocks noGrp="1"/>
          </p:cNvSpPr>
          <p:nvPr>
            <p:ph type="sldNum" sz="quarter" idx="12"/>
          </p:nvPr>
        </p:nvSpPr>
        <p:spPr/>
        <p:txBody>
          <a:bodyPr/>
          <a:lstStyle/>
          <a:p>
            <a:fld id="{D9A46AE1-CA72-4A2A-852C-7BD50D45D0D5}" type="slidenum">
              <a:rPr lang="en-US" smtClean="0"/>
              <a:t>2</a:t>
            </a:fld>
            <a:endParaRPr lang="en-US" dirty="0"/>
          </a:p>
        </p:txBody>
      </p:sp>
      <p:sp>
        <p:nvSpPr>
          <p:cNvPr id="5" name="TextBox 4"/>
          <p:cNvSpPr txBox="1"/>
          <p:nvPr/>
        </p:nvSpPr>
        <p:spPr>
          <a:xfrm>
            <a:off x="1656462" y="448773"/>
            <a:ext cx="3168560" cy="400110"/>
          </a:xfrm>
          <a:prstGeom prst="rect">
            <a:avLst/>
          </a:prstGeom>
          <a:noFill/>
        </p:spPr>
        <p:txBody>
          <a:bodyPr wrap="none" rtlCol="0">
            <a:spAutoFit/>
          </a:bodyPr>
          <a:lstStyle/>
          <a:p>
            <a:r>
              <a:rPr lang="en-US" sz="2000" i="1" dirty="0">
                <a:solidFill>
                  <a:schemeClr val="bg1"/>
                </a:solidFill>
              </a:rPr>
              <a:t>When was USB1 introduced?</a:t>
            </a:r>
          </a:p>
        </p:txBody>
      </p:sp>
      <p:sp>
        <p:nvSpPr>
          <p:cNvPr id="6" name="TextBox 5"/>
          <p:cNvSpPr txBox="1"/>
          <p:nvPr/>
        </p:nvSpPr>
        <p:spPr>
          <a:xfrm>
            <a:off x="7062102" y="3814041"/>
            <a:ext cx="2900153" cy="400110"/>
          </a:xfrm>
          <a:prstGeom prst="rect">
            <a:avLst/>
          </a:prstGeom>
          <a:noFill/>
        </p:spPr>
        <p:txBody>
          <a:bodyPr wrap="none" rtlCol="0">
            <a:spAutoFit/>
          </a:bodyPr>
          <a:lstStyle/>
          <a:p>
            <a:r>
              <a:rPr lang="en-US" sz="2000" i="1" dirty="0">
                <a:solidFill>
                  <a:schemeClr val="bg1"/>
                </a:solidFill>
              </a:rPr>
              <a:t>What is USB PD all about?</a:t>
            </a:r>
          </a:p>
        </p:txBody>
      </p:sp>
      <p:sp>
        <p:nvSpPr>
          <p:cNvPr id="7" name="TextBox 6"/>
          <p:cNvSpPr txBox="1"/>
          <p:nvPr/>
        </p:nvSpPr>
        <p:spPr>
          <a:xfrm>
            <a:off x="5849949" y="618840"/>
            <a:ext cx="4253600" cy="400110"/>
          </a:xfrm>
          <a:prstGeom prst="rect">
            <a:avLst/>
          </a:prstGeom>
          <a:noFill/>
        </p:spPr>
        <p:txBody>
          <a:bodyPr wrap="none" rtlCol="0">
            <a:spAutoFit/>
          </a:bodyPr>
          <a:lstStyle/>
          <a:p>
            <a:r>
              <a:rPr lang="en-US" sz="2000" i="1" dirty="0">
                <a:solidFill>
                  <a:schemeClr val="bg1"/>
                </a:solidFill>
              </a:rPr>
              <a:t>How many versions of USB 3 are there?</a:t>
            </a:r>
          </a:p>
        </p:txBody>
      </p:sp>
      <p:sp>
        <p:nvSpPr>
          <p:cNvPr id="8" name="TextBox 7"/>
          <p:cNvSpPr txBox="1"/>
          <p:nvPr/>
        </p:nvSpPr>
        <p:spPr>
          <a:xfrm>
            <a:off x="1206347" y="2945968"/>
            <a:ext cx="2582566" cy="400110"/>
          </a:xfrm>
          <a:prstGeom prst="rect">
            <a:avLst/>
          </a:prstGeom>
          <a:noFill/>
        </p:spPr>
        <p:txBody>
          <a:bodyPr wrap="none" rtlCol="0">
            <a:spAutoFit/>
          </a:bodyPr>
          <a:lstStyle/>
          <a:p>
            <a:r>
              <a:rPr lang="en-US" sz="2000" i="1" dirty="0">
                <a:solidFill>
                  <a:schemeClr val="bg1"/>
                </a:solidFill>
              </a:rPr>
              <a:t>What does USB4 offer?</a:t>
            </a:r>
          </a:p>
        </p:txBody>
      </p:sp>
      <p:sp>
        <p:nvSpPr>
          <p:cNvPr id="9" name="TextBox 8"/>
          <p:cNvSpPr txBox="1"/>
          <p:nvPr/>
        </p:nvSpPr>
        <p:spPr>
          <a:xfrm>
            <a:off x="710813" y="4216132"/>
            <a:ext cx="5318444" cy="400110"/>
          </a:xfrm>
          <a:prstGeom prst="rect">
            <a:avLst/>
          </a:prstGeom>
          <a:noFill/>
        </p:spPr>
        <p:txBody>
          <a:bodyPr wrap="none" rtlCol="0">
            <a:spAutoFit/>
          </a:bodyPr>
          <a:lstStyle/>
          <a:p>
            <a:r>
              <a:rPr lang="en-US" sz="2000" i="1" dirty="0">
                <a:solidFill>
                  <a:schemeClr val="bg1"/>
                </a:solidFill>
              </a:rPr>
              <a:t>What’s the difference between versions of USB 3?</a:t>
            </a:r>
          </a:p>
        </p:txBody>
      </p:sp>
      <p:sp>
        <p:nvSpPr>
          <p:cNvPr id="10" name="TextBox 9"/>
          <p:cNvSpPr txBox="1"/>
          <p:nvPr/>
        </p:nvSpPr>
        <p:spPr>
          <a:xfrm>
            <a:off x="3910797" y="4902843"/>
            <a:ext cx="3528595" cy="400110"/>
          </a:xfrm>
          <a:prstGeom prst="rect">
            <a:avLst/>
          </a:prstGeom>
          <a:noFill/>
        </p:spPr>
        <p:txBody>
          <a:bodyPr wrap="none" rtlCol="0">
            <a:spAutoFit/>
          </a:bodyPr>
          <a:lstStyle/>
          <a:p>
            <a:r>
              <a:rPr lang="en-US" sz="2000" i="1" dirty="0">
                <a:solidFill>
                  <a:schemeClr val="bg1"/>
                </a:solidFill>
              </a:rPr>
              <a:t>What does USB PD do for USB4?</a:t>
            </a:r>
          </a:p>
        </p:txBody>
      </p:sp>
      <p:sp>
        <p:nvSpPr>
          <p:cNvPr id="11" name="TextBox 10"/>
          <p:cNvSpPr txBox="1"/>
          <p:nvPr/>
        </p:nvSpPr>
        <p:spPr>
          <a:xfrm>
            <a:off x="7234918" y="2122438"/>
            <a:ext cx="4026230" cy="400110"/>
          </a:xfrm>
          <a:prstGeom prst="rect">
            <a:avLst/>
          </a:prstGeom>
          <a:noFill/>
        </p:spPr>
        <p:txBody>
          <a:bodyPr wrap="none" rtlCol="0">
            <a:spAutoFit/>
          </a:bodyPr>
          <a:lstStyle/>
          <a:p>
            <a:r>
              <a:rPr lang="en-US" sz="2000" i="1" dirty="0">
                <a:solidFill>
                  <a:schemeClr val="bg1"/>
                </a:solidFill>
              </a:rPr>
              <a:t>Are all versions of USB still supported</a:t>
            </a:r>
          </a:p>
        </p:txBody>
      </p:sp>
      <p:sp>
        <p:nvSpPr>
          <p:cNvPr id="12" name="TextBox 11"/>
          <p:cNvSpPr txBox="1"/>
          <p:nvPr/>
        </p:nvSpPr>
        <p:spPr>
          <a:xfrm>
            <a:off x="476317" y="5486296"/>
            <a:ext cx="5202643" cy="400110"/>
          </a:xfrm>
          <a:prstGeom prst="rect">
            <a:avLst/>
          </a:prstGeom>
          <a:noFill/>
        </p:spPr>
        <p:txBody>
          <a:bodyPr wrap="none" rtlCol="0">
            <a:spAutoFit/>
          </a:bodyPr>
          <a:lstStyle/>
          <a:p>
            <a:r>
              <a:rPr lang="en-US" sz="2000" i="1" dirty="0">
                <a:solidFill>
                  <a:schemeClr val="bg1"/>
                </a:solidFill>
              </a:rPr>
              <a:t>How many different connectors support USB 3?</a:t>
            </a:r>
          </a:p>
        </p:txBody>
      </p:sp>
      <p:sp>
        <p:nvSpPr>
          <p:cNvPr id="13" name="TextBox 12"/>
          <p:cNvSpPr txBox="1"/>
          <p:nvPr/>
        </p:nvSpPr>
        <p:spPr>
          <a:xfrm>
            <a:off x="7337819" y="1359462"/>
            <a:ext cx="3286639" cy="400110"/>
          </a:xfrm>
          <a:prstGeom prst="rect">
            <a:avLst/>
          </a:prstGeom>
          <a:noFill/>
        </p:spPr>
        <p:txBody>
          <a:bodyPr wrap="square" rtlCol="0">
            <a:spAutoFit/>
          </a:bodyPr>
          <a:lstStyle/>
          <a:p>
            <a:r>
              <a:rPr lang="en-US" sz="2000" i="1" dirty="0">
                <a:solidFill>
                  <a:schemeClr val="bg1"/>
                </a:solidFill>
              </a:rPr>
              <a:t>What is USB OTG all about?</a:t>
            </a:r>
          </a:p>
        </p:txBody>
      </p:sp>
      <p:sp>
        <p:nvSpPr>
          <p:cNvPr id="14" name="TextBox 13"/>
          <p:cNvSpPr txBox="1"/>
          <p:nvPr/>
        </p:nvSpPr>
        <p:spPr>
          <a:xfrm>
            <a:off x="8153400" y="4676938"/>
            <a:ext cx="3900298" cy="400110"/>
          </a:xfrm>
          <a:prstGeom prst="rect">
            <a:avLst/>
          </a:prstGeom>
          <a:noFill/>
        </p:spPr>
        <p:txBody>
          <a:bodyPr wrap="none" rtlCol="0">
            <a:spAutoFit/>
          </a:bodyPr>
          <a:lstStyle/>
          <a:p>
            <a:r>
              <a:rPr lang="en-US" sz="2000" i="1" dirty="0">
                <a:solidFill>
                  <a:schemeClr val="bg1"/>
                </a:solidFill>
              </a:rPr>
              <a:t>Is USB type-C just a connector spec?</a:t>
            </a:r>
          </a:p>
        </p:txBody>
      </p:sp>
      <p:sp>
        <p:nvSpPr>
          <p:cNvPr id="15" name="TextBox 14"/>
          <p:cNvSpPr txBox="1"/>
          <p:nvPr/>
        </p:nvSpPr>
        <p:spPr>
          <a:xfrm>
            <a:off x="4437961" y="2859144"/>
            <a:ext cx="6002862" cy="400110"/>
          </a:xfrm>
          <a:prstGeom prst="rect">
            <a:avLst/>
          </a:prstGeom>
          <a:noFill/>
        </p:spPr>
        <p:txBody>
          <a:bodyPr wrap="none" rtlCol="0">
            <a:spAutoFit/>
          </a:bodyPr>
          <a:lstStyle/>
          <a:p>
            <a:r>
              <a:rPr lang="en-US" sz="2000" i="1" dirty="0">
                <a:solidFill>
                  <a:schemeClr val="bg1"/>
                </a:solidFill>
              </a:rPr>
              <a:t>What’s in a USB-C cable and what do all those wires do?</a:t>
            </a:r>
          </a:p>
        </p:txBody>
      </p:sp>
      <p:sp>
        <p:nvSpPr>
          <p:cNvPr id="16" name="TextBox 15"/>
          <p:cNvSpPr txBox="1"/>
          <p:nvPr/>
        </p:nvSpPr>
        <p:spPr>
          <a:xfrm>
            <a:off x="3310793" y="3613986"/>
            <a:ext cx="1963999" cy="400110"/>
          </a:xfrm>
          <a:prstGeom prst="rect">
            <a:avLst/>
          </a:prstGeom>
          <a:noFill/>
        </p:spPr>
        <p:txBody>
          <a:bodyPr wrap="none" rtlCol="0">
            <a:spAutoFit/>
          </a:bodyPr>
          <a:lstStyle/>
          <a:p>
            <a:r>
              <a:rPr lang="en-US" sz="2000" i="1" dirty="0">
                <a:solidFill>
                  <a:schemeClr val="bg1"/>
                </a:solidFill>
              </a:rPr>
              <a:t>What  is USB BC?</a:t>
            </a:r>
          </a:p>
        </p:txBody>
      </p:sp>
      <p:sp>
        <p:nvSpPr>
          <p:cNvPr id="17" name="TextBox 16"/>
          <p:cNvSpPr txBox="1"/>
          <p:nvPr/>
        </p:nvSpPr>
        <p:spPr>
          <a:xfrm>
            <a:off x="1435961" y="1915840"/>
            <a:ext cx="4705904" cy="400110"/>
          </a:xfrm>
          <a:prstGeom prst="rect">
            <a:avLst/>
          </a:prstGeom>
          <a:noFill/>
        </p:spPr>
        <p:txBody>
          <a:bodyPr wrap="none" rtlCol="0">
            <a:spAutoFit/>
          </a:bodyPr>
          <a:lstStyle/>
          <a:p>
            <a:r>
              <a:rPr lang="en-US" sz="2000" i="1" dirty="0">
                <a:solidFill>
                  <a:schemeClr val="bg1"/>
                </a:solidFill>
              </a:rPr>
              <a:t>How do I tell which version of USB I’ve  got?</a:t>
            </a:r>
          </a:p>
        </p:txBody>
      </p:sp>
      <p:sp>
        <p:nvSpPr>
          <p:cNvPr id="18" name="TextBox 17"/>
          <p:cNvSpPr txBox="1"/>
          <p:nvPr/>
        </p:nvSpPr>
        <p:spPr>
          <a:xfrm>
            <a:off x="503225" y="1109495"/>
            <a:ext cx="5526032" cy="400110"/>
          </a:xfrm>
          <a:prstGeom prst="rect">
            <a:avLst/>
          </a:prstGeom>
          <a:noFill/>
        </p:spPr>
        <p:txBody>
          <a:bodyPr wrap="square" rtlCol="0">
            <a:spAutoFit/>
          </a:bodyPr>
          <a:lstStyle/>
          <a:p>
            <a:r>
              <a:rPr lang="en-US" sz="2000" i="1" dirty="0">
                <a:solidFill>
                  <a:schemeClr val="bg1"/>
                </a:solidFill>
              </a:rPr>
              <a:t>How much power can each version of USB deliver?  </a:t>
            </a:r>
          </a:p>
        </p:txBody>
      </p:sp>
      <p:sp>
        <p:nvSpPr>
          <p:cNvPr id="19" name="TextBox 18"/>
          <p:cNvSpPr txBox="1"/>
          <p:nvPr/>
        </p:nvSpPr>
        <p:spPr>
          <a:xfrm>
            <a:off x="5121891" y="5895752"/>
            <a:ext cx="6780574" cy="400110"/>
          </a:xfrm>
          <a:prstGeom prst="rect">
            <a:avLst/>
          </a:prstGeom>
          <a:noFill/>
        </p:spPr>
        <p:txBody>
          <a:bodyPr wrap="none" rtlCol="0">
            <a:spAutoFit/>
          </a:bodyPr>
          <a:lstStyle/>
          <a:p>
            <a:r>
              <a:rPr lang="en-CA" sz="2000" i="1" dirty="0">
                <a:solidFill>
                  <a:schemeClr val="bg1"/>
                </a:solidFill>
              </a:rPr>
              <a:t>Can the tiny USB-C connector really deliver 240 watts of power?</a:t>
            </a:r>
            <a:endParaRPr lang="en-US" sz="2000" i="1" dirty="0">
              <a:solidFill>
                <a:schemeClr val="bg1"/>
              </a:solidFill>
            </a:endParaRPr>
          </a:p>
        </p:txBody>
      </p:sp>
    </p:spTree>
    <p:extLst>
      <p:ext uri="{BB962C8B-B14F-4D97-AF65-F5344CB8AC3E}">
        <p14:creationId xmlns:p14="http://schemas.microsoft.com/office/powerpoint/2010/main" val="1492553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USB-C Configuration Channel (CC)</a:t>
            </a:r>
          </a:p>
        </p:txBody>
      </p:sp>
      <p:sp>
        <p:nvSpPr>
          <p:cNvPr id="3" name="Content Placeholder 2"/>
          <p:cNvSpPr>
            <a:spLocks noGrp="1"/>
          </p:cNvSpPr>
          <p:nvPr>
            <p:ph idx="1"/>
          </p:nvPr>
        </p:nvSpPr>
        <p:spPr/>
        <p:txBody>
          <a:bodyPr>
            <a:normAutofit/>
          </a:bodyPr>
          <a:lstStyle/>
          <a:p>
            <a:r>
              <a:rPr lang="en-US" dirty="0"/>
              <a:t>CC1, CC2 (receptacle) – CC, V</a:t>
            </a:r>
            <a:r>
              <a:rPr lang="en-US" baseline="-25000" dirty="0"/>
              <a:t>CONN</a:t>
            </a:r>
            <a:r>
              <a:rPr lang="en-US" dirty="0"/>
              <a:t> (plug) pins are key to managing connections</a:t>
            </a:r>
          </a:p>
          <a:p>
            <a:pPr lvl="1"/>
            <a:r>
              <a:rPr lang="en-CA" dirty="0"/>
              <a:t>One CC pin and cable wire so the cable can be used to…</a:t>
            </a:r>
            <a:endParaRPr lang="en-US" dirty="0"/>
          </a:p>
          <a:p>
            <a:pPr lvl="1"/>
            <a:r>
              <a:rPr lang="en-US" dirty="0"/>
              <a:t>Detect the attachment of a USB port</a:t>
            </a:r>
          </a:p>
          <a:p>
            <a:pPr lvl="1"/>
            <a:r>
              <a:rPr lang="en-US" dirty="0"/>
              <a:t>Resolve the cable orientation and manage connection establishing data bus routing establishing lane 0 for the two data lanes specified for USB 3.2 and 4</a:t>
            </a:r>
          </a:p>
          <a:p>
            <a:pPr lvl="2"/>
            <a:r>
              <a:rPr lang="en-CA" dirty="0"/>
              <a:t>Lane 0 determined as one closest to CC pin on the plug</a:t>
            </a:r>
          </a:p>
          <a:p>
            <a:pPr lvl="1"/>
            <a:r>
              <a:rPr lang="en-US" dirty="0"/>
              <a:t>Discover and configure V</a:t>
            </a:r>
            <a:r>
              <a:rPr lang="en-US" baseline="-25000" dirty="0"/>
              <a:t>CONN  </a:t>
            </a:r>
            <a:r>
              <a:rPr lang="en-US" dirty="0"/>
              <a:t>- a plug is able to supply power (up to 1.5 Watts) for active cables  to the “unused” CC1 or CC2 receptacle pin </a:t>
            </a:r>
          </a:p>
          <a:p>
            <a:pPr lvl="1"/>
            <a:r>
              <a:rPr lang="en-US" dirty="0"/>
              <a:t>Establish data roles between two attached ports</a:t>
            </a:r>
          </a:p>
          <a:p>
            <a:pPr lvl="1"/>
            <a:r>
              <a:rPr lang="en-US" dirty="0"/>
              <a:t>Establish source and sink roles between two attached ports</a:t>
            </a:r>
          </a:p>
          <a:p>
            <a:pPr lvl="1"/>
            <a:r>
              <a:rPr lang="en-US" dirty="0"/>
              <a:t>Discover and configure optional alternate modes i.e. DisplayPort, Thunderbolt, HDMI etc.</a:t>
            </a:r>
          </a:p>
          <a:p>
            <a:pPr lvl="1"/>
            <a:r>
              <a:rPr lang="en-CA" dirty="0"/>
              <a:t>Discover and enter USB4 operation using USB PD protocol</a:t>
            </a:r>
          </a:p>
          <a:p>
            <a:pPr lvl="1"/>
            <a:r>
              <a:rPr lang="en-CA" dirty="0"/>
              <a:t>Discover, manage, and configure VBUS for power delivery</a:t>
            </a:r>
            <a:endParaRPr lang="en-US" dirty="0"/>
          </a:p>
          <a:p>
            <a:pPr lvl="1"/>
            <a:r>
              <a:rPr lang="en-US" dirty="0"/>
              <a:t>No leading power pins on USB-C so by default VBUS power is off until authorized by CC </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20</a:t>
            </a:fld>
            <a:endParaRPr lang="en-US" dirty="0"/>
          </a:p>
        </p:txBody>
      </p:sp>
      <p:pic>
        <p:nvPicPr>
          <p:cNvPr id="7" name="Picture 6">
            <a:extLst>
              <a:ext uri="{FF2B5EF4-FFF2-40B4-BE49-F238E27FC236}">
                <a16:creationId xmlns:a16="http://schemas.microsoft.com/office/drawing/2014/main" id="{BB7E2299-4813-40D8-9775-F5A593D23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5528" y="134471"/>
            <a:ext cx="1011851" cy="811484"/>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21704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USB-C  Power Delivery &amp; CC Pins</a:t>
            </a:r>
          </a:p>
        </p:txBody>
      </p:sp>
      <p:sp>
        <p:nvSpPr>
          <p:cNvPr id="3" name="Content Placeholder 2"/>
          <p:cNvSpPr>
            <a:spLocks noGrp="1"/>
          </p:cNvSpPr>
          <p:nvPr>
            <p:ph idx="1"/>
          </p:nvPr>
        </p:nvSpPr>
        <p:spPr/>
        <p:txBody>
          <a:bodyPr/>
          <a:lstStyle/>
          <a:p>
            <a:r>
              <a:rPr lang="en-US" dirty="0"/>
              <a:t>More about Power Delivery &amp; Channel Configuration pins… but first a few definitions</a:t>
            </a:r>
          </a:p>
          <a:p>
            <a:pPr lvl="1"/>
            <a:r>
              <a:rPr lang="en-US" dirty="0"/>
              <a:t>DFP – Downstream facing port – sends data – sources power –mostly hosts</a:t>
            </a:r>
          </a:p>
          <a:p>
            <a:pPr lvl="1"/>
            <a:r>
              <a:rPr lang="en-US" dirty="0"/>
              <a:t>UFP – Upward Facing Port – receives data –sinks power – mostly devices</a:t>
            </a:r>
          </a:p>
          <a:p>
            <a:pPr lvl="1"/>
            <a:r>
              <a:rPr lang="en-US" dirty="0"/>
              <a:t>DRD – Dual Role Data – port can act as either DFP or UFP </a:t>
            </a:r>
          </a:p>
          <a:p>
            <a:pPr lvl="2"/>
            <a:r>
              <a:rPr lang="en-US" dirty="0"/>
              <a:t>Role is determined by  the port’s power role at attach, if sourcing it becomes a DFP if sinking it becomes a UFP, Roles can be dynamically changed using USB PD’s data swap function</a:t>
            </a:r>
          </a:p>
          <a:p>
            <a:pPr lvl="2"/>
            <a:r>
              <a:rPr lang="en-US" dirty="0"/>
              <a:t>Examples – laptops – tablets – cell phones</a:t>
            </a:r>
          </a:p>
          <a:p>
            <a:pPr lvl="1"/>
            <a:r>
              <a:rPr lang="en-US" dirty="0"/>
              <a:t>DRP – Dual Role Power- operates as either a source or sink - role is determined by power flow</a:t>
            </a:r>
          </a:p>
          <a:p>
            <a:pPr lvl="2"/>
            <a:r>
              <a:rPr lang="en-US" dirty="0"/>
              <a:t>Sink ports when attached draw power from VBUS and are most often a device</a:t>
            </a:r>
          </a:p>
          <a:p>
            <a:pPr lvl="2"/>
            <a:r>
              <a:rPr lang="en-US" dirty="0"/>
              <a:t>Source ports when attached provide power over the VBUS</a:t>
            </a:r>
          </a:p>
          <a:p>
            <a:pPr lvl="2"/>
            <a:r>
              <a:rPr lang="en-US" dirty="0"/>
              <a:t>When a DRP initially operates as a source it also takes the data role of a DFP</a:t>
            </a:r>
          </a:p>
          <a:p>
            <a:pPr lvl="2"/>
            <a:r>
              <a:rPr lang="en-US" dirty="0"/>
              <a:t>When a DRP initially operates as a sink it also takes the data role of a UFP</a:t>
            </a:r>
          </a:p>
          <a:p>
            <a:pPr lvl="1"/>
            <a:r>
              <a:rPr lang="en-US" dirty="0"/>
              <a:t>PPS – Programmable power supply</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21</a:t>
            </a:fld>
            <a:endParaRPr lang="en-US" dirty="0"/>
          </a:p>
        </p:txBody>
      </p:sp>
      <p:pic>
        <p:nvPicPr>
          <p:cNvPr id="7" name="Picture 6">
            <a:extLst>
              <a:ext uri="{FF2B5EF4-FFF2-40B4-BE49-F238E27FC236}">
                <a16:creationId xmlns:a16="http://schemas.microsoft.com/office/drawing/2014/main" id="{7B9A0DC3-CD4C-4AC6-8412-737FFC12C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46" y="134471"/>
            <a:ext cx="823513" cy="82351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92386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PD (Power Delivery)</a:t>
            </a:r>
          </a:p>
        </p:txBody>
      </p:sp>
      <p:sp>
        <p:nvSpPr>
          <p:cNvPr id="3" name="Content Placeholder 2"/>
          <p:cNvSpPr>
            <a:spLocks noGrp="1"/>
          </p:cNvSpPr>
          <p:nvPr>
            <p:ph idx="1"/>
          </p:nvPr>
        </p:nvSpPr>
        <p:spPr/>
        <p:txBody>
          <a:bodyPr>
            <a:normAutofit/>
          </a:bodyPr>
          <a:lstStyle/>
          <a:p>
            <a:r>
              <a:rPr lang="en-US" dirty="0"/>
              <a:t>USB PD (Power Delivery)</a:t>
            </a:r>
          </a:p>
          <a:p>
            <a:pPr lvl="1"/>
            <a:r>
              <a:rPr lang="en-US" dirty="0"/>
              <a:t>Goal – provide a single standard for all USB devices</a:t>
            </a:r>
          </a:p>
          <a:p>
            <a:pPr lvl="1"/>
            <a:r>
              <a:rPr lang="en-US" dirty="0"/>
              <a:t>Developed along with USB3 initial for battery charging…but grew!</a:t>
            </a:r>
          </a:p>
          <a:p>
            <a:pPr lvl="1"/>
            <a:r>
              <a:rPr lang="en-US" dirty="0"/>
              <a:t>USB power delivery is only available with USB-C to USB-C cables using CC channel</a:t>
            </a:r>
          </a:p>
          <a:p>
            <a:pPr lvl="1"/>
            <a:r>
              <a:rPr lang="en-US" dirty="0"/>
              <a:t>Maximum power delivery is 240W (48V @ 5A)</a:t>
            </a:r>
          </a:p>
          <a:p>
            <a:pPr lvl="1"/>
            <a:r>
              <a:rPr lang="en-US" dirty="0"/>
              <a:t>Standard USB cables must support currents up to 3A, special cables are needed for higher currents.</a:t>
            </a:r>
          </a:p>
          <a:p>
            <a:pPr lvl="1"/>
            <a:r>
              <a:rPr lang="en-US" dirty="0"/>
              <a:t>Power delivery is negotiated - means power users must define required voltage and current</a:t>
            </a:r>
          </a:p>
          <a:p>
            <a:pPr lvl="1"/>
            <a:r>
              <a:rPr lang="en-US" dirty="0"/>
              <a:t>Power direction is no longer fixed roles can be swapped i.e. peripheral could supply power to host</a:t>
            </a:r>
          </a:p>
          <a:p>
            <a:pPr lvl="1"/>
            <a:r>
              <a:rPr lang="en-US" dirty="0"/>
              <a:t>Data bus is not involved in power negotiation so data and power flow can be simultaneous </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22</a:t>
            </a:fld>
            <a:endParaRPr lang="en-US" dirty="0"/>
          </a:p>
        </p:txBody>
      </p:sp>
      <p:pic>
        <p:nvPicPr>
          <p:cNvPr id="7" name="Picture 6">
            <a:extLst>
              <a:ext uri="{FF2B5EF4-FFF2-40B4-BE49-F238E27FC236}">
                <a16:creationId xmlns:a16="http://schemas.microsoft.com/office/drawing/2014/main" id="{96D0EB5B-B4E5-495E-BEA3-A36AD7B30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46" y="134471"/>
            <a:ext cx="823513" cy="82351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43448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Power Delivery (cont’d)</a:t>
            </a:r>
          </a:p>
        </p:txBody>
      </p:sp>
      <p:sp>
        <p:nvSpPr>
          <p:cNvPr id="3" name="Content Placeholder 2"/>
          <p:cNvSpPr>
            <a:spLocks noGrp="1"/>
          </p:cNvSpPr>
          <p:nvPr>
            <p:ph idx="1"/>
          </p:nvPr>
        </p:nvSpPr>
        <p:spPr/>
        <p:txBody>
          <a:bodyPr>
            <a:normAutofit/>
          </a:bodyPr>
          <a:lstStyle/>
          <a:p>
            <a:r>
              <a:rPr lang="en-US" dirty="0"/>
              <a:t>USB PD V1.0</a:t>
            </a:r>
          </a:p>
          <a:p>
            <a:pPr lvl="1"/>
            <a:r>
              <a:rPr lang="en-US" dirty="0"/>
              <a:t>Introduced 2012 enables power deliver up to 100W with 6 fixed power profiles.</a:t>
            </a:r>
          </a:p>
          <a:p>
            <a:pPr lvl="2"/>
            <a:r>
              <a:rPr lang="en-US" dirty="0"/>
              <a:t>10W (5V,2A) 18W (12V, 1.5A) 36W (12V, 3A) 60W (12V, 5A &amp; 20V, 3A) 100W (20V, 5A)</a:t>
            </a:r>
          </a:p>
          <a:p>
            <a:pPr lvl="1"/>
            <a:r>
              <a:rPr lang="en-US" dirty="0"/>
              <a:t>Enables power role swapping  i.e.  Computer can be powered through USB while still being coms host</a:t>
            </a:r>
          </a:p>
          <a:p>
            <a:r>
              <a:rPr lang="en-US" dirty="0"/>
              <a:t>USB PD V2.0</a:t>
            </a:r>
          </a:p>
          <a:p>
            <a:pPr lvl="1"/>
            <a:r>
              <a:rPr lang="en-US" dirty="0"/>
              <a:t>Released 2014, stipulates the use of USB-C</a:t>
            </a:r>
          </a:p>
          <a:p>
            <a:pPr lvl="1"/>
            <a:r>
              <a:rPr lang="en-US" dirty="0"/>
              <a:t>V2.0 rev1.2 revised in 2015 with the release of USB 3.0 adds safety features for device authentication</a:t>
            </a:r>
          </a:p>
          <a:p>
            <a:pPr lvl="1"/>
            <a:r>
              <a:rPr lang="en-US" dirty="0"/>
              <a:t>Rev 1.2 stipulates 5 power profiles defining normative voltages and currents</a:t>
            </a:r>
          </a:p>
          <a:p>
            <a:pPr lvl="2"/>
            <a:r>
              <a:rPr lang="en-US" dirty="0"/>
              <a:t> up to 15W (5V 3A)  - &gt;15W up to 27W (5 &amp; 9V up to 3A) -&gt;27W up to 45W (5,9&amp;15V up to 3A)                    -&gt;45W to 60W (5,9,15,20V up to 3A)  &amp; 100W provided by 20V up to 5A.</a:t>
            </a:r>
          </a:p>
          <a:p>
            <a:pPr lvl="1"/>
            <a:r>
              <a:rPr lang="en-US" dirty="0"/>
              <a:t>Source sends 32b CC msg advertising it’s capabilities and sink replies with request for V/I</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23</a:t>
            </a:fld>
            <a:endParaRPr lang="en-US" dirty="0"/>
          </a:p>
        </p:txBody>
      </p:sp>
      <p:pic>
        <p:nvPicPr>
          <p:cNvPr id="7" name="Picture 6">
            <a:extLst>
              <a:ext uri="{FF2B5EF4-FFF2-40B4-BE49-F238E27FC236}">
                <a16:creationId xmlns:a16="http://schemas.microsoft.com/office/drawing/2014/main" id="{527B2342-76DC-49F8-BBFF-C35554B80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46" y="134471"/>
            <a:ext cx="823513" cy="82351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72624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Power Delivery (cont’d)</a:t>
            </a:r>
          </a:p>
        </p:txBody>
      </p:sp>
      <p:sp>
        <p:nvSpPr>
          <p:cNvPr id="3" name="Content Placeholder 2"/>
          <p:cNvSpPr>
            <a:spLocks noGrp="1"/>
          </p:cNvSpPr>
          <p:nvPr>
            <p:ph idx="1"/>
          </p:nvPr>
        </p:nvSpPr>
        <p:spPr/>
        <p:txBody>
          <a:bodyPr>
            <a:normAutofit lnSpcReduction="10000"/>
          </a:bodyPr>
          <a:lstStyle/>
          <a:p>
            <a:r>
              <a:rPr lang="en-US" dirty="0"/>
              <a:t>USB PD V3.0 with Programmable Power Supply (PPS)</a:t>
            </a:r>
          </a:p>
          <a:p>
            <a:pPr lvl="1"/>
            <a:r>
              <a:rPr lang="en-US" dirty="0"/>
              <a:t>2015 - Enhancements added to power delivery</a:t>
            </a:r>
          </a:p>
          <a:p>
            <a:pPr lvl="2"/>
            <a:r>
              <a:rPr lang="en-US" dirty="0"/>
              <a:t>More detailed description of the characteristics of a device’s  built-in battery </a:t>
            </a:r>
          </a:p>
          <a:p>
            <a:pPr lvl="2"/>
            <a:r>
              <a:rPr lang="en-US" dirty="0"/>
              <a:t>Housekeeping functions included device HW &amp; SW version ID, software updates via PD communication, and digital certificate &amp; signatures for enhanced security</a:t>
            </a:r>
          </a:p>
          <a:p>
            <a:pPr lvl="2"/>
            <a:r>
              <a:rPr lang="en-US" dirty="0"/>
              <a:t>Fast role swapping</a:t>
            </a:r>
          </a:p>
          <a:p>
            <a:pPr lvl="1"/>
            <a:r>
              <a:rPr lang="en-US" dirty="0"/>
              <a:t>2017 – Programmable Power Supply (PPS) introduced optimizes charging conversion losses</a:t>
            </a:r>
          </a:p>
          <a:p>
            <a:pPr lvl="2"/>
            <a:r>
              <a:rPr lang="en-US" dirty="0"/>
              <a:t>PPS voltage ranges 3.3V-5.9V, 3.3-11V, 3.3-16V, 3.3-21V all at 3A and 3.3-21V 5A.</a:t>
            </a:r>
          </a:p>
          <a:p>
            <a:pPr lvl="2"/>
            <a:r>
              <a:rPr lang="en-US" dirty="0"/>
              <a:t>Enables voltage increments in 20mV steps from 5V to 21V.  Sources  must have constant current </a:t>
            </a:r>
          </a:p>
          <a:p>
            <a:pPr lvl="2"/>
            <a:r>
              <a:rPr lang="en-US" dirty="0"/>
              <a:t>Real time mods (10 sec) to power delivery voltage &amp; current based on device’s charging status</a:t>
            </a:r>
          </a:p>
          <a:p>
            <a:r>
              <a:rPr lang="en-US" dirty="0"/>
              <a:t>USB PD V3.1</a:t>
            </a:r>
          </a:p>
          <a:p>
            <a:pPr lvl="1"/>
            <a:r>
              <a:rPr lang="en-US" dirty="0"/>
              <a:t>2021 – Adds additional extended power range (EPR) to 3.0</a:t>
            </a:r>
          </a:p>
          <a:p>
            <a:pPr lvl="2"/>
            <a:r>
              <a:rPr lang="en-US" dirty="0"/>
              <a:t>changing options with 28, 36 &amp; 48V up to 5A (240W max)</a:t>
            </a:r>
          </a:p>
          <a:p>
            <a:pPr lvl="2"/>
            <a:r>
              <a:rPr lang="en-US" dirty="0"/>
              <a:t>EPR voltages are adjustable in 100mV steps 15-28V, 15-26V &amp; 15-48V @5A</a:t>
            </a:r>
          </a:p>
          <a:p>
            <a:pPr lvl="2"/>
            <a:r>
              <a:rPr lang="en-US" dirty="0"/>
              <a:t>Sink must request EPR, source cannot force it, and maintain keep-alive messages every 500mS.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24</a:t>
            </a:fld>
            <a:endParaRPr lang="en-US" dirty="0"/>
          </a:p>
        </p:txBody>
      </p:sp>
      <p:pic>
        <p:nvPicPr>
          <p:cNvPr id="7" name="Picture 6">
            <a:extLst>
              <a:ext uri="{FF2B5EF4-FFF2-40B4-BE49-F238E27FC236}">
                <a16:creationId xmlns:a16="http://schemas.microsoft.com/office/drawing/2014/main" id="{61A535C7-B951-4227-85D7-82DC2C071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46" y="134471"/>
            <a:ext cx="823513" cy="82351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18584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Power Delivery Variants</a:t>
            </a:r>
          </a:p>
        </p:txBody>
      </p:sp>
      <p:sp>
        <p:nvSpPr>
          <p:cNvPr id="3" name="Content Placeholder 2"/>
          <p:cNvSpPr>
            <a:spLocks noGrp="1"/>
          </p:cNvSpPr>
          <p:nvPr>
            <p:ph idx="1"/>
          </p:nvPr>
        </p:nvSpPr>
        <p:spPr>
          <a:xfrm>
            <a:off x="272141" y="1027134"/>
            <a:ext cx="11692177" cy="5092225"/>
          </a:xfrm>
        </p:spPr>
        <p:txBody>
          <a:bodyPr/>
          <a:lstStyle/>
          <a:p>
            <a:r>
              <a:rPr lang="en-US" dirty="0"/>
              <a:t>Many USB-C implementations don’t use all the spec’s capabilities or use them in what may seem like unexpected ways…here are a few examples</a:t>
            </a:r>
          </a:p>
          <a:p>
            <a:pPr lvl="1"/>
            <a:r>
              <a:rPr lang="en-US" dirty="0"/>
              <a:t>USB-C power delivery only, no data</a:t>
            </a:r>
          </a:p>
          <a:p>
            <a:pPr lvl="2"/>
            <a:r>
              <a:rPr lang="en-US" dirty="0"/>
              <a:t>Default power delivery up to 15W (5V @ 3A) may only use V</a:t>
            </a:r>
            <a:r>
              <a:rPr lang="en-US" baseline="-25000" dirty="0"/>
              <a:t>BUS</a:t>
            </a:r>
            <a:r>
              <a:rPr lang="en-US" dirty="0"/>
              <a:t> and ground pins &amp; not PD compliant</a:t>
            </a:r>
          </a:p>
          <a:p>
            <a:pPr lvl="2"/>
            <a:r>
              <a:rPr lang="en-US" dirty="0"/>
              <a:t>Power only up to 240W – must be USB PD spec compliant, configuration uses CC1 &amp; CC2</a:t>
            </a:r>
          </a:p>
          <a:p>
            <a:pPr lvl="1"/>
            <a:r>
              <a:rPr lang="en-US" dirty="0"/>
              <a:t>USB 2.0 UFP or DFP without PD and Super Speed data – essentially USB 2 with a USB-C connector (at least on one end)</a:t>
            </a:r>
          </a:p>
          <a:p>
            <a:pPr lvl="2"/>
            <a:r>
              <a:rPr lang="en-US" dirty="0"/>
              <a:t>Anything that is USB powered requiring less than 15 Watts (5V @ 3A) and is ok with USB 2 data speeds - Keyboards - mice – wearables – single board computers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25</a:t>
            </a:fld>
            <a:endParaRPr lang="en-US" dirty="0"/>
          </a:p>
        </p:txBody>
      </p:sp>
      <p:pic>
        <p:nvPicPr>
          <p:cNvPr id="8" name="Picture 7">
            <a:extLst>
              <a:ext uri="{FF2B5EF4-FFF2-40B4-BE49-F238E27FC236}">
                <a16:creationId xmlns:a16="http://schemas.microsoft.com/office/drawing/2014/main" id="{C96C4597-8731-4D3D-AF47-7ED7CB0DF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846" y="134471"/>
            <a:ext cx="823513" cy="82351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587058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Data and Power Applications</a:t>
            </a:r>
          </a:p>
        </p:txBody>
      </p:sp>
      <p:sp>
        <p:nvSpPr>
          <p:cNvPr id="3" name="Content Placeholder 2"/>
          <p:cNvSpPr>
            <a:spLocks noGrp="1"/>
          </p:cNvSpPr>
          <p:nvPr>
            <p:ph idx="1"/>
          </p:nvPr>
        </p:nvSpPr>
        <p:spPr/>
        <p:txBody>
          <a:bodyPr/>
          <a:lstStyle/>
          <a:p>
            <a:r>
              <a:rPr lang="en-US" dirty="0"/>
              <a:t> </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26</a:t>
            </a:fld>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051" y="903327"/>
            <a:ext cx="9885033" cy="5464745"/>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685298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USB Components</a:t>
            </a:r>
          </a:p>
        </p:txBody>
      </p:sp>
      <p:sp>
        <p:nvSpPr>
          <p:cNvPr id="3" name="Content Placeholder 2"/>
          <p:cNvSpPr>
            <a:spLocks noGrp="1"/>
          </p:cNvSpPr>
          <p:nvPr>
            <p:ph idx="1"/>
          </p:nvPr>
        </p:nvSpPr>
        <p:spPr>
          <a:xfrm>
            <a:off x="272143" y="1027134"/>
            <a:ext cx="7359580" cy="5092225"/>
          </a:xfrm>
        </p:spPr>
        <p:txBody>
          <a:bodyPr>
            <a:normAutofit/>
          </a:bodyPr>
          <a:lstStyle/>
          <a:p>
            <a:r>
              <a:rPr lang="en-US" dirty="0"/>
              <a:t>USB Chargers</a:t>
            </a:r>
          </a:p>
          <a:p>
            <a:pPr lvl="1"/>
            <a:r>
              <a:rPr lang="en-US" dirty="0"/>
              <a:t>Before you buy define your specs and research </a:t>
            </a:r>
          </a:p>
          <a:p>
            <a:pPr lvl="1"/>
            <a:r>
              <a:rPr lang="en-US" dirty="0"/>
              <a:t>Some things to watch for</a:t>
            </a:r>
          </a:p>
          <a:p>
            <a:pPr lvl="2"/>
            <a:r>
              <a:rPr lang="en-US" dirty="0"/>
              <a:t>If it’s really cheap beware…100W charger with 4 USB-A ports will never deliver 100W</a:t>
            </a:r>
          </a:p>
          <a:p>
            <a:pPr lvl="2"/>
            <a:r>
              <a:rPr lang="en-US" dirty="0"/>
              <a:t>USB charger with multiple outlets</a:t>
            </a:r>
          </a:p>
          <a:p>
            <a:pPr lvl="3"/>
            <a:r>
              <a:rPr lang="en-US" dirty="0"/>
              <a:t>Total power is usually shared between ports, i.e. a 30W charger will deliver 30W shared between all outlets, not always equally</a:t>
            </a:r>
          </a:p>
          <a:p>
            <a:pPr lvl="3"/>
            <a:r>
              <a:rPr lang="en-US" dirty="0"/>
              <a:t>USB A outlets will deliver up to 3A</a:t>
            </a:r>
          </a:p>
          <a:p>
            <a:pPr lvl="3"/>
            <a:r>
              <a:rPr lang="en-US" dirty="0"/>
              <a:t>USB power delivery will NOT work with a USB-A  plug, it doesn’t have CC capability</a:t>
            </a:r>
          </a:p>
          <a:p>
            <a:pPr lvl="1"/>
            <a:r>
              <a:rPr lang="en-US" dirty="0"/>
              <a:t>Look to products that are USB-IF certified</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27</a:t>
            </a:fld>
            <a:endParaRPr lang="en-US" dirty="0"/>
          </a:p>
        </p:txBody>
      </p:sp>
      <p:pic>
        <p:nvPicPr>
          <p:cNvPr id="18" name="Picture 17">
            <a:extLst>
              <a:ext uri="{FF2B5EF4-FFF2-40B4-BE49-F238E27FC236}">
                <a16:creationId xmlns:a16="http://schemas.microsoft.com/office/drawing/2014/main" id="{35E01D06-70F9-4DAC-9948-3CA24657B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737" y="158522"/>
            <a:ext cx="4747120" cy="2398349"/>
          </a:xfrm>
          <a:prstGeom prst="rect">
            <a:avLst/>
          </a:prstGeom>
          <a:effectLst>
            <a:outerShdw blurRad="63500" dist="127000" dir="2700000" algn="tl" rotWithShape="0">
              <a:schemeClr val="tx1">
                <a:alpha val="50000"/>
              </a:schemeClr>
            </a:outerShdw>
          </a:effectLst>
        </p:spPr>
      </p:pic>
      <p:pic>
        <p:nvPicPr>
          <p:cNvPr id="22" name="Picture 21">
            <a:extLst>
              <a:ext uri="{FF2B5EF4-FFF2-40B4-BE49-F238E27FC236}">
                <a16:creationId xmlns:a16="http://schemas.microsoft.com/office/drawing/2014/main" id="{D8EBB431-1662-4322-AB1D-3CAC1B2C3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953" y="2713425"/>
            <a:ext cx="2776904" cy="2756334"/>
          </a:xfrm>
          <a:prstGeom prst="rect">
            <a:avLst/>
          </a:prstGeom>
          <a:effectLst>
            <a:outerShdw blurRad="63500" dist="127000" dir="2700000" algn="tl" rotWithShape="0">
              <a:schemeClr val="tx1">
                <a:alpha val="50000"/>
              </a:schemeClr>
            </a:outerShdw>
          </a:effectLst>
        </p:spPr>
      </p:pic>
      <p:pic>
        <p:nvPicPr>
          <p:cNvPr id="20" name="Picture 19">
            <a:extLst>
              <a:ext uri="{FF2B5EF4-FFF2-40B4-BE49-F238E27FC236}">
                <a16:creationId xmlns:a16="http://schemas.microsoft.com/office/drawing/2014/main" id="{05C96C2B-27F7-4655-B766-F1F9ADCE3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456" y="5286305"/>
            <a:ext cx="4603334" cy="127635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78167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USB Components</a:t>
            </a:r>
          </a:p>
        </p:txBody>
      </p:sp>
      <p:sp>
        <p:nvSpPr>
          <p:cNvPr id="3" name="Content Placeholder 2"/>
          <p:cNvSpPr>
            <a:spLocks noGrp="1"/>
          </p:cNvSpPr>
          <p:nvPr>
            <p:ph idx="1"/>
          </p:nvPr>
        </p:nvSpPr>
        <p:spPr>
          <a:xfrm>
            <a:off x="272141" y="1027134"/>
            <a:ext cx="6023151" cy="5092225"/>
          </a:xfrm>
        </p:spPr>
        <p:txBody>
          <a:bodyPr>
            <a:normAutofit/>
          </a:bodyPr>
          <a:lstStyle/>
          <a:p>
            <a:r>
              <a:rPr lang="en-US" dirty="0"/>
              <a:t>USB Chargers</a:t>
            </a:r>
          </a:p>
          <a:p>
            <a:pPr lvl="1"/>
            <a:r>
              <a:rPr lang="en-US" dirty="0"/>
              <a:t> Look for chargers that clearly spell out their total power and shared power capabilities.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28</a:t>
            </a:fld>
            <a:endParaRPr lang="en-US" dirty="0"/>
          </a:p>
        </p:txBody>
      </p:sp>
      <p:pic>
        <p:nvPicPr>
          <p:cNvPr id="12" name="Picture 11">
            <a:extLst>
              <a:ext uri="{FF2B5EF4-FFF2-40B4-BE49-F238E27FC236}">
                <a16:creationId xmlns:a16="http://schemas.microsoft.com/office/drawing/2014/main" id="{8DF10D2E-AC57-4651-891C-C14F796E6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09" y="1027134"/>
            <a:ext cx="5505450" cy="409575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16000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 USB Components</a:t>
            </a:r>
          </a:p>
        </p:txBody>
      </p:sp>
      <p:sp>
        <p:nvSpPr>
          <p:cNvPr id="3" name="Content Placeholder 2"/>
          <p:cNvSpPr>
            <a:spLocks noGrp="1"/>
          </p:cNvSpPr>
          <p:nvPr>
            <p:ph idx="1"/>
          </p:nvPr>
        </p:nvSpPr>
        <p:spPr>
          <a:xfrm>
            <a:off x="272140" y="1027134"/>
            <a:ext cx="8848413" cy="5092225"/>
          </a:xfrm>
        </p:spPr>
        <p:txBody>
          <a:bodyPr>
            <a:normAutofit/>
          </a:bodyPr>
          <a:lstStyle/>
          <a:p>
            <a:r>
              <a:rPr lang="en-US" dirty="0"/>
              <a:t>USB Cables</a:t>
            </a:r>
          </a:p>
          <a:p>
            <a:pPr lvl="1"/>
            <a:r>
              <a:rPr lang="en-US" dirty="0"/>
              <a:t> USB 3 and USB4 speeds range from 5  to 120 Gb/s, power delivery complexity, accommodating alternate modes, CC communications - all mean USB is more complex and costly.</a:t>
            </a:r>
          </a:p>
          <a:p>
            <a:pPr lvl="1"/>
            <a:r>
              <a:rPr lang="en-US" dirty="0"/>
              <a:t>Some things to watch for</a:t>
            </a:r>
          </a:p>
          <a:p>
            <a:pPr lvl="2"/>
            <a:r>
              <a:rPr lang="en-US" dirty="0"/>
              <a:t>Not all cables with a USB-C plug will support speeds greater than USB 2</a:t>
            </a:r>
          </a:p>
          <a:p>
            <a:pPr lvl="2"/>
            <a:r>
              <a:rPr lang="en-US" dirty="0"/>
              <a:t>USB cables advertised for power delivery may not deliver data</a:t>
            </a:r>
          </a:p>
          <a:p>
            <a:pPr lvl="2"/>
            <a:r>
              <a:rPr lang="en-US" dirty="0"/>
              <a:t>USB cables with a USB A connectors will at most deliver around 15 watts</a:t>
            </a:r>
          </a:p>
          <a:p>
            <a:pPr lvl="3"/>
            <a:r>
              <a:rPr lang="en-US" dirty="0"/>
              <a:t>For data Black separator = 480Mb/s blue separator = 5-10Gb/s</a:t>
            </a:r>
          </a:p>
          <a:p>
            <a:pPr lvl="2"/>
            <a:r>
              <a:rPr lang="en-US" dirty="0"/>
              <a:t>Look to products that are USB-IF certified</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29</a:t>
            </a:fld>
            <a:endParaRPr lang="en-US" dirty="0"/>
          </a:p>
        </p:txBody>
      </p:sp>
      <p:pic>
        <p:nvPicPr>
          <p:cNvPr id="13" name="Picture 12">
            <a:extLst>
              <a:ext uri="{FF2B5EF4-FFF2-40B4-BE49-F238E27FC236}">
                <a16:creationId xmlns:a16="http://schemas.microsoft.com/office/drawing/2014/main" id="{13B0995C-55ED-4291-B617-E25246606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260" y="4711964"/>
            <a:ext cx="1816534" cy="818004"/>
          </a:xfrm>
          <a:prstGeom prst="rect">
            <a:avLst/>
          </a:prstGeom>
        </p:spPr>
      </p:pic>
      <p:pic>
        <p:nvPicPr>
          <p:cNvPr id="15" name="Picture 14">
            <a:extLst>
              <a:ext uri="{FF2B5EF4-FFF2-40B4-BE49-F238E27FC236}">
                <a16:creationId xmlns:a16="http://schemas.microsoft.com/office/drawing/2014/main" id="{B220F117-6DFD-4AA4-B3FA-FE47A12E1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151" y="4764722"/>
            <a:ext cx="3153698" cy="1066144"/>
          </a:xfrm>
          <a:prstGeom prst="rect">
            <a:avLst/>
          </a:prstGeom>
        </p:spPr>
      </p:pic>
      <p:sp>
        <p:nvSpPr>
          <p:cNvPr id="7" name="TextBox 6">
            <a:extLst>
              <a:ext uri="{FF2B5EF4-FFF2-40B4-BE49-F238E27FC236}">
                <a16:creationId xmlns:a16="http://schemas.microsoft.com/office/drawing/2014/main" id="{26DEE596-A0A4-494F-8D65-BD679404452E}"/>
              </a:ext>
            </a:extLst>
          </p:cNvPr>
          <p:cNvSpPr txBox="1"/>
          <p:nvPr/>
        </p:nvSpPr>
        <p:spPr>
          <a:xfrm>
            <a:off x="7672335" y="4943851"/>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USB4 device certification label</a:t>
            </a:r>
            <a:endParaRPr lang="en-CA" dirty="0">
              <a:solidFill>
                <a:srgbClr val="FF0000"/>
              </a:solidFill>
            </a:endParaRPr>
          </a:p>
        </p:txBody>
      </p:sp>
      <p:sp>
        <p:nvSpPr>
          <p:cNvPr id="10" name="TextBox 9">
            <a:extLst>
              <a:ext uri="{FF2B5EF4-FFF2-40B4-BE49-F238E27FC236}">
                <a16:creationId xmlns:a16="http://schemas.microsoft.com/office/drawing/2014/main" id="{D9090CEF-356D-40AE-BC33-36C5876B83AA}"/>
              </a:ext>
            </a:extLst>
          </p:cNvPr>
          <p:cNvSpPr txBox="1"/>
          <p:nvPr/>
        </p:nvSpPr>
        <p:spPr>
          <a:xfrm>
            <a:off x="684965" y="5648464"/>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USB4 cable certification label</a:t>
            </a:r>
            <a:endParaRPr lang="en-CA" dirty="0">
              <a:solidFill>
                <a:srgbClr val="FF0000"/>
              </a:solidFill>
            </a:endParaRPr>
          </a:p>
        </p:txBody>
      </p:sp>
      <p:pic>
        <p:nvPicPr>
          <p:cNvPr id="9" name="Picture 8">
            <a:extLst>
              <a:ext uri="{FF2B5EF4-FFF2-40B4-BE49-F238E27FC236}">
                <a16:creationId xmlns:a16="http://schemas.microsoft.com/office/drawing/2014/main" id="{AE9B5A80-DEBE-4109-B2D5-493EE07D63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9876" y="1288590"/>
            <a:ext cx="2799984" cy="1754466"/>
          </a:xfrm>
          <a:prstGeom prst="rect">
            <a:avLst/>
          </a:prstGeom>
        </p:spPr>
      </p:pic>
    </p:spTree>
    <p:extLst>
      <p:ext uri="{BB962C8B-B14F-4D97-AF65-F5344CB8AC3E}">
        <p14:creationId xmlns:p14="http://schemas.microsoft.com/office/powerpoint/2010/main" val="495610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is over 30 years old!</a:t>
            </a:r>
          </a:p>
        </p:txBody>
      </p:sp>
      <p:sp>
        <p:nvSpPr>
          <p:cNvPr id="3" name="Content Placeholder 2"/>
          <p:cNvSpPr>
            <a:spLocks noGrp="1"/>
          </p:cNvSpPr>
          <p:nvPr>
            <p:ph idx="1"/>
          </p:nvPr>
        </p:nvSpPr>
        <p:spPr/>
        <p:txBody>
          <a:bodyPr/>
          <a:lstStyle/>
          <a:p>
            <a:r>
              <a:rPr lang="en-US" dirty="0"/>
              <a:t>USB was launched in 1993 by Intel to simplify computer peripheral attachments</a:t>
            </a:r>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a:t>
            </a:fld>
            <a:endParaRPr lang="en-US" dirty="0"/>
          </a:p>
        </p:txBody>
      </p:sp>
      <p:pic>
        <p:nvPicPr>
          <p:cNvPr id="9" name="Picture 8">
            <a:extLst>
              <a:ext uri="{FF2B5EF4-FFF2-40B4-BE49-F238E27FC236}">
                <a16:creationId xmlns:a16="http://schemas.microsoft.com/office/drawing/2014/main" id="{90F4CDBA-7357-44FA-918D-217FB317A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 y="1743075"/>
            <a:ext cx="5848350" cy="4267200"/>
          </a:xfrm>
          <a:prstGeom prst="rect">
            <a:avLst/>
          </a:prstGeom>
        </p:spPr>
      </p:pic>
      <p:sp>
        <p:nvSpPr>
          <p:cNvPr id="14" name="TextBox 13">
            <a:extLst>
              <a:ext uri="{FF2B5EF4-FFF2-40B4-BE49-F238E27FC236}">
                <a16:creationId xmlns:a16="http://schemas.microsoft.com/office/drawing/2014/main" id="{D9231EE0-AB88-45F2-9428-15212F4A54AE}"/>
              </a:ext>
            </a:extLst>
          </p:cNvPr>
          <p:cNvSpPr txBox="1"/>
          <p:nvPr/>
        </p:nvSpPr>
        <p:spPr>
          <a:xfrm>
            <a:off x="5529942" y="2122349"/>
            <a:ext cx="6400800" cy="3948260"/>
          </a:xfrm>
          <a:prstGeom prst="rect">
            <a:avLst/>
          </a:prstGeom>
          <a:noFill/>
        </p:spPr>
        <p:txBody>
          <a:bodyPr wrap="square" rtlCol="0">
            <a:spAutoFit/>
          </a:bodyPr>
          <a:lstStyle/>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In 1992 Intel’s Ajay Bhatt formed a consortium with  Compaq, Digital Equipment Corp. (DEC), IBM, Intel, Microsoft, NEC and Nortel to develop a plug-and-play scheme for PC peripheral connection</a:t>
            </a:r>
          </a:p>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It took until 1996 to see wide adoption.</a:t>
            </a:r>
          </a:p>
          <a:p>
            <a:pPr lvl="2">
              <a:lnSpc>
                <a:spcPct val="90000"/>
              </a:lnSpc>
              <a:spcBef>
                <a:spcPts val="500"/>
              </a:spcBef>
            </a:pPr>
            <a:endParaRPr lang="en-CA" sz="2000" dirty="0">
              <a:solidFill>
                <a:schemeClr val="bg1"/>
              </a:solidFill>
              <a:effectLst>
                <a:outerShdw blurRad="38100" dist="38100" dir="2700000" algn="tl">
                  <a:srgbClr val="000000">
                    <a:alpha val="43137"/>
                  </a:srgbClr>
                </a:outerShdw>
              </a:effectLst>
            </a:endParaRPr>
          </a:p>
          <a:p>
            <a:pPr lvl="2">
              <a:lnSpc>
                <a:spcPct val="90000"/>
              </a:lnSpc>
              <a:spcBef>
                <a:spcPts val="500"/>
              </a:spcBef>
            </a:pPr>
            <a:r>
              <a:rPr lang="en-CA" sz="2600" b="1" i="1" dirty="0">
                <a:ln w="25400">
                  <a:noFill/>
                </a:ln>
                <a:solidFill>
                  <a:srgbClr val="FBF616"/>
                </a:solidFill>
                <a:effectLst>
                  <a:outerShdw blurRad="50800" dist="38100" dir="2700000" algn="tl" rotWithShape="0">
                    <a:prstClr val="black">
                      <a:alpha val="40000"/>
                    </a:prstClr>
                  </a:outerShdw>
                </a:effectLst>
                <a:latin typeface="+mj-lt"/>
                <a:ea typeface="+mj-ea"/>
                <a:cs typeface="+mj-cs"/>
              </a:rPr>
              <a:t>Key goals</a:t>
            </a:r>
          </a:p>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Inexpensive</a:t>
            </a:r>
          </a:p>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User-friendly</a:t>
            </a:r>
          </a:p>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Lots of bandwidth</a:t>
            </a:r>
          </a:p>
          <a:p>
            <a:pPr lvl="2">
              <a:lnSpc>
                <a:spcPct val="90000"/>
              </a:lnSpc>
              <a:spcBef>
                <a:spcPts val="500"/>
              </a:spcBef>
            </a:pPr>
            <a:r>
              <a:rPr lang="en-CA" sz="2000" dirty="0">
                <a:solidFill>
                  <a:schemeClr val="bg1"/>
                </a:solidFill>
                <a:effectLst>
                  <a:outerShdw blurRad="38100" dist="38100" dir="2700000" algn="tl">
                    <a:srgbClr val="000000">
                      <a:alpha val="43137"/>
                    </a:srgbClr>
                  </a:outerShdw>
                </a:effectLst>
              </a:rPr>
              <a:t>Able to power peripherals</a:t>
            </a:r>
          </a:p>
          <a:p>
            <a:endParaRPr lang="en-CA" dirty="0"/>
          </a:p>
        </p:txBody>
      </p:sp>
    </p:spTree>
    <p:extLst>
      <p:ext uri="{BB962C8B-B14F-4D97-AF65-F5344CB8AC3E}">
        <p14:creationId xmlns:p14="http://schemas.microsoft.com/office/powerpoint/2010/main" val="3476585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USB Components</a:t>
            </a:r>
          </a:p>
        </p:txBody>
      </p:sp>
      <p:sp>
        <p:nvSpPr>
          <p:cNvPr id="3" name="Content Placeholder 2"/>
          <p:cNvSpPr>
            <a:spLocks noGrp="1"/>
          </p:cNvSpPr>
          <p:nvPr>
            <p:ph idx="1"/>
          </p:nvPr>
        </p:nvSpPr>
        <p:spPr/>
        <p:txBody>
          <a:bodyPr/>
          <a:lstStyle/>
          <a:p>
            <a:r>
              <a:rPr lang="en-US" dirty="0"/>
              <a:t>A bit more about USB-C cables</a:t>
            </a:r>
          </a:p>
          <a:p>
            <a:pPr lvl="1"/>
            <a:r>
              <a:rPr lang="en-US" dirty="0"/>
              <a:t> Connecting a USB-C cable between two components will work in most cases but performance may not be optimum</a:t>
            </a:r>
          </a:p>
          <a:p>
            <a:pPr lvl="1"/>
            <a:r>
              <a:rPr lang="en-US" dirty="0"/>
              <a:t>Mixing cables &amp; chargers can drastically alter charging speeds. Keep chargers and cables that were shipped with a device together</a:t>
            </a:r>
          </a:p>
          <a:p>
            <a:pPr lvl="1"/>
            <a:r>
              <a:rPr lang="en-US" dirty="0"/>
              <a:t>For optimum performance know the capabilities of the UFP, DFP, and cable</a:t>
            </a:r>
          </a:p>
          <a:p>
            <a:pPr lvl="1"/>
            <a:r>
              <a:rPr lang="en-US" dirty="0"/>
              <a:t>A list of USB IF certified products can be searched here: </a:t>
            </a:r>
            <a:r>
              <a:rPr lang="en-US" dirty="0">
                <a:hlinkClick r:id="rId3"/>
              </a:rPr>
              <a:t>https://www.usb.org/products</a:t>
            </a:r>
            <a:r>
              <a:rPr lang="en-US" dirty="0"/>
              <a:t> </a:t>
            </a:r>
          </a:p>
          <a:p>
            <a:pPr lvl="1"/>
            <a:r>
              <a:rPr lang="en-US" dirty="0"/>
              <a:t>Certified cables now typically sport speed and power info on connectors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30</a:t>
            </a:fld>
            <a:endParaRPr lang="en-US" dirty="0"/>
          </a:p>
        </p:txBody>
      </p:sp>
      <p:pic>
        <p:nvPicPr>
          <p:cNvPr id="8" name="Picture 7">
            <a:extLst>
              <a:ext uri="{FF2B5EF4-FFF2-40B4-BE49-F238E27FC236}">
                <a16:creationId xmlns:a16="http://schemas.microsoft.com/office/drawing/2014/main" id="{A66F76DB-0FA5-4A75-8FF4-A98CC78051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2152" y="4055990"/>
            <a:ext cx="2876550" cy="923925"/>
          </a:xfrm>
          <a:prstGeom prst="rect">
            <a:avLst/>
          </a:prstGeom>
          <a:effectLst>
            <a:outerShdw blurRad="63500" dist="127000" dir="2700000" algn="tl" rotWithShape="0">
              <a:schemeClr val="tx1">
                <a:alpha val="50000"/>
              </a:schemeClr>
            </a:outerShdw>
          </a:effectLst>
        </p:spPr>
      </p:pic>
      <p:sp>
        <p:nvSpPr>
          <p:cNvPr id="10" name="TextBox 9">
            <a:extLst>
              <a:ext uri="{FF2B5EF4-FFF2-40B4-BE49-F238E27FC236}">
                <a16:creationId xmlns:a16="http://schemas.microsoft.com/office/drawing/2014/main" id="{59062015-6DD3-49E5-9D59-51735A5561F0}"/>
              </a:ext>
            </a:extLst>
          </p:cNvPr>
          <p:cNvSpPr txBox="1"/>
          <p:nvPr/>
        </p:nvSpPr>
        <p:spPr>
          <a:xfrm>
            <a:off x="8457364" y="5036282"/>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Club3D CAC1576 1M cable</a:t>
            </a:r>
            <a:endParaRPr lang="en-CA" dirty="0">
              <a:solidFill>
                <a:srgbClr val="FF0000"/>
              </a:solidFill>
            </a:endParaRPr>
          </a:p>
        </p:txBody>
      </p:sp>
      <p:pic>
        <p:nvPicPr>
          <p:cNvPr id="9" name="Picture 8">
            <a:extLst>
              <a:ext uri="{FF2B5EF4-FFF2-40B4-BE49-F238E27FC236}">
                <a16:creationId xmlns:a16="http://schemas.microsoft.com/office/drawing/2014/main" id="{FDF92223-956F-4DD7-B881-EC55F4701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756" y="3973448"/>
            <a:ext cx="3022829" cy="2748027"/>
          </a:xfrm>
          <a:prstGeom prst="rect">
            <a:avLst/>
          </a:prstGeom>
          <a:effectLst>
            <a:outerShdw blurRad="63500" dist="127000" dir="2700000" algn="tl" rotWithShape="0">
              <a:schemeClr val="tx1">
                <a:alpha val="50000"/>
              </a:schemeClr>
            </a:outerShdw>
          </a:effectLst>
        </p:spPr>
      </p:pic>
      <p:sp>
        <p:nvSpPr>
          <p:cNvPr id="11" name="TextBox 10">
            <a:extLst>
              <a:ext uri="{FF2B5EF4-FFF2-40B4-BE49-F238E27FC236}">
                <a16:creationId xmlns:a16="http://schemas.microsoft.com/office/drawing/2014/main" id="{8A33D717-2EBC-4132-A4BD-E20DF2888EA7}"/>
              </a:ext>
            </a:extLst>
          </p:cNvPr>
          <p:cNvSpPr txBox="1"/>
          <p:nvPr/>
        </p:nvSpPr>
        <p:spPr>
          <a:xfrm>
            <a:off x="4806462" y="4488143"/>
            <a:ext cx="2083357" cy="163121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Transport rate stamped on connector</a:t>
            </a:r>
          </a:p>
          <a:p>
            <a:pPr algn="ctr"/>
            <a:r>
              <a:rPr lang="en-CA" sz="2000" dirty="0">
                <a:solidFill>
                  <a:schemeClr val="bg1"/>
                </a:solidFill>
                <a:effectLst>
                  <a:outerShdw blurRad="38100" dist="38100" dir="2700000" algn="tl">
                    <a:srgbClr val="000000">
                      <a:alpha val="43137"/>
                    </a:srgbClr>
                  </a:outerShdw>
                </a:effectLst>
              </a:rPr>
              <a:t>Superspeed 10Gb/s</a:t>
            </a:r>
            <a:endParaRPr lang="en-CA" dirty="0">
              <a:solidFill>
                <a:srgbClr val="FF0000"/>
              </a:solidFill>
            </a:endParaRPr>
          </a:p>
        </p:txBody>
      </p:sp>
    </p:spTree>
    <p:extLst>
      <p:ext uri="{BB962C8B-B14F-4D97-AF65-F5344CB8AC3E}">
        <p14:creationId xmlns:p14="http://schemas.microsoft.com/office/powerpoint/2010/main" val="359919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USB-C Receptacle Variants</a:t>
            </a:r>
          </a:p>
        </p:txBody>
      </p:sp>
      <p:sp>
        <p:nvSpPr>
          <p:cNvPr id="3" name="Content Placeholder 2"/>
          <p:cNvSpPr>
            <a:spLocks noGrp="1"/>
          </p:cNvSpPr>
          <p:nvPr>
            <p:ph idx="1"/>
          </p:nvPr>
        </p:nvSpPr>
        <p:spPr>
          <a:xfrm>
            <a:off x="272140" y="1027134"/>
            <a:ext cx="4122969" cy="5092225"/>
          </a:xfrm>
        </p:spPr>
        <p:txBody>
          <a:bodyPr/>
          <a:lstStyle/>
          <a:p>
            <a:r>
              <a:rPr lang="en-US" dirty="0"/>
              <a:t>Three Common USB-C receptacles</a:t>
            </a:r>
          </a:p>
          <a:p>
            <a:pPr lvl="1"/>
            <a:r>
              <a:rPr lang="en-US" dirty="0"/>
              <a:t>24 Pin for full power and data delivery</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31</a:t>
            </a:fld>
            <a:endParaRPr lang="en-US" dirty="0"/>
          </a:p>
        </p:txBody>
      </p:sp>
      <p:sp>
        <p:nvSpPr>
          <p:cNvPr id="7" name="TextBox 6">
            <a:extLst>
              <a:ext uri="{FF2B5EF4-FFF2-40B4-BE49-F238E27FC236}">
                <a16:creationId xmlns:a16="http://schemas.microsoft.com/office/drawing/2014/main" id="{26DEE596-A0A4-494F-8D65-BD679404452E}"/>
              </a:ext>
            </a:extLst>
          </p:cNvPr>
          <p:cNvSpPr txBox="1"/>
          <p:nvPr/>
        </p:nvSpPr>
        <p:spPr>
          <a:xfrm>
            <a:off x="9582779" y="5350840"/>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USB4 device certification label</a:t>
            </a:r>
            <a:endParaRPr lang="en-CA" dirty="0">
              <a:solidFill>
                <a:srgbClr val="FF0000"/>
              </a:solidFill>
            </a:endParaRPr>
          </a:p>
        </p:txBody>
      </p:sp>
      <p:pic>
        <p:nvPicPr>
          <p:cNvPr id="12" name="Picture 11">
            <a:extLst>
              <a:ext uri="{FF2B5EF4-FFF2-40B4-BE49-F238E27FC236}">
                <a16:creationId xmlns:a16="http://schemas.microsoft.com/office/drawing/2014/main" id="{FD6B1AA5-2214-4D1D-AAEE-D600CB8F3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098" y="3015419"/>
            <a:ext cx="4491038" cy="3216673"/>
          </a:xfrm>
          <a:prstGeom prst="rect">
            <a:avLst/>
          </a:prstGeom>
          <a:effectLst>
            <a:outerShdw blurRad="63500" dist="127000" dir="2700000" algn="tl" rotWithShape="0">
              <a:schemeClr val="tx1">
                <a:alpha val="50000"/>
              </a:schemeClr>
            </a:outerShdw>
          </a:effectLst>
        </p:spPr>
      </p:pic>
      <p:pic>
        <p:nvPicPr>
          <p:cNvPr id="18" name="Picture 17">
            <a:extLst>
              <a:ext uri="{FF2B5EF4-FFF2-40B4-BE49-F238E27FC236}">
                <a16:creationId xmlns:a16="http://schemas.microsoft.com/office/drawing/2014/main" id="{E4C0B91D-03B9-49C6-BEB2-13082DF53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5109" y="1197711"/>
            <a:ext cx="7524750" cy="1704975"/>
          </a:xfrm>
          <a:prstGeom prst="rect">
            <a:avLst/>
          </a:prstGeom>
          <a:effectLst>
            <a:outerShdw blurRad="63500" dist="127000" dir="2700000" algn="tl" rotWithShape="0">
              <a:schemeClr val="tx1">
                <a:alpha val="50000"/>
              </a:schemeClr>
            </a:outerShdw>
          </a:effectLst>
        </p:spPr>
      </p:pic>
      <p:pic>
        <p:nvPicPr>
          <p:cNvPr id="9" name="Picture 8">
            <a:extLst>
              <a:ext uri="{FF2B5EF4-FFF2-40B4-BE49-F238E27FC236}">
                <a16:creationId xmlns:a16="http://schemas.microsoft.com/office/drawing/2014/main" id="{8EEEB4A2-C329-4605-86D1-598F2C9A2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455" y="3331835"/>
            <a:ext cx="5864329" cy="258384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204793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USB-C Receptacle Variants</a:t>
            </a:r>
          </a:p>
        </p:txBody>
      </p:sp>
      <p:sp>
        <p:nvSpPr>
          <p:cNvPr id="3" name="Content Placeholder 2"/>
          <p:cNvSpPr>
            <a:spLocks noGrp="1"/>
          </p:cNvSpPr>
          <p:nvPr>
            <p:ph idx="1"/>
          </p:nvPr>
        </p:nvSpPr>
        <p:spPr/>
        <p:txBody>
          <a:bodyPr/>
          <a:lstStyle/>
          <a:p>
            <a:r>
              <a:rPr lang="en-US" dirty="0"/>
              <a:t>Three Common USB-C receptacles</a:t>
            </a:r>
          </a:p>
          <a:p>
            <a:pPr lvl="1"/>
            <a:r>
              <a:rPr lang="en-US" dirty="0"/>
              <a:t>16 Pin for Power Delivery along with a USB2 data channel</a:t>
            </a:r>
          </a:p>
          <a:p>
            <a:pPr lvl="1"/>
            <a:r>
              <a:rPr lang="en-US" dirty="0"/>
              <a:t>Removes pins for the two high speed lanes and SBU buss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32</a:t>
            </a:fld>
            <a:endParaRPr lang="en-US" dirty="0"/>
          </a:p>
        </p:txBody>
      </p:sp>
      <p:pic>
        <p:nvPicPr>
          <p:cNvPr id="9" name="Picture 8">
            <a:extLst>
              <a:ext uri="{FF2B5EF4-FFF2-40B4-BE49-F238E27FC236}">
                <a16:creationId xmlns:a16="http://schemas.microsoft.com/office/drawing/2014/main" id="{FEA6ECC3-DBBF-487F-A27A-AD5B51081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2242023"/>
            <a:ext cx="3038475" cy="2847975"/>
          </a:xfrm>
          <a:prstGeom prst="rect">
            <a:avLst/>
          </a:prstGeom>
          <a:effectLst>
            <a:outerShdw blurRad="63500" dist="127000" dir="2700000" algn="tl" rotWithShape="0">
              <a:schemeClr val="tx1">
                <a:alpha val="50000"/>
              </a:schemeClr>
            </a:outerShdw>
          </a:effectLst>
        </p:spPr>
      </p:pic>
      <p:pic>
        <p:nvPicPr>
          <p:cNvPr id="14" name="Picture 13">
            <a:extLst>
              <a:ext uri="{FF2B5EF4-FFF2-40B4-BE49-F238E27FC236}">
                <a16:creationId xmlns:a16="http://schemas.microsoft.com/office/drawing/2014/main" id="{B841FD41-D896-4307-BD41-E903E0FD5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2184" y="2621600"/>
            <a:ext cx="7867648" cy="2088820"/>
          </a:xfrm>
          <a:prstGeom prst="rect">
            <a:avLst/>
          </a:prstGeom>
          <a:effectLst>
            <a:outerShdw blurRad="63500" dist="127000" dir="2700000" algn="tl" rotWithShape="0">
              <a:schemeClr val="tx1">
                <a:alpha val="50000"/>
              </a:schemeClr>
            </a:outerShdw>
          </a:effectLst>
        </p:spPr>
      </p:pic>
      <p:pic>
        <p:nvPicPr>
          <p:cNvPr id="19" name="Picture 18">
            <a:extLst>
              <a:ext uri="{FF2B5EF4-FFF2-40B4-BE49-F238E27FC236}">
                <a16:creationId xmlns:a16="http://schemas.microsoft.com/office/drawing/2014/main" id="{CC5B8118-C4CA-4566-AE5F-8481D2DC69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62" y="5348110"/>
            <a:ext cx="11658601" cy="867908"/>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829507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USB-C Receptacle Variants</a:t>
            </a:r>
          </a:p>
        </p:txBody>
      </p:sp>
      <p:sp>
        <p:nvSpPr>
          <p:cNvPr id="3" name="Content Placeholder 2"/>
          <p:cNvSpPr>
            <a:spLocks noGrp="1"/>
          </p:cNvSpPr>
          <p:nvPr>
            <p:ph idx="1"/>
          </p:nvPr>
        </p:nvSpPr>
        <p:spPr>
          <a:xfrm>
            <a:off x="272142" y="1027134"/>
            <a:ext cx="3308184" cy="5092225"/>
          </a:xfrm>
        </p:spPr>
        <p:txBody>
          <a:bodyPr/>
          <a:lstStyle/>
          <a:p>
            <a:r>
              <a:rPr lang="en-US" dirty="0"/>
              <a:t>Three Common USB-C receptacles</a:t>
            </a:r>
          </a:p>
          <a:p>
            <a:pPr lvl="1"/>
            <a:r>
              <a:rPr lang="en-US" dirty="0"/>
              <a:t> 6 Pin for power delivery only</a:t>
            </a:r>
          </a:p>
          <a:p>
            <a:pPr lvl="1"/>
            <a:r>
              <a:rPr lang="en-US" dirty="0"/>
              <a:t>No data transport</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33</a:t>
            </a:fld>
            <a:endParaRPr lang="en-US" dirty="0"/>
          </a:p>
        </p:txBody>
      </p:sp>
      <p:pic>
        <p:nvPicPr>
          <p:cNvPr id="11" name="Picture 10">
            <a:extLst>
              <a:ext uri="{FF2B5EF4-FFF2-40B4-BE49-F238E27FC236}">
                <a16:creationId xmlns:a16="http://schemas.microsoft.com/office/drawing/2014/main" id="{D9351DE4-1326-4803-B44C-D561A37A1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729" y="3614641"/>
            <a:ext cx="8462965" cy="954763"/>
          </a:xfrm>
          <a:prstGeom prst="rect">
            <a:avLst/>
          </a:prstGeom>
          <a:effectLst>
            <a:outerShdw blurRad="63500" dist="127000" dir="2700000" algn="tl" rotWithShape="0">
              <a:schemeClr val="tx1">
                <a:alpha val="50000"/>
              </a:schemeClr>
            </a:outerShdw>
          </a:effectLst>
        </p:spPr>
      </p:pic>
      <p:pic>
        <p:nvPicPr>
          <p:cNvPr id="13" name="Picture 12">
            <a:extLst>
              <a:ext uri="{FF2B5EF4-FFF2-40B4-BE49-F238E27FC236}">
                <a16:creationId xmlns:a16="http://schemas.microsoft.com/office/drawing/2014/main" id="{F1DE8D49-8781-4031-A3EE-AED8C10A1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729" y="1027134"/>
            <a:ext cx="8499129" cy="2307243"/>
          </a:xfrm>
          <a:prstGeom prst="rect">
            <a:avLst/>
          </a:prstGeom>
          <a:effectLst>
            <a:outerShdw blurRad="63500" dist="127000" dir="2700000" algn="tl" rotWithShape="0">
              <a:schemeClr val="tx1">
                <a:alpha val="50000"/>
              </a:schemeClr>
            </a:outerShdw>
          </a:effectLst>
        </p:spPr>
      </p:pic>
      <p:pic>
        <p:nvPicPr>
          <p:cNvPr id="8" name="Picture 7">
            <a:extLst>
              <a:ext uri="{FF2B5EF4-FFF2-40B4-BE49-F238E27FC236}">
                <a16:creationId xmlns:a16="http://schemas.microsoft.com/office/drawing/2014/main" id="{66AD9B30-2B40-4AB9-B33A-9841D30CE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4861" y="4795859"/>
            <a:ext cx="3412881" cy="1925616"/>
          </a:xfrm>
          <a:prstGeom prst="rect">
            <a:avLst/>
          </a:prstGeom>
          <a:effectLst>
            <a:outerShdw blurRad="63500" dist="127000" dir="2700000" algn="tl" rotWithShape="0">
              <a:schemeClr val="tx1">
                <a:alpha val="50000"/>
              </a:schemeClr>
            </a:outerShdw>
          </a:effectLst>
        </p:spPr>
      </p:pic>
      <p:pic>
        <p:nvPicPr>
          <p:cNvPr id="12" name="Picture 11">
            <a:extLst>
              <a:ext uri="{FF2B5EF4-FFF2-40B4-BE49-F238E27FC236}">
                <a16:creationId xmlns:a16="http://schemas.microsoft.com/office/drawing/2014/main" id="{288FB0F8-A8C0-445A-AC4B-A6597EDC2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89" y="4054998"/>
            <a:ext cx="2357482" cy="2301352"/>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919432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USB-C connectors in a design</a:t>
            </a:r>
          </a:p>
        </p:txBody>
      </p:sp>
      <p:sp>
        <p:nvSpPr>
          <p:cNvPr id="3" name="Content Placeholder 2"/>
          <p:cNvSpPr>
            <a:spLocks noGrp="1"/>
          </p:cNvSpPr>
          <p:nvPr>
            <p:ph idx="1"/>
          </p:nvPr>
        </p:nvSpPr>
        <p:spPr/>
        <p:txBody>
          <a:bodyPr/>
          <a:lstStyle/>
          <a:p>
            <a:r>
              <a:rPr lang="en-US" dirty="0"/>
              <a:t>USB-C Apps</a:t>
            </a:r>
          </a:p>
          <a:p>
            <a:pPr marL="457200" lvl="1" indent="0">
              <a:buNone/>
            </a:pPr>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34</a:t>
            </a:fld>
            <a:endParaRPr lang="en-US" dirty="0"/>
          </a:p>
        </p:txBody>
      </p:sp>
      <p:sp>
        <p:nvSpPr>
          <p:cNvPr id="7" name="TextBox 6">
            <a:extLst>
              <a:ext uri="{FF2B5EF4-FFF2-40B4-BE49-F238E27FC236}">
                <a16:creationId xmlns:a16="http://schemas.microsoft.com/office/drawing/2014/main" id="{26DEE596-A0A4-494F-8D65-BD679404452E}"/>
              </a:ext>
            </a:extLst>
          </p:cNvPr>
          <p:cNvSpPr txBox="1"/>
          <p:nvPr/>
        </p:nvSpPr>
        <p:spPr>
          <a:xfrm>
            <a:off x="4992833" y="4506778"/>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FT2332  USB2 Mini Module</a:t>
            </a:r>
            <a:endParaRPr lang="en-CA" dirty="0">
              <a:solidFill>
                <a:srgbClr val="FF0000"/>
              </a:solidFill>
            </a:endParaRPr>
          </a:p>
        </p:txBody>
      </p:sp>
      <p:sp>
        <p:nvSpPr>
          <p:cNvPr id="10" name="TextBox 9">
            <a:extLst>
              <a:ext uri="{FF2B5EF4-FFF2-40B4-BE49-F238E27FC236}">
                <a16:creationId xmlns:a16="http://schemas.microsoft.com/office/drawing/2014/main" id="{D9090CEF-356D-40AE-BC33-36C5876B83AA}"/>
              </a:ext>
            </a:extLst>
          </p:cNvPr>
          <p:cNvSpPr txBox="1"/>
          <p:nvPr/>
        </p:nvSpPr>
        <p:spPr>
          <a:xfrm>
            <a:off x="-339711" y="3506665"/>
            <a:ext cx="8025281" cy="400110"/>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Laser beam communicator uses a 6 pin power only connector</a:t>
            </a:r>
            <a:endParaRPr lang="en-CA" dirty="0">
              <a:solidFill>
                <a:srgbClr val="FF0000"/>
              </a:solidFill>
            </a:endParaRPr>
          </a:p>
        </p:txBody>
      </p:sp>
      <p:pic>
        <p:nvPicPr>
          <p:cNvPr id="9" name="Picture 8">
            <a:extLst>
              <a:ext uri="{FF2B5EF4-FFF2-40B4-BE49-F238E27FC236}">
                <a16:creationId xmlns:a16="http://schemas.microsoft.com/office/drawing/2014/main" id="{99FD5C7A-320F-4292-8A12-A3AEE6B1E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058" y="1151392"/>
            <a:ext cx="4485514" cy="2261616"/>
          </a:xfrm>
          <a:prstGeom prst="rect">
            <a:avLst/>
          </a:prstGeom>
          <a:effectLst>
            <a:outerShdw blurRad="63500" dist="127000" dir="2700000" algn="tl" rotWithShape="0">
              <a:schemeClr val="tx1">
                <a:alpha val="50000"/>
              </a:schemeClr>
            </a:outerShdw>
          </a:effectLst>
        </p:spPr>
      </p:pic>
      <p:pic>
        <p:nvPicPr>
          <p:cNvPr id="12" name="Picture 11">
            <a:extLst>
              <a:ext uri="{FF2B5EF4-FFF2-40B4-BE49-F238E27FC236}">
                <a16:creationId xmlns:a16="http://schemas.microsoft.com/office/drawing/2014/main" id="{51E9935C-AA63-4E42-A0F4-4838C2BBB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1845" y="786013"/>
            <a:ext cx="3652613" cy="2992374"/>
          </a:xfrm>
          <a:prstGeom prst="rect">
            <a:avLst/>
          </a:prstGeom>
          <a:effectLst>
            <a:outerShdw blurRad="63500" dist="127000" dir="2700000" algn="tl" rotWithShape="0">
              <a:schemeClr val="tx1">
                <a:alpha val="50000"/>
              </a:schemeClr>
            </a:outerShdw>
          </a:effectLst>
        </p:spPr>
      </p:pic>
      <p:pic>
        <p:nvPicPr>
          <p:cNvPr id="11" name="Picture 10">
            <a:extLst>
              <a:ext uri="{FF2B5EF4-FFF2-40B4-BE49-F238E27FC236}">
                <a16:creationId xmlns:a16="http://schemas.microsoft.com/office/drawing/2014/main" id="{509BECD6-163E-4FAE-A518-46106761F8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3733" y="3975088"/>
            <a:ext cx="2483038" cy="2696587"/>
          </a:xfrm>
          <a:prstGeom prst="rect">
            <a:avLst/>
          </a:prstGeom>
          <a:effectLst>
            <a:outerShdw blurRad="63500" dist="127000" dir="2700000" algn="tl" rotWithShape="0">
              <a:schemeClr val="tx1">
                <a:alpha val="50000"/>
              </a:schemeClr>
            </a:outerShdw>
          </a:effectLst>
        </p:spPr>
      </p:pic>
      <p:pic>
        <p:nvPicPr>
          <p:cNvPr id="14" name="Picture 13">
            <a:extLst>
              <a:ext uri="{FF2B5EF4-FFF2-40B4-BE49-F238E27FC236}">
                <a16:creationId xmlns:a16="http://schemas.microsoft.com/office/drawing/2014/main" id="{4A7CE0B7-F2ED-4440-AE71-CFF69BBDD5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5773" y="4000432"/>
            <a:ext cx="3087581" cy="2645901"/>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537142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bit a bout USB Breakout Designs</a:t>
            </a:r>
          </a:p>
        </p:txBody>
      </p:sp>
      <p:sp>
        <p:nvSpPr>
          <p:cNvPr id="3" name="Content Placeholder 2"/>
          <p:cNvSpPr>
            <a:spLocks noGrp="1"/>
          </p:cNvSpPr>
          <p:nvPr>
            <p:ph idx="1"/>
          </p:nvPr>
        </p:nvSpPr>
        <p:spPr>
          <a:xfrm>
            <a:off x="272141" y="1027134"/>
            <a:ext cx="4885075" cy="5092225"/>
          </a:xfrm>
        </p:spPr>
        <p:txBody>
          <a:bodyPr>
            <a:normAutofit/>
          </a:bodyPr>
          <a:lstStyle/>
          <a:p>
            <a:r>
              <a:rPr lang="en-US" dirty="0"/>
              <a:t>Typical Commercial offerings</a:t>
            </a:r>
          </a:p>
          <a:p>
            <a:pPr lvl="1"/>
            <a:r>
              <a:rPr lang="en-US" dirty="0"/>
              <a:t> Single USB connector with header pins</a:t>
            </a:r>
          </a:p>
          <a:p>
            <a:pPr lvl="1"/>
            <a:r>
              <a:rPr lang="en-US" dirty="0"/>
              <a:t>Ok for testing continuity through a connector but lacked pass-through capability so can’t be used to measure terminated  pass-thru signal voltages or VBUS currents</a:t>
            </a:r>
          </a:p>
          <a:p>
            <a:pPr lvl="1"/>
            <a:r>
              <a:rPr lang="en-US" dirty="0"/>
              <a:t>So I made a set for USB2</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35</a:t>
            </a:fld>
            <a:endParaRPr lang="en-US" dirty="0"/>
          </a:p>
        </p:txBody>
      </p:sp>
      <p:pic>
        <p:nvPicPr>
          <p:cNvPr id="9" name="Picture 8">
            <a:extLst>
              <a:ext uri="{FF2B5EF4-FFF2-40B4-BE49-F238E27FC236}">
                <a16:creationId xmlns:a16="http://schemas.microsoft.com/office/drawing/2014/main" id="{20CA5B2E-BC53-4218-A909-99AF8F80B6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9942" y="833824"/>
            <a:ext cx="3065418" cy="2409115"/>
          </a:xfrm>
          <a:prstGeom prst="rect">
            <a:avLst/>
          </a:prstGeom>
          <a:effectLst>
            <a:outerShdw blurRad="63500" dist="127000" dir="2700000" algn="tl" rotWithShape="0">
              <a:schemeClr val="tx1">
                <a:alpha val="50000"/>
              </a:schemeClr>
            </a:outerShdw>
          </a:effectLst>
        </p:spPr>
      </p:pic>
      <p:pic>
        <p:nvPicPr>
          <p:cNvPr id="12" name="Picture 11">
            <a:extLst>
              <a:ext uri="{FF2B5EF4-FFF2-40B4-BE49-F238E27FC236}">
                <a16:creationId xmlns:a16="http://schemas.microsoft.com/office/drawing/2014/main" id="{A19B5AE5-3B9C-416D-AA61-5803914F18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3923" y="2522455"/>
            <a:ext cx="3375936" cy="267957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7789946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Breakout Designs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36</a:t>
            </a:fld>
            <a:endParaRPr lang="en-US" dirty="0"/>
          </a:p>
        </p:txBody>
      </p:sp>
      <p:pic>
        <p:nvPicPr>
          <p:cNvPr id="16" name="Picture 15">
            <a:extLst>
              <a:ext uri="{FF2B5EF4-FFF2-40B4-BE49-F238E27FC236}">
                <a16:creationId xmlns:a16="http://schemas.microsoft.com/office/drawing/2014/main" id="{F57AD6F8-ED35-4A66-B057-84815EA7A2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8510" y="956419"/>
            <a:ext cx="6495597" cy="4173115"/>
          </a:xfrm>
          <a:prstGeom prst="rect">
            <a:avLst/>
          </a:prstGeom>
          <a:effectLst>
            <a:outerShdw blurRad="63500" dist="127000" dir="2700000" algn="tl" rotWithShape="0">
              <a:schemeClr val="tx1">
                <a:alpha val="50000"/>
              </a:schemeClr>
            </a:outerShdw>
          </a:effectLst>
        </p:spPr>
      </p:pic>
      <p:sp>
        <p:nvSpPr>
          <p:cNvPr id="3" name="Content Placeholder 2"/>
          <p:cNvSpPr>
            <a:spLocks noGrp="1"/>
          </p:cNvSpPr>
          <p:nvPr>
            <p:ph idx="1"/>
          </p:nvPr>
        </p:nvSpPr>
        <p:spPr>
          <a:xfrm>
            <a:off x="272141" y="1027134"/>
            <a:ext cx="4885075" cy="5092225"/>
          </a:xfrm>
        </p:spPr>
        <p:txBody>
          <a:bodyPr>
            <a:normAutofit/>
          </a:bodyPr>
          <a:lstStyle/>
          <a:p>
            <a:r>
              <a:rPr lang="en-US" dirty="0"/>
              <a:t>Pass-thru breakouts</a:t>
            </a:r>
          </a:p>
          <a:p>
            <a:pPr lvl="1"/>
            <a:r>
              <a:rPr lang="en-US" dirty="0"/>
              <a:t> PCB’s for A, mini, &amp; micro</a:t>
            </a:r>
          </a:p>
          <a:p>
            <a:pPr lvl="1"/>
            <a:r>
              <a:rPr lang="en-US" dirty="0"/>
              <a:t>2 receptacles</a:t>
            </a:r>
          </a:p>
          <a:p>
            <a:pPr lvl="1"/>
            <a:r>
              <a:rPr lang="en-US" dirty="0"/>
              <a:t>0.1” headers for measurements</a:t>
            </a:r>
          </a:p>
          <a:p>
            <a:pPr lvl="1"/>
            <a:r>
              <a:rPr lang="en-US" dirty="0"/>
              <a:t>VBUS jumper (5V) enables current measurement</a:t>
            </a:r>
          </a:p>
        </p:txBody>
      </p:sp>
      <p:pic>
        <p:nvPicPr>
          <p:cNvPr id="8" name="Picture 7">
            <a:extLst>
              <a:ext uri="{FF2B5EF4-FFF2-40B4-BE49-F238E27FC236}">
                <a16:creationId xmlns:a16="http://schemas.microsoft.com/office/drawing/2014/main" id="{CB7D68C9-19ED-4C0E-84CB-27E1F68FE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228" y="3225540"/>
            <a:ext cx="4556066" cy="289382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05254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Breakout Designs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37</a:t>
            </a:fld>
            <a:endParaRPr lang="en-US" dirty="0"/>
          </a:p>
        </p:txBody>
      </p:sp>
      <p:sp>
        <p:nvSpPr>
          <p:cNvPr id="3" name="Content Placeholder 2"/>
          <p:cNvSpPr>
            <a:spLocks noGrp="1"/>
          </p:cNvSpPr>
          <p:nvPr>
            <p:ph idx="1"/>
          </p:nvPr>
        </p:nvSpPr>
        <p:spPr>
          <a:xfrm>
            <a:off x="272141" y="1027134"/>
            <a:ext cx="6259327" cy="5092225"/>
          </a:xfrm>
        </p:spPr>
        <p:txBody>
          <a:bodyPr>
            <a:normAutofit/>
          </a:bodyPr>
          <a:lstStyle/>
          <a:p>
            <a:r>
              <a:rPr lang="en-US" dirty="0"/>
              <a:t>Other useful breakout implementations</a:t>
            </a:r>
          </a:p>
          <a:p>
            <a:pPr lvl="1"/>
            <a:r>
              <a:rPr lang="en-US" dirty="0"/>
              <a:t> USB to banana plug </a:t>
            </a:r>
          </a:p>
          <a:p>
            <a:pPr lvl="2"/>
            <a:r>
              <a:rPr lang="en-US" dirty="0"/>
              <a:t>For changing devices from regulated supplies</a:t>
            </a:r>
          </a:p>
          <a:p>
            <a:pPr lvl="1"/>
            <a:r>
              <a:rPr lang="en-US" dirty="0"/>
              <a:t>USB to power pole</a:t>
            </a:r>
          </a:p>
          <a:p>
            <a:pPr lvl="2"/>
            <a:r>
              <a:rPr lang="en-US" dirty="0"/>
              <a:t>For powering devices from 5V sources</a:t>
            </a:r>
          </a:p>
          <a:p>
            <a:pPr marL="457200" lvl="1" indent="0">
              <a:buNone/>
            </a:pPr>
            <a:endParaRPr lang="en-US" dirty="0"/>
          </a:p>
        </p:txBody>
      </p:sp>
      <p:pic>
        <p:nvPicPr>
          <p:cNvPr id="9" name="Picture 8">
            <a:extLst>
              <a:ext uri="{FF2B5EF4-FFF2-40B4-BE49-F238E27FC236}">
                <a16:creationId xmlns:a16="http://schemas.microsoft.com/office/drawing/2014/main" id="{D5DD223B-BCCE-4185-90EF-6CC664EED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1468" y="1027135"/>
            <a:ext cx="4885075" cy="3764586"/>
          </a:xfrm>
          <a:prstGeom prst="rect">
            <a:avLst/>
          </a:prstGeom>
          <a:effectLst>
            <a:outerShdw blurRad="63500" dist="127000" dir="2700000" algn="tl" rotWithShape="0">
              <a:schemeClr val="tx1">
                <a:alpha val="50000"/>
              </a:schemeClr>
            </a:outerShdw>
          </a:effectLst>
        </p:spPr>
      </p:pic>
      <p:pic>
        <p:nvPicPr>
          <p:cNvPr id="11" name="Picture 10">
            <a:extLst>
              <a:ext uri="{FF2B5EF4-FFF2-40B4-BE49-F238E27FC236}">
                <a16:creationId xmlns:a16="http://schemas.microsoft.com/office/drawing/2014/main" id="{C72F3496-D55E-4ED2-9B1B-680C6342B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26" y="2909428"/>
            <a:ext cx="5451274" cy="3373503"/>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3131369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Breakout Designs</a:t>
            </a:r>
          </a:p>
        </p:txBody>
      </p:sp>
      <p:sp>
        <p:nvSpPr>
          <p:cNvPr id="3" name="Content Placeholder 2"/>
          <p:cNvSpPr>
            <a:spLocks noGrp="1"/>
          </p:cNvSpPr>
          <p:nvPr>
            <p:ph idx="1"/>
          </p:nvPr>
        </p:nvSpPr>
        <p:spPr>
          <a:xfrm>
            <a:off x="272141" y="1027134"/>
            <a:ext cx="5073582" cy="5092225"/>
          </a:xfrm>
        </p:spPr>
        <p:txBody>
          <a:bodyPr>
            <a:normAutofit/>
          </a:bodyPr>
          <a:lstStyle/>
          <a:p>
            <a:r>
              <a:rPr lang="en-US" dirty="0"/>
              <a:t>Typical Commercial USB-C offerings</a:t>
            </a:r>
          </a:p>
          <a:p>
            <a:pPr lvl="1"/>
            <a:r>
              <a:rPr lang="en-US" dirty="0"/>
              <a:t> Single USB connector with header pins</a:t>
            </a:r>
          </a:p>
          <a:p>
            <a:pPr lvl="1"/>
            <a:r>
              <a:rPr lang="en-US" dirty="0"/>
              <a:t>Found one pass-through design m-f but…</a:t>
            </a:r>
          </a:p>
          <a:p>
            <a:pPr lvl="1"/>
            <a:r>
              <a:rPr lang="en-US" dirty="0"/>
              <a:t>No high speed lane impedance or track length matching</a:t>
            </a:r>
          </a:p>
          <a:p>
            <a:pPr lvl="1"/>
            <a:r>
              <a:rPr lang="en-US" dirty="0"/>
              <a:t>Most use narrow tracks for VBUS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38</a:t>
            </a:fld>
            <a:endParaRPr lang="en-US" dirty="0"/>
          </a:p>
        </p:txBody>
      </p:sp>
      <p:pic>
        <p:nvPicPr>
          <p:cNvPr id="11" name="Picture 10">
            <a:extLst>
              <a:ext uri="{FF2B5EF4-FFF2-40B4-BE49-F238E27FC236}">
                <a16:creationId xmlns:a16="http://schemas.microsoft.com/office/drawing/2014/main" id="{103C6B54-85D2-4036-AA07-9024BBBC4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624" y="914401"/>
            <a:ext cx="3352800" cy="2886075"/>
          </a:xfrm>
          <a:prstGeom prst="rect">
            <a:avLst/>
          </a:prstGeom>
          <a:effectLst>
            <a:outerShdw blurRad="63500" dist="127000" dir="2700000" algn="tl" rotWithShape="0">
              <a:schemeClr val="tx1">
                <a:alpha val="50000"/>
              </a:schemeClr>
            </a:outerShdw>
          </a:effectLst>
        </p:spPr>
      </p:pic>
      <p:pic>
        <p:nvPicPr>
          <p:cNvPr id="14" name="Picture 13">
            <a:extLst>
              <a:ext uri="{FF2B5EF4-FFF2-40B4-BE49-F238E27FC236}">
                <a16:creationId xmlns:a16="http://schemas.microsoft.com/office/drawing/2014/main" id="{A31372F9-F9A2-4A59-BEC2-6750E63646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3351" y="4003675"/>
            <a:ext cx="3276600" cy="2352675"/>
          </a:xfrm>
          <a:prstGeom prst="rect">
            <a:avLst/>
          </a:prstGeom>
          <a:effectLst>
            <a:outerShdw blurRad="63500" dist="127000" dir="2700000" algn="tl" rotWithShape="0">
              <a:schemeClr val="tx1">
                <a:alpha val="50000"/>
              </a:schemeClr>
            </a:outerShdw>
          </a:effectLst>
        </p:spPr>
      </p:pic>
      <p:pic>
        <p:nvPicPr>
          <p:cNvPr id="16" name="Picture 15">
            <a:extLst>
              <a:ext uri="{FF2B5EF4-FFF2-40B4-BE49-F238E27FC236}">
                <a16:creationId xmlns:a16="http://schemas.microsoft.com/office/drawing/2014/main" id="{DF4FB56F-1709-449C-A6C8-19A0B801CA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88691" y="4062078"/>
            <a:ext cx="4019550" cy="2143125"/>
          </a:xfrm>
          <a:prstGeom prst="rect">
            <a:avLst/>
          </a:prstGeom>
          <a:effectLst>
            <a:outerShdw blurRad="63500" dist="127000" dir="2700000" algn="tl" rotWithShape="0">
              <a:schemeClr val="tx1">
                <a:alpha val="50000"/>
              </a:schemeClr>
            </a:outerShdw>
          </a:effectLst>
        </p:spPr>
      </p:pic>
      <p:pic>
        <p:nvPicPr>
          <p:cNvPr id="20" name="Picture 19">
            <a:extLst>
              <a:ext uri="{FF2B5EF4-FFF2-40B4-BE49-F238E27FC236}">
                <a16:creationId xmlns:a16="http://schemas.microsoft.com/office/drawing/2014/main" id="{309BDDE2-E6D6-41DC-98D9-755139774B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2543" y="737108"/>
            <a:ext cx="2533650" cy="3638550"/>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635879668"/>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Breakout Designs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39</a:t>
            </a:fld>
            <a:endParaRPr lang="en-US" dirty="0"/>
          </a:p>
        </p:txBody>
      </p:sp>
      <p:sp>
        <p:nvSpPr>
          <p:cNvPr id="3" name="Content Placeholder 2"/>
          <p:cNvSpPr>
            <a:spLocks noGrp="1"/>
          </p:cNvSpPr>
          <p:nvPr>
            <p:ph idx="1"/>
          </p:nvPr>
        </p:nvSpPr>
        <p:spPr>
          <a:xfrm>
            <a:off x="272141" y="1027134"/>
            <a:ext cx="6339674" cy="5092225"/>
          </a:xfrm>
        </p:spPr>
        <p:txBody>
          <a:bodyPr>
            <a:normAutofit/>
          </a:bodyPr>
          <a:lstStyle/>
          <a:p>
            <a:r>
              <a:rPr lang="en-US" dirty="0"/>
              <a:t>Pass-thru breakout 6 pin</a:t>
            </a:r>
          </a:p>
          <a:p>
            <a:pPr lvl="1"/>
            <a:r>
              <a:rPr lang="en-US" dirty="0"/>
              <a:t>VBUS current monitor via JST VH series (10A) socket &amp; shorting plug P2</a:t>
            </a:r>
          </a:p>
          <a:p>
            <a:pPr lvl="1"/>
            <a:r>
              <a:rPr lang="en-US" dirty="0"/>
              <a:t>Jumpers enable CC channel termination</a:t>
            </a:r>
          </a:p>
          <a:p>
            <a:pPr lvl="1"/>
            <a:r>
              <a:rPr lang="en-US" dirty="0"/>
              <a:t>.1” stakes for voltage monitoring - VBUS and CC</a:t>
            </a:r>
          </a:p>
        </p:txBody>
      </p:sp>
      <p:pic>
        <p:nvPicPr>
          <p:cNvPr id="9" name="Picture 8">
            <a:extLst>
              <a:ext uri="{FF2B5EF4-FFF2-40B4-BE49-F238E27FC236}">
                <a16:creationId xmlns:a16="http://schemas.microsoft.com/office/drawing/2014/main" id="{EE4FDC38-3B24-4CD2-959F-AE6D0171D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778" y="3327745"/>
            <a:ext cx="4476079" cy="2860431"/>
          </a:xfrm>
          <a:prstGeom prst="rect">
            <a:avLst/>
          </a:prstGeom>
          <a:effectLst>
            <a:outerShdw blurRad="63500" dist="127000" dir="2700000" algn="tl" rotWithShape="0">
              <a:schemeClr val="tx1">
                <a:alpha val="50000"/>
              </a:schemeClr>
            </a:outerShdw>
          </a:effectLst>
        </p:spPr>
      </p:pic>
      <p:pic>
        <p:nvPicPr>
          <p:cNvPr id="11" name="Picture 10">
            <a:extLst>
              <a:ext uri="{FF2B5EF4-FFF2-40B4-BE49-F238E27FC236}">
                <a16:creationId xmlns:a16="http://schemas.microsoft.com/office/drawing/2014/main" id="{2A6D0805-CC83-49C1-BFD7-9B090EA755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779" y="81122"/>
            <a:ext cx="4476079" cy="3128127"/>
          </a:xfrm>
          <a:prstGeom prst="rect">
            <a:avLst/>
          </a:prstGeom>
          <a:effectLst>
            <a:outerShdw blurRad="63500" dist="127000" dir="2700000" algn="tl" rotWithShape="0">
              <a:schemeClr val="tx1">
                <a:alpha val="50000"/>
              </a:schemeClr>
            </a:outerShdw>
          </a:effectLst>
        </p:spPr>
      </p:pic>
      <p:pic>
        <p:nvPicPr>
          <p:cNvPr id="13" name="Picture 12">
            <a:extLst>
              <a:ext uri="{FF2B5EF4-FFF2-40B4-BE49-F238E27FC236}">
                <a16:creationId xmlns:a16="http://schemas.microsoft.com/office/drawing/2014/main" id="{5D16802F-402A-46FF-9577-5290D19E8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49" y="2905709"/>
            <a:ext cx="6981529" cy="3450641"/>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72187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69AD-AF0F-4BB3-9708-AA6362FE2506}"/>
              </a:ext>
            </a:extLst>
          </p:cNvPr>
          <p:cNvSpPr>
            <a:spLocks noGrp="1"/>
          </p:cNvSpPr>
          <p:nvPr>
            <p:ph type="title"/>
          </p:nvPr>
        </p:nvSpPr>
        <p:spPr/>
        <p:txBody>
          <a:bodyPr/>
          <a:lstStyle/>
          <a:p>
            <a:r>
              <a:rPr lang="en-CA" dirty="0"/>
              <a:t>A Few USB Terms</a:t>
            </a:r>
          </a:p>
        </p:txBody>
      </p:sp>
      <p:sp>
        <p:nvSpPr>
          <p:cNvPr id="3" name="Content Placeholder 2">
            <a:extLst>
              <a:ext uri="{FF2B5EF4-FFF2-40B4-BE49-F238E27FC236}">
                <a16:creationId xmlns:a16="http://schemas.microsoft.com/office/drawing/2014/main" id="{4FCFF5D9-5256-44EF-AE22-48E8D0A59825}"/>
              </a:ext>
            </a:extLst>
          </p:cNvPr>
          <p:cNvSpPr>
            <a:spLocks noGrp="1"/>
          </p:cNvSpPr>
          <p:nvPr>
            <p:ph idx="1"/>
          </p:nvPr>
        </p:nvSpPr>
        <p:spPr/>
        <p:txBody>
          <a:bodyPr/>
          <a:lstStyle/>
          <a:p>
            <a:r>
              <a:rPr lang="en-CA" dirty="0"/>
              <a:t>Host </a:t>
            </a:r>
            <a:r>
              <a:rPr lang="en-CA" sz="2000" i="0" dirty="0">
                <a:solidFill>
                  <a:schemeClr val="bg1"/>
                </a:solidFill>
              </a:rPr>
              <a:t>– a PC or other computer that enumerates and communicates with a device</a:t>
            </a:r>
          </a:p>
          <a:p>
            <a:r>
              <a:rPr lang="en-CA" dirty="0"/>
              <a:t>Embedded Host </a:t>
            </a:r>
            <a:r>
              <a:rPr lang="en-CA" sz="2000" i="0" dirty="0">
                <a:solidFill>
                  <a:schemeClr val="bg1"/>
                </a:solidFill>
              </a:rPr>
              <a:t>– products like set top boxes, game consoles – have some capabilities of a PC host</a:t>
            </a:r>
          </a:p>
          <a:p>
            <a:r>
              <a:rPr lang="en-CA" dirty="0"/>
              <a:t>Device</a:t>
            </a:r>
            <a:r>
              <a:rPr lang="en-CA" sz="2000" dirty="0"/>
              <a:t> </a:t>
            </a:r>
            <a:r>
              <a:rPr lang="en-CA" sz="2000" i="0" dirty="0">
                <a:solidFill>
                  <a:schemeClr val="bg1"/>
                </a:solidFill>
              </a:rPr>
              <a:t>– a peripheral such as a mouse, keyboards flash drive, or a printer – execute commands from a host</a:t>
            </a:r>
          </a:p>
          <a:p>
            <a:r>
              <a:rPr lang="en-CA" dirty="0"/>
              <a:t>Dual-Role </a:t>
            </a:r>
            <a:r>
              <a:rPr lang="en-CA" sz="2000" i="0" dirty="0">
                <a:solidFill>
                  <a:schemeClr val="bg1"/>
                </a:solidFill>
              </a:rPr>
              <a:t>– a component that can act as an embedded host or a device</a:t>
            </a:r>
          </a:p>
          <a:p>
            <a:r>
              <a:rPr lang="en-CA" dirty="0"/>
              <a:t>Enumeration</a:t>
            </a:r>
            <a:r>
              <a:rPr lang="en-CA" sz="2000" dirty="0"/>
              <a:t>  </a:t>
            </a:r>
            <a:r>
              <a:rPr lang="en-CA" sz="2000" i="0" dirty="0">
                <a:solidFill>
                  <a:schemeClr val="bg1"/>
                </a:solidFill>
              </a:rPr>
              <a:t>– the process by which a USB host learns about a USB device that has just been connected to the buss before an application is able to start running.  The host queries the device to determine what type of device it is, what device driver it needs to load for the device and what power requirements the device needs.</a:t>
            </a:r>
          </a:p>
          <a:p>
            <a:endParaRPr lang="en-CA" sz="2000" i="0" dirty="0">
              <a:solidFill>
                <a:schemeClr val="bg1"/>
              </a:solidFill>
            </a:endParaRPr>
          </a:p>
          <a:p>
            <a:endParaRPr lang="en-CA" sz="2000" i="0" dirty="0">
              <a:solidFill>
                <a:schemeClr val="bg1"/>
              </a:solidFill>
            </a:endParaRPr>
          </a:p>
          <a:p>
            <a:endParaRPr lang="en-CA" sz="2000" i="0" dirty="0">
              <a:solidFill>
                <a:schemeClr val="bg1"/>
              </a:solidFill>
            </a:endParaRPr>
          </a:p>
          <a:p>
            <a:endParaRPr lang="en-CA" sz="2000" i="0" dirty="0">
              <a:solidFill>
                <a:schemeClr val="bg1"/>
              </a:solidFill>
            </a:endParaRPr>
          </a:p>
        </p:txBody>
      </p:sp>
      <p:sp>
        <p:nvSpPr>
          <p:cNvPr id="4" name="Date Placeholder 3">
            <a:extLst>
              <a:ext uri="{FF2B5EF4-FFF2-40B4-BE49-F238E27FC236}">
                <a16:creationId xmlns:a16="http://schemas.microsoft.com/office/drawing/2014/main" id="{351AD849-B85F-4DFA-BF1B-8091F900B0AD}"/>
              </a:ext>
            </a:extLst>
          </p:cNvPr>
          <p:cNvSpPr>
            <a:spLocks noGrp="1"/>
          </p:cNvSpPr>
          <p:nvPr>
            <p:ph type="dt" sz="half" idx="10"/>
          </p:nvPr>
        </p:nvSpPr>
        <p:spPr/>
        <p:txBody>
          <a:bodyPr/>
          <a:lstStyle/>
          <a:p>
            <a:r>
              <a:rPr lang="en-US"/>
              <a:t>Apr24</a:t>
            </a:r>
            <a:endParaRPr lang="en-US" dirty="0"/>
          </a:p>
        </p:txBody>
      </p:sp>
      <p:sp>
        <p:nvSpPr>
          <p:cNvPr id="5" name="Footer Placeholder 4">
            <a:extLst>
              <a:ext uri="{FF2B5EF4-FFF2-40B4-BE49-F238E27FC236}">
                <a16:creationId xmlns:a16="http://schemas.microsoft.com/office/drawing/2014/main" id="{68BF3456-36DD-4C5F-8183-F9B50C72F394}"/>
              </a:ext>
            </a:extLst>
          </p:cNvPr>
          <p:cNvSpPr>
            <a:spLocks noGrp="1"/>
          </p:cNvSpPr>
          <p:nvPr>
            <p:ph type="ftr" sz="quarter" idx="11"/>
          </p:nvPr>
        </p:nvSpPr>
        <p:spPr/>
        <p:txBody>
          <a:bodyPr/>
          <a:lstStyle/>
          <a:p>
            <a:r>
              <a:rPr lang="en-US"/>
              <a:t>A USB Journey</a:t>
            </a:r>
            <a:endParaRPr lang="en-US" dirty="0"/>
          </a:p>
        </p:txBody>
      </p:sp>
      <p:sp>
        <p:nvSpPr>
          <p:cNvPr id="6" name="Slide Number Placeholder 5">
            <a:extLst>
              <a:ext uri="{FF2B5EF4-FFF2-40B4-BE49-F238E27FC236}">
                <a16:creationId xmlns:a16="http://schemas.microsoft.com/office/drawing/2014/main" id="{1B6C9F8A-4DE6-4220-B72D-78DC97A1264B}"/>
              </a:ext>
            </a:extLst>
          </p:cNvPr>
          <p:cNvSpPr>
            <a:spLocks noGrp="1"/>
          </p:cNvSpPr>
          <p:nvPr>
            <p:ph type="sldNum" sz="quarter" idx="12"/>
          </p:nvPr>
        </p:nvSpPr>
        <p:spPr/>
        <p:txBody>
          <a:bodyPr/>
          <a:lstStyle/>
          <a:p>
            <a:fld id="{D9A46AE1-CA72-4A2A-852C-7BD50D45D0D5}" type="slidenum">
              <a:rPr lang="en-US" smtClean="0"/>
              <a:t>4</a:t>
            </a:fld>
            <a:endParaRPr lang="en-US" dirty="0"/>
          </a:p>
        </p:txBody>
      </p:sp>
    </p:spTree>
    <p:extLst>
      <p:ext uri="{BB962C8B-B14F-4D97-AF65-F5344CB8AC3E}">
        <p14:creationId xmlns:p14="http://schemas.microsoft.com/office/powerpoint/2010/main" val="226972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Breakout Designs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40</a:t>
            </a:fld>
            <a:endParaRPr lang="en-US" dirty="0"/>
          </a:p>
        </p:txBody>
      </p:sp>
      <p:sp>
        <p:nvSpPr>
          <p:cNvPr id="3" name="Content Placeholder 2"/>
          <p:cNvSpPr>
            <a:spLocks noGrp="1"/>
          </p:cNvSpPr>
          <p:nvPr>
            <p:ph idx="1"/>
          </p:nvPr>
        </p:nvSpPr>
        <p:spPr>
          <a:xfrm>
            <a:off x="272142" y="912694"/>
            <a:ext cx="7605767" cy="5092225"/>
          </a:xfrm>
        </p:spPr>
        <p:txBody>
          <a:bodyPr>
            <a:normAutofit/>
          </a:bodyPr>
          <a:lstStyle/>
          <a:p>
            <a:r>
              <a:rPr lang="en-US" dirty="0"/>
              <a:t>Pass-thru breakouts 16 pin</a:t>
            </a:r>
          </a:p>
          <a:p>
            <a:pPr lvl="1"/>
            <a:r>
              <a:rPr lang="en-US" dirty="0"/>
              <a:t> Vbus_I monitor JST VH series socket &amp; shorting plug P2</a:t>
            </a:r>
          </a:p>
          <a:p>
            <a:pPr lvl="1"/>
            <a:r>
              <a:rPr lang="en-US" dirty="0"/>
              <a:t>DnDp for USB2 diffZ=90ohms tacks match to 1.25mm</a:t>
            </a:r>
          </a:p>
          <a:p>
            <a:pPr lvl="1"/>
            <a:r>
              <a:rPr lang="en-US" dirty="0"/>
              <a:t>Jumpers enable CC channel termination</a:t>
            </a:r>
          </a:p>
          <a:p>
            <a:pPr lvl="1"/>
            <a:r>
              <a:rPr lang="en-US" dirty="0"/>
              <a:t>.1” stakes for voltage monitoring - Vbus CC, SBU &amp; DnDp</a:t>
            </a:r>
          </a:p>
        </p:txBody>
      </p:sp>
      <p:pic>
        <p:nvPicPr>
          <p:cNvPr id="8" name="Picture 7">
            <a:extLst>
              <a:ext uri="{FF2B5EF4-FFF2-40B4-BE49-F238E27FC236}">
                <a16:creationId xmlns:a16="http://schemas.microsoft.com/office/drawing/2014/main" id="{32E9E8B2-C0D0-4001-86DF-047D8339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683" y="3493199"/>
            <a:ext cx="4140267" cy="3045713"/>
          </a:xfrm>
          <a:prstGeom prst="rect">
            <a:avLst/>
          </a:prstGeom>
          <a:effectLst>
            <a:outerShdw blurRad="63500" dist="127000" dir="2700000" algn="tl" rotWithShape="0">
              <a:schemeClr val="tx1">
                <a:alpha val="50000"/>
              </a:schemeClr>
            </a:outerShdw>
          </a:effectLst>
        </p:spPr>
      </p:pic>
      <p:pic>
        <p:nvPicPr>
          <p:cNvPr id="9" name="Picture 8">
            <a:extLst>
              <a:ext uri="{FF2B5EF4-FFF2-40B4-BE49-F238E27FC236}">
                <a16:creationId xmlns:a16="http://schemas.microsoft.com/office/drawing/2014/main" id="{CEF0B0C9-9FAC-4852-B0A5-5934E675CC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1836" y="116541"/>
            <a:ext cx="4203960" cy="3312459"/>
          </a:xfrm>
          <a:prstGeom prst="rect">
            <a:avLst/>
          </a:prstGeom>
          <a:effectLst>
            <a:outerShdw blurRad="63500" dist="127000" dir="2700000" algn="tl" rotWithShape="0">
              <a:schemeClr val="tx1">
                <a:alpha val="50000"/>
              </a:schemeClr>
            </a:outerShdw>
          </a:effectLst>
        </p:spPr>
      </p:pic>
      <p:pic>
        <p:nvPicPr>
          <p:cNvPr id="11" name="Picture 10">
            <a:extLst>
              <a:ext uri="{FF2B5EF4-FFF2-40B4-BE49-F238E27FC236}">
                <a16:creationId xmlns:a16="http://schemas.microsoft.com/office/drawing/2014/main" id="{11CC6E1D-9EFE-47E6-9320-FC03B7923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42" y="2813367"/>
            <a:ext cx="7034594" cy="3908108"/>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127578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USB-C Breakout Designs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41</a:t>
            </a:fld>
            <a:endParaRPr lang="en-US" dirty="0"/>
          </a:p>
        </p:txBody>
      </p:sp>
      <p:sp>
        <p:nvSpPr>
          <p:cNvPr id="3" name="Content Placeholder 2"/>
          <p:cNvSpPr>
            <a:spLocks noGrp="1"/>
          </p:cNvSpPr>
          <p:nvPr>
            <p:ph idx="1"/>
          </p:nvPr>
        </p:nvSpPr>
        <p:spPr>
          <a:xfrm>
            <a:off x="272142" y="912694"/>
            <a:ext cx="7605767" cy="5092225"/>
          </a:xfrm>
        </p:spPr>
        <p:txBody>
          <a:bodyPr>
            <a:normAutofit/>
          </a:bodyPr>
          <a:lstStyle/>
          <a:p>
            <a:r>
              <a:rPr lang="en-US" dirty="0"/>
              <a:t>Pass-thru implementations</a:t>
            </a:r>
          </a:p>
          <a:p>
            <a:pPr lvl="1"/>
            <a:r>
              <a:rPr lang="en-US" dirty="0"/>
              <a:t> 16 pin with USB2</a:t>
            </a:r>
          </a:p>
          <a:p>
            <a:pPr lvl="1"/>
            <a:r>
              <a:rPr lang="en-US" dirty="0"/>
              <a:t>6  pin power only</a:t>
            </a:r>
          </a:p>
        </p:txBody>
      </p:sp>
      <p:pic>
        <p:nvPicPr>
          <p:cNvPr id="11" name="Picture 10">
            <a:extLst>
              <a:ext uri="{FF2B5EF4-FFF2-40B4-BE49-F238E27FC236}">
                <a16:creationId xmlns:a16="http://schemas.microsoft.com/office/drawing/2014/main" id="{C90F5C27-04EF-466C-9E7B-B42866562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921" y="2754128"/>
            <a:ext cx="3188660" cy="3250791"/>
          </a:xfrm>
          <a:prstGeom prst="rect">
            <a:avLst/>
          </a:prstGeom>
          <a:effectLst>
            <a:outerShdw blurRad="63500" dist="127000" dir="2700000" algn="tl" rotWithShape="0">
              <a:schemeClr val="tx1">
                <a:alpha val="50000"/>
              </a:schemeClr>
            </a:outerShdw>
          </a:effectLst>
        </p:spPr>
      </p:pic>
      <p:pic>
        <p:nvPicPr>
          <p:cNvPr id="14" name="Picture 13">
            <a:extLst>
              <a:ext uri="{FF2B5EF4-FFF2-40B4-BE49-F238E27FC236}">
                <a16:creationId xmlns:a16="http://schemas.microsoft.com/office/drawing/2014/main" id="{BA3D05BD-225D-4980-AD38-CA04D557E1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714" y="1963254"/>
            <a:ext cx="4094988" cy="3285491"/>
          </a:xfrm>
          <a:prstGeom prst="rect">
            <a:avLst/>
          </a:prstGeom>
          <a:effectLst>
            <a:outerShdw blurRad="63500" dist="127000" dir="2700000" algn="tl" rotWithShape="0">
              <a:schemeClr val="tx1">
                <a:alpha val="50000"/>
              </a:schemeClr>
            </a:outerShdw>
          </a:effectLst>
        </p:spPr>
      </p:pic>
      <p:pic>
        <p:nvPicPr>
          <p:cNvPr id="19" name="Picture 18">
            <a:extLst>
              <a:ext uri="{FF2B5EF4-FFF2-40B4-BE49-F238E27FC236}">
                <a16:creationId xmlns:a16="http://schemas.microsoft.com/office/drawing/2014/main" id="{4EDFB811-3628-4735-9DE5-60EEAF6361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452" y="2434257"/>
            <a:ext cx="3793043" cy="3716571"/>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007862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Summary</a:t>
            </a:r>
          </a:p>
        </p:txBody>
      </p:sp>
      <p:sp>
        <p:nvSpPr>
          <p:cNvPr id="3" name="Content Placeholder 2"/>
          <p:cNvSpPr>
            <a:spLocks noGrp="1"/>
          </p:cNvSpPr>
          <p:nvPr>
            <p:ph idx="1"/>
          </p:nvPr>
        </p:nvSpPr>
        <p:spPr/>
        <p:txBody>
          <a:bodyPr/>
          <a:lstStyle/>
          <a:p>
            <a:r>
              <a:rPr lang="en-US" dirty="0"/>
              <a:t>USB-C</a:t>
            </a:r>
          </a:p>
          <a:p>
            <a:pPr lvl="1"/>
            <a:r>
              <a:rPr lang="en-US" dirty="0"/>
              <a:t> USB 3 and USB4 speeds range from 5  to 120 Gb/s, power delivery complexity, accommodating alternate modes, CC communications - all mean USB is more complex and costly.</a:t>
            </a:r>
          </a:p>
          <a:p>
            <a:pPr lvl="2"/>
            <a:r>
              <a:rPr lang="en-US" dirty="0"/>
              <a:t>Not all USB-C computer ports will have full USB 3 or 4 capabilities</a:t>
            </a:r>
          </a:p>
          <a:p>
            <a:pPr lvl="2"/>
            <a:r>
              <a:rPr lang="en-US" dirty="0"/>
              <a:t>Expect to live with a range of data speeds of 5Gb/s up</a:t>
            </a:r>
          </a:p>
          <a:p>
            <a:pPr lvl="2"/>
            <a:r>
              <a:rPr lang="en-US" dirty="0"/>
              <a:t>Not all cables with a USB-C plug will support speeds greater than USB 2</a:t>
            </a:r>
          </a:p>
          <a:p>
            <a:pPr lvl="2"/>
            <a:r>
              <a:rPr lang="en-US" dirty="0"/>
              <a:t>USB power delivery capabilities will vary widely, and some charging cables won’t deliver data</a:t>
            </a:r>
          </a:p>
          <a:p>
            <a:pPr lvl="1"/>
            <a:r>
              <a:rPr lang="en-US" dirty="0"/>
              <a:t>How to deal  with the variety and complexity</a:t>
            </a:r>
          </a:p>
          <a:p>
            <a:pPr lvl="2"/>
            <a:r>
              <a:rPr lang="en-US" dirty="0"/>
              <a:t>Research to become aware of the data and power needs for your specific application</a:t>
            </a:r>
          </a:p>
          <a:p>
            <a:pPr lvl="2"/>
            <a:r>
              <a:rPr lang="en-US" dirty="0"/>
              <a:t>Read product specs carefully, if you need a specific power or speed and the manufacturer does not specifically advertise it  it’s probably not on offer</a:t>
            </a:r>
          </a:p>
          <a:p>
            <a:pPr lvl="2"/>
            <a:r>
              <a:rPr lang="en-US" dirty="0"/>
              <a:t>Don’t buy more performance than you need (unless you’re filthy rich)</a:t>
            </a:r>
          </a:p>
          <a:p>
            <a:pPr lvl="2"/>
            <a:r>
              <a:rPr lang="en-US" dirty="0"/>
              <a:t>Look to products that are USB-IF certified</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42</a:t>
            </a:fld>
            <a:endParaRPr lang="en-US" dirty="0"/>
          </a:p>
        </p:txBody>
      </p:sp>
      <p:pic>
        <p:nvPicPr>
          <p:cNvPr id="13" name="Picture 12">
            <a:extLst>
              <a:ext uri="{FF2B5EF4-FFF2-40B4-BE49-F238E27FC236}">
                <a16:creationId xmlns:a16="http://schemas.microsoft.com/office/drawing/2014/main" id="{13B0995C-55ED-4291-B617-E25246606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9250" y="5538346"/>
            <a:ext cx="1816534" cy="818004"/>
          </a:xfrm>
          <a:prstGeom prst="rect">
            <a:avLst/>
          </a:prstGeom>
        </p:spPr>
      </p:pic>
      <p:pic>
        <p:nvPicPr>
          <p:cNvPr id="15" name="Picture 14">
            <a:extLst>
              <a:ext uri="{FF2B5EF4-FFF2-40B4-BE49-F238E27FC236}">
                <a16:creationId xmlns:a16="http://schemas.microsoft.com/office/drawing/2014/main" id="{B220F117-6DFD-4AA4-B3FA-FE47A12E1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555" y="5171711"/>
            <a:ext cx="3153698" cy="1066144"/>
          </a:xfrm>
          <a:prstGeom prst="rect">
            <a:avLst/>
          </a:prstGeom>
        </p:spPr>
      </p:pic>
      <p:sp>
        <p:nvSpPr>
          <p:cNvPr id="7" name="TextBox 6">
            <a:extLst>
              <a:ext uri="{FF2B5EF4-FFF2-40B4-BE49-F238E27FC236}">
                <a16:creationId xmlns:a16="http://schemas.microsoft.com/office/drawing/2014/main" id="{26DEE596-A0A4-494F-8D65-BD679404452E}"/>
              </a:ext>
            </a:extLst>
          </p:cNvPr>
          <p:cNvSpPr txBox="1"/>
          <p:nvPr/>
        </p:nvSpPr>
        <p:spPr>
          <a:xfrm>
            <a:off x="9582779" y="5350840"/>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USB4 device certification label</a:t>
            </a:r>
            <a:endParaRPr lang="en-CA" dirty="0">
              <a:solidFill>
                <a:srgbClr val="FF0000"/>
              </a:solidFill>
            </a:endParaRPr>
          </a:p>
        </p:txBody>
      </p:sp>
      <p:sp>
        <p:nvSpPr>
          <p:cNvPr id="10" name="TextBox 9">
            <a:extLst>
              <a:ext uri="{FF2B5EF4-FFF2-40B4-BE49-F238E27FC236}">
                <a16:creationId xmlns:a16="http://schemas.microsoft.com/office/drawing/2014/main" id="{D9090CEF-356D-40AE-BC33-36C5876B83AA}"/>
              </a:ext>
            </a:extLst>
          </p:cNvPr>
          <p:cNvSpPr txBox="1"/>
          <p:nvPr/>
        </p:nvSpPr>
        <p:spPr>
          <a:xfrm>
            <a:off x="684965" y="5648464"/>
            <a:ext cx="2083357"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USB4 cable certification label</a:t>
            </a:r>
            <a:endParaRPr lang="en-CA" dirty="0">
              <a:solidFill>
                <a:srgbClr val="FF0000"/>
              </a:solidFill>
            </a:endParaRPr>
          </a:p>
        </p:txBody>
      </p:sp>
    </p:spTree>
    <p:extLst>
      <p:ext uri="{BB962C8B-B14F-4D97-AF65-F5344CB8AC3E}">
        <p14:creationId xmlns:p14="http://schemas.microsoft.com/office/powerpoint/2010/main" val="293392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533399" y="1277815"/>
            <a:ext cx="5070231" cy="5078534"/>
          </a:xfrm>
        </p:spPr>
        <p:txBody>
          <a:bodyPr>
            <a:normAutofit/>
          </a:bodyPr>
          <a:lstStyle/>
          <a:p>
            <a:r>
              <a:rPr lang="en-US" dirty="0"/>
              <a:t>ve3czo @ gmail.com</a:t>
            </a:r>
          </a:p>
          <a:p>
            <a:r>
              <a:rPr lang="en-US" dirty="0"/>
              <a:t>Link to USB-A mini &amp; micro breakouts</a:t>
            </a:r>
          </a:p>
          <a:p>
            <a:pPr lvl="1"/>
            <a:r>
              <a:rPr lang="en-US" dirty="0">
                <a:hlinkClick r:id="rId3">
                  <a:extLst>
                    <a:ext uri="{A12FA001-AC4F-418D-AE19-62706E023703}">
                      <ahyp:hlinkClr xmlns:ahyp="http://schemas.microsoft.com/office/drawing/2018/hyperlinkcolor" val="tx"/>
                    </a:ext>
                  </a:extLst>
                </a:hlinkClick>
              </a:rPr>
              <a:t>https://drive.google.com/file/d/1bbADurxjXE143yGZ6FTew1h8s1q81dXm/view?usp=drive_link</a:t>
            </a:r>
            <a:endParaRPr lang="en-US" dirty="0"/>
          </a:p>
          <a:p>
            <a:r>
              <a:rPr lang="en-US" dirty="0"/>
              <a:t>Link to USB-C 6 and 16 pin breakouts</a:t>
            </a:r>
          </a:p>
          <a:p>
            <a:pPr lvl="1"/>
            <a:r>
              <a:rPr lang="en-US" dirty="0">
                <a:hlinkClick r:id="rId4">
                  <a:extLst>
                    <a:ext uri="{A12FA001-AC4F-418D-AE19-62706E023703}">
                      <ahyp:hlinkClr xmlns:ahyp="http://schemas.microsoft.com/office/drawing/2018/hyperlinkcolor" val="tx"/>
                    </a:ext>
                  </a:extLst>
                </a:hlinkClick>
              </a:rPr>
              <a:t>https://drive.google.com/drive/folders/1oSOIzrGtlikaQA1oGeggcIL9SGAhX4t-?usp=sharing</a:t>
            </a:r>
            <a:r>
              <a:rPr lang="en-US" dirty="0"/>
              <a:t> </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43</a:t>
            </a:fld>
            <a:endParaRPr lang="en-US" dirty="0"/>
          </a:p>
        </p:txBody>
      </p:sp>
      <p:pic>
        <p:nvPicPr>
          <p:cNvPr id="8" name="Picture 7">
            <a:extLst>
              <a:ext uri="{FF2B5EF4-FFF2-40B4-BE49-F238E27FC236}">
                <a16:creationId xmlns:a16="http://schemas.microsoft.com/office/drawing/2014/main" id="{2559377B-6C88-4017-8265-1E48C20F3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630" y="914401"/>
            <a:ext cx="5188570" cy="5398478"/>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3760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934" y="2249409"/>
            <a:ext cx="4102925" cy="2359182"/>
          </a:xfrm>
          <a:prstGeom prst="rect">
            <a:avLst/>
          </a:prstGeom>
          <a:effectLst>
            <a:outerShdw blurRad="63500" dist="127000" dir="2700000" algn="tl" rotWithShape="0">
              <a:schemeClr val="tx1">
                <a:alpha val="50000"/>
              </a:schemeClr>
            </a:outerShdw>
          </a:effectLst>
        </p:spPr>
      </p:pic>
      <p:sp>
        <p:nvSpPr>
          <p:cNvPr id="2" name="Title 1"/>
          <p:cNvSpPr>
            <a:spLocks noGrp="1"/>
          </p:cNvSpPr>
          <p:nvPr>
            <p:ph type="title"/>
          </p:nvPr>
        </p:nvSpPr>
        <p:spPr/>
        <p:txBody>
          <a:bodyPr/>
          <a:lstStyle/>
          <a:p>
            <a:r>
              <a:rPr lang="en-US" dirty="0"/>
              <a:t>Other stuff that maybe of interest</a:t>
            </a:r>
          </a:p>
        </p:txBody>
      </p:sp>
      <p:sp>
        <p:nvSpPr>
          <p:cNvPr id="3" name="Content Placeholder 2"/>
          <p:cNvSpPr>
            <a:spLocks noGrp="1"/>
          </p:cNvSpPr>
          <p:nvPr>
            <p:ph idx="1"/>
          </p:nvPr>
        </p:nvSpPr>
        <p:spPr/>
        <p:txBody>
          <a:bodyPr/>
          <a:lstStyle/>
          <a:p>
            <a:r>
              <a:rPr lang="en-US" dirty="0"/>
              <a:t>Improving your chances of inserting a USB connector the right way the first time</a:t>
            </a:r>
          </a:p>
          <a:p>
            <a:pPr lvl="1"/>
            <a:r>
              <a:rPr lang="en-US" dirty="0"/>
              <a:t>USB A and mini and micro connectors are going to be around for sometime</a:t>
            </a:r>
          </a:p>
          <a:p>
            <a:pPr lvl="1"/>
            <a:r>
              <a:rPr lang="en-US" dirty="0"/>
              <a:t>Every plug and receptacle has (or is supposed to have)</a:t>
            </a:r>
          </a:p>
          <a:p>
            <a:pPr marL="457200" lvl="1" indent="0">
              <a:buNone/>
            </a:pPr>
            <a:r>
              <a:rPr lang="en-US" dirty="0"/>
              <a:t>    one side labeled with the USB symbol</a:t>
            </a:r>
          </a:p>
          <a:p>
            <a:pPr lvl="2"/>
            <a:r>
              <a:rPr lang="en-US" dirty="0"/>
              <a:t>Plug pins should be exposed towards the labeled side</a:t>
            </a:r>
          </a:p>
          <a:p>
            <a:pPr lvl="2"/>
            <a:r>
              <a:rPr lang="en-US" dirty="0"/>
              <a:t>Devices with horizontal USB ports should have receptacles</a:t>
            </a:r>
          </a:p>
          <a:p>
            <a:pPr marL="914400" lvl="2" indent="0">
              <a:buNone/>
            </a:pPr>
            <a:r>
              <a:rPr lang="en-US" dirty="0"/>
              <a:t>    oriented so that the symbol points up</a:t>
            </a:r>
          </a:p>
          <a:p>
            <a:pPr lvl="2"/>
            <a:r>
              <a:rPr lang="en-US" dirty="0"/>
              <a:t>Receptacles should be labeled so when inserted, plug and</a:t>
            </a:r>
          </a:p>
          <a:p>
            <a:pPr marL="914400" lvl="2" indent="0">
              <a:buNone/>
            </a:pPr>
            <a:r>
              <a:rPr lang="en-US" dirty="0"/>
              <a:t>    device symbols are on the same side</a:t>
            </a:r>
          </a:p>
          <a:p>
            <a:pPr lvl="1"/>
            <a:r>
              <a:rPr lang="en-US" dirty="0"/>
              <a:t>It’s often useful to look at the receptacle and plug before inserting</a:t>
            </a:r>
          </a:p>
          <a:p>
            <a:pPr lvl="2"/>
            <a:r>
              <a:rPr lang="en-US" dirty="0"/>
              <a:t>Note the orientation of the separator in USB-A connectors</a:t>
            </a:r>
          </a:p>
          <a:p>
            <a:pPr lvl="2"/>
            <a:r>
              <a:rPr lang="en-US" dirty="0"/>
              <a:t>Look to match the widest flats on USB mini and micro connectors</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44</a:t>
            </a:fld>
            <a:endParaRPr lang="en-US" dirty="0"/>
          </a:p>
        </p:txBody>
      </p:sp>
    </p:spTree>
    <p:extLst>
      <p:ext uri="{BB962C8B-B14F-4D97-AF65-F5344CB8AC3E}">
        <p14:creationId xmlns:p14="http://schemas.microsoft.com/office/powerpoint/2010/main" val="1329029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A Separator colors…their meaning</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45</a:t>
            </a:fld>
            <a:endParaRPr lang="en-US" dirty="0"/>
          </a:p>
        </p:txBody>
      </p:sp>
      <p:sp>
        <p:nvSpPr>
          <p:cNvPr id="3" name="Content Placeholder 2"/>
          <p:cNvSpPr>
            <a:spLocks noGrp="1"/>
          </p:cNvSpPr>
          <p:nvPr>
            <p:ph idx="1"/>
          </p:nvPr>
        </p:nvSpPr>
        <p:spPr>
          <a:xfrm>
            <a:off x="272142" y="912694"/>
            <a:ext cx="8660843" cy="5092225"/>
          </a:xfrm>
        </p:spPr>
        <p:txBody>
          <a:bodyPr>
            <a:normAutofit fontScale="92500" lnSpcReduction="10000"/>
          </a:bodyPr>
          <a:lstStyle/>
          <a:p>
            <a:r>
              <a:rPr lang="en-US" dirty="0"/>
              <a:t>White</a:t>
            </a:r>
          </a:p>
          <a:p>
            <a:pPr lvl="1"/>
            <a:r>
              <a:rPr lang="en-US" dirty="0"/>
              <a:t> USB 1.x (1.5 or 12Mb/s)</a:t>
            </a:r>
          </a:p>
          <a:p>
            <a:r>
              <a:rPr lang="en-US" dirty="0"/>
              <a:t>Black</a:t>
            </a:r>
          </a:p>
          <a:p>
            <a:pPr lvl="1"/>
            <a:r>
              <a:rPr lang="en-US" dirty="0"/>
              <a:t>USB 2.0 (480Mb/s)</a:t>
            </a:r>
          </a:p>
          <a:p>
            <a:r>
              <a:rPr lang="en-US" dirty="0"/>
              <a:t>Blue</a:t>
            </a:r>
          </a:p>
          <a:p>
            <a:pPr lvl="1"/>
            <a:r>
              <a:rPr lang="en-US" dirty="0"/>
              <a:t>USB 3.0 or SuperSpeed (5Gb/s)</a:t>
            </a:r>
          </a:p>
          <a:p>
            <a:r>
              <a:rPr lang="en-US" dirty="0"/>
              <a:t>Teal</a:t>
            </a:r>
          </a:p>
          <a:p>
            <a:pPr lvl="1"/>
            <a:r>
              <a:rPr lang="en-US" dirty="0"/>
              <a:t>USB 3.1 Gen1 or SuperSpeed+ (10Gb/s)</a:t>
            </a:r>
          </a:p>
          <a:p>
            <a:r>
              <a:rPr lang="en-US" dirty="0"/>
              <a:t>Red, Orange, Yellow</a:t>
            </a:r>
          </a:p>
          <a:p>
            <a:pPr lvl="1"/>
            <a:r>
              <a:rPr lang="en-US" dirty="0"/>
              <a:t>Can be either USB3.2 or USB 3.1 Gen 2 (20Gb/s) or high current or sleep and charge.  Yellow is mainly  found on laptops where the port is always on so it will continue to draw power even if the laptop is off or in sleep mode</a:t>
            </a:r>
          </a:p>
          <a:p>
            <a:r>
              <a:rPr lang="en-US" dirty="0"/>
              <a:t>Specialty Stuff</a:t>
            </a:r>
          </a:p>
          <a:p>
            <a:pPr lvl="1"/>
            <a:r>
              <a:rPr lang="en-US" dirty="0"/>
              <a:t>Purple used by Huawei for Supercharge ports, Green is used by Qualcomm for Quick Charge</a:t>
            </a:r>
          </a:p>
        </p:txBody>
      </p:sp>
      <p:sp>
        <p:nvSpPr>
          <p:cNvPr id="7" name="TextBox 6">
            <a:extLst>
              <a:ext uri="{FF2B5EF4-FFF2-40B4-BE49-F238E27FC236}">
                <a16:creationId xmlns:a16="http://schemas.microsoft.com/office/drawing/2014/main" id="{AC243B9E-EE48-4A0A-9A7F-EA0391A2EE5C}"/>
              </a:ext>
            </a:extLst>
          </p:cNvPr>
          <p:cNvSpPr txBox="1"/>
          <p:nvPr/>
        </p:nvSpPr>
        <p:spPr>
          <a:xfrm>
            <a:off x="9155722" y="984738"/>
            <a:ext cx="2764135" cy="1323439"/>
          </a:xfrm>
          <a:prstGeom prst="rect">
            <a:avLst/>
          </a:prstGeom>
          <a:noFill/>
        </p:spPr>
        <p:txBody>
          <a:bodyPr wrap="square" rtlCol="0">
            <a:spAutoFit/>
          </a:bodyPr>
          <a:lstStyle/>
          <a:p>
            <a:r>
              <a:rPr lang="en-US" sz="2000" dirty="0">
                <a:solidFill>
                  <a:schemeClr val="bg1"/>
                </a:solidFill>
              </a:rPr>
              <a:t>As you might expect not all manufacturers adhere to these color codes</a:t>
            </a:r>
            <a:endParaRPr lang="en-CA" sz="2000" dirty="0"/>
          </a:p>
        </p:txBody>
      </p:sp>
      <p:pic>
        <p:nvPicPr>
          <p:cNvPr id="10" name="Picture 9">
            <a:extLst>
              <a:ext uri="{FF2B5EF4-FFF2-40B4-BE49-F238E27FC236}">
                <a16:creationId xmlns:a16="http://schemas.microsoft.com/office/drawing/2014/main" id="{90DF8B91-BE00-47CD-AD30-A091EBC16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376" y="5780519"/>
            <a:ext cx="2124075" cy="895350"/>
          </a:xfrm>
          <a:prstGeom prst="rect">
            <a:avLst/>
          </a:prstGeom>
          <a:effectLst>
            <a:outerShdw blurRad="63500" dist="127000" dir="2700000" algn="tl" rotWithShape="0">
              <a:schemeClr val="tx1">
                <a:alpha val="50000"/>
              </a:schemeClr>
            </a:outerShdw>
          </a:effectLst>
        </p:spPr>
      </p:pic>
      <p:pic>
        <p:nvPicPr>
          <p:cNvPr id="13" name="Picture 12">
            <a:extLst>
              <a:ext uri="{FF2B5EF4-FFF2-40B4-BE49-F238E27FC236}">
                <a16:creationId xmlns:a16="http://schemas.microsoft.com/office/drawing/2014/main" id="{20A1DBB7-F652-4139-B44D-46359F52F1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549" y="5834243"/>
            <a:ext cx="1748753" cy="726045"/>
          </a:xfrm>
          <a:prstGeom prst="rect">
            <a:avLst/>
          </a:prstGeom>
          <a:effectLst>
            <a:outerShdw blurRad="63500" dist="127000" dir="2700000" algn="tl" rotWithShape="0">
              <a:schemeClr val="tx1">
                <a:alpha val="50000"/>
              </a:schemeClr>
            </a:outerShdw>
          </a:effectLst>
        </p:spPr>
      </p:pic>
      <p:pic>
        <p:nvPicPr>
          <p:cNvPr id="16" name="Picture 15">
            <a:extLst>
              <a:ext uri="{FF2B5EF4-FFF2-40B4-BE49-F238E27FC236}">
                <a16:creationId xmlns:a16="http://schemas.microsoft.com/office/drawing/2014/main" id="{7A188885-DC84-4E46-9C91-2B04503616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469" y="3458806"/>
            <a:ext cx="1771591" cy="724384"/>
          </a:xfrm>
          <a:prstGeom prst="rect">
            <a:avLst/>
          </a:prstGeom>
          <a:effectLst>
            <a:outerShdw blurRad="63500" dist="127000" dir="2700000" algn="tl" rotWithShape="0">
              <a:schemeClr val="tx1">
                <a:alpha val="50000"/>
              </a:schemeClr>
            </a:outerShdw>
          </a:effectLst>
        </p:spPr>
      </p:pic>
      <p:pic>
        <p:nvPicPr>
          <p:cNvPr id="18" name="Picture 17">
            <a:extLst>
              <a:ext uri="{FF2B5EF4-FFF2-40B4-BE49-F238E27FC236}">
                <a16:creationId xmlns:a16="http://schemas.microsoft.com/office/drawing/2014/main" id="{ADBA1ECB-8F16-4BEF-8A93-591CCD931C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35469" y="4248739"/>
            <a:ext cx="1746895" cy="705025"/>
          </a:xfrm>
          <a:prstGeom prst="rect">
            <a:avLst/>
          </a:prstGeom>
          <a:effectLst>
            <a:outerShdw blurRad="63500" dist="127000" dir="2700000" algn="tl" rotWithShape="0">
              <a:schemeClr val="tx1">
                <a:alpha val="50000"/>
              </a:schemeClr>
            </a:outerShdw>
          </a:effectLst>
        </p:spPr>
      </p:pic>
      <p:pic>
        <p:nvPicPr>
          <p:cNvPr id="20" name="Picture 19">
            <a:extLst>
              <a:ext uri="{FF2B5EF4-FFF2-40B4-BE49-F238E27FC236}">
                <a16:creationId xmlns:a16="http://schemas.microsoft.com/office/drawing/2014/main" id="{B53628D4-6243-460D-B9DE-8782F27323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3611" y="5035651"/>
            <a:ext cx="1748753" cy="713940"/>
          </a:xfrm>
          <a:prstGeom prst="rect">
            <a:avLst/>
          </a:prstGeom>
          <a:effectLst>
            <a:outerShdw blurRad="63500" dist="127000" dir="2700000" algn="tl" rotWithShape="0">
              <a:schemeClr val="tx1">
                <a:alpha val="50000"/>
              </a:schemeClr>
            </a:outerShdw>
          </a:effectLst>
        </p:spPr>
      </p:pic>
      <p:pic>
        <p:nvPicPr>
          <p:cNvPr id="22" name="Picture 21">
            <a:extLst>
              <a:ext uri="{FF2B5EF4-FFF2-40B4-BE49-F238E27FC236}">
                <a16:creationId xmlns:a16="http://schemas.microsoft.com/office/drawing/2014/main" id="{D33543FB-B144-41F4-AF29-12F1C76D0B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0623" y="3423578"/>
            <a:ext cx="1748753" cy="741659"/>
          </a:xfrm>
          <a:prstGeom prst="rect">
            <a:avLst/>
          </a:prstGeom>
          <a:effectLst>
            <a:outerShdw blurRad="63500" dist="127000" dir="2700000" algn="tl" rotWithShape="0">
              <a:schemeClr val="tx1">
                <a:alpha val="50000"/>
              </a:schemeClr>
            </a:outerShdw>
          </a:effectLst>
        </p:spPr>
      </p:pic>
      <p:pic>
        <p:nvPicPr>
          <p:cNvPr id="24" name="Picture 23">
            <a:extLst>
              <a:ext uri="{FF2B5EF4-FFF2-40B4-BE49-F238E27FC236}">
                <a16:creationId xmlns:a16="http://schemas.microsoft.com/office/drawing/2014/main" id="{364117A5-0544-4495-868E-1F595B27F3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54356" y="2574536"/>
            <a:ext cx="1771591" cy="738163"/>
          </a:xfrm>
          <a:prstGeom prst="rect">
            <a:avLst/>
          </a:prstGeom>
          <a:effectLst>
            <a:outerShdw blurRad="63500" dist="127000" dir="2700000" algn="tl" rotWithShape="0">
              <a:schemeClr val="tx1">
                <a:alpha val="50000"/>
              </a:schemeClr>
            </a:outerShdw>
          </a:effectLst>
        </p:spPr>
      </p:pic>
      <p:pic>
        <p:nvPicPr>
          <p:cNvPr id="26" name="Picture 25">
            <a:extLst>
              <a:ext uri="{FF2B5EF4-FFF2-40B4-BE49-F238E27FC236}">
                <a16:creationId xmlns:a16="http://schemas.microsoft.com/office/drawing/2014/main" id="{481156F8-8850-43A9-8AD7-A5099781B5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3297" y="864901"/>
            <a:ext cx="1763068" cy="720899"/>
          </a:xfrm>
          <a:prstGeom prst="rect">
            <a:avLst/>
          </a:prstGeom>
          <a:effectLst>
            <a:outerShdw blurRad="63500" dist="127000" dir="2700000" algn="tl" rotWithShape="0">
              <a:schemeClr val="tx1">
                <a:alpha val="50000"/>
              </a:schemeClr>
            </a:outerShdw>
          </a:effectLst>
        </p:spPr>
      </p:pic>
      <p:pic>
        <p:nvPicPr>
          <p:cNvPr id="28" name="Picture 27">
            <a:extLst>
              <a:ext uri="{FF2B5EF4-FFF2-40B4-BE49-F238E27FC236}">
                <a16:creationId xmlns:a16="http://schemas.microsoft.com/office/drawing/2014/main" id="{5BFA950D-9C7E-47CC-991C-E316E9FBBE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07194" y="1715211"/>
            <a:ext cx="1748753" cy="729914"/>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845624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Non-Standard Connectors</a:t>
            </a:r>
          </a:p>
        </p:txBody>
      </p:sp>
      <p:sp>
        <p:nvSpPr>
          <p:cNvPr id="3" name="Content Placeholder 2"/>
          <p:cNvSpPr>
            <a:spLocks noGrp="1"/>
          </p:cNvSpPr>
          <p:nvPr>
            <p:ph idx="1"/>
          </p:nvPr>
        </p:nvSpPr>
        <p:spPr>
          <a:xfrm>
            <a:off x="272142" y="1027134"/>
            <a:ext cx="7275676" cy="5092225"/>
          </a:xfrm>
        </p:spPr>
        <p:txBody>
          <a:bodyPr/>
          <a:lstStyle/>
          <a:p>
            <a:r>
              <a:rPr lang="en-US" dirty="0"/>
              <a:t>Mini-USB   8 Pin</a:t>
            </a:r>
          </a:p>
          <a:p>
            <a:pPr lvl="1"/>
            <a:r>
              <a:rPr lang="en-US" dirty="0"/>
              <a:t>Used on many digital cameras</a:t>
            </a:r>
          </a:p>
          <a:p>
            <a:pPr lvl="1"/>
            <a:r>
              <a:rPr lang="en-US" dirty="0"/>
              <a:t>Pins other than USB signals may vary depending on camera model</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46</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999" y="2818380"/>
            <a:ext cx="2828925" cy="2409825"/>
          </a:xfrm>
          <a:prstGeom prst="rect">
            <a:avLst/>
          </a:prstGeom>
          <a:effectLst>
            <a:outerShdw blurRad="63500" dist="127000" dir="2700000" algn="tl" rotWithShape="0">
              <a:schemeClr val="tx1">
                <a:alpha val="5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096" y="4723380"/>
            <a:ext cx="2114550" cy="1009650"/>
          </a:xfrm>
          <a:prstGeom prst="rect">
            <a:avLst/>
          </a:prstGeom>
          <a:effectLst>
            <a:outerShdw blurRad="63500" dist="127000" dir="2700000" algn="tl" rotWithShape="0">
              <a:schemeClr val="tx1">
                <a:alpha val="50000"/>
              </a:scheme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0142" y="1104167"/>
            <a:ext cx="2911991" cy="5659316"/>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30793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Thunderbolt</a:t>
            </a:r>
          </a:p>
        </p:txBody>
      </p:sp>
      <p:sp>
        <p:nvSpPr>
          <p:cNvPr id="3" name="Content Placeholder 2"/>
          <p:cNvSpPr>
            <a:spLocks noGrp="1"/>
          </p:cNvSpPr>
          <p:nvPr>
            <p:ph idx="1"/>
          </p:nvPr>
        </p:nvSpPr>
        <p:spPr/>
        <p:txBody>
          <a:bodyPr>
            <a:normAutofit/>
          </a:bodyPr>
          <a:lstStyle/>
          <a:p>
            <a:r>
              <a:rPr lang="en-US" dirty="0"/>
              <a:t>Thunderbolt 1</a:t>
            </a:r>
          </a:p>
          <a:p>
            <a:pPr lvl="1"/>
            <a:r>
              <a:rPr lang="en-US" dirty="0"/>
              <a:t>Developed by Intel adopted by Apple  introduced with MacBook Pro 2011</a:t>
            </a:r>
          </a:p>
          <a:p>
            <a:pPr lvl="1"/>
            <a:r>
              <a:rPr lang="en-US" dirty="0"/>
              <a:t>Transfer speed 10Gb/s DC power transfer up to 10W (5V@2A)</a:t>
            </a:r>
          </a:p>
          <a:p>
            <a:pPr lvl="1"/>
            <a:r>
              <a:rPr lang="en-US" dirty="0"/>
              <a:t>Mini DisplayPort  connector</a:t>
            </a:r>
          </a:p>
          <a:p>
            <a:r>
              <a:rPr lang="en-US" dirty="0"/>
              <a:t>Thunderbolt 2</a:t>
            </a:r>
          </a:p>
          <a:p>
            <a:pPr lvl="1"/>
            <a:r>
              <a:rPr lang="en-US" dirty="0"/>
              <a:t>Introduced in 2013 &amp; is backward compatible with Thunderbolt 1</a:t>
            </a:r>
          </a:p>
          <a:p>
            <a:pPr lvl="1"/>
            <a:r>
              <a:rPr lang="en-US" dirty="0"/>
              <a:t> Offers 20Gb/s transfer rate using 2 full duplex channels</a:t>
            </a:r>
          </a:p>
          <a:p>
            <a:pPr lvl="1"/>
            <a:r>
              <a:rPr lang="en-US" dirty="0"/>
              <a:t>Continues use of Mini DisplayPort connector</a:t>
            </a:r>
          </a:p>
          <a:p>
            <a:r>
              <a:rPr lang="en-US" dirty="0"/>
              <a:t>Thunderbolt 3</a:t>
            </a:r>
          </a:p>
          <a:p>
            <a:pPr lvl="1"/>
            <a:r>
              <a:rPr lang="en-US" dirty="0"/>
              <a:t>Developed by Intel &amp; released 2015</a:t>
            </a:r>
          </a:p>
          <a:p>
            <a:pPr lvl="1"/>
            <a:r>
              <a:rPr lang="en-US" dirty="0"/>
              <a:t>Adopts USB-C connector so not backward compatible with previous versions</a:t>
            </a:r>
          </a:p>
          <a:p>
            <a:pPr lvl="1"/>
            <a:r>
              <a:rPr lang="en-US" dirty="0"/>
              <a:t>Transfer rates of 40Gb/s and power delivery up to 100 watts with approved cables</a:t>
            </a:r>
          </a:p>
          <a:p>
            <a:pPr lvl="1"/>
            <a:r>
              <a:rPr lang="en-US" dirty="0"/>
              <a:t>Will not work in a USB3 Gen2x2 port;  host &amp; peripherals need Thunderbolt firmware/software</a:t>
            </a:r>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102" y="2242061"/>
            <a:ext cx="3290896" cy="2161298"/>
          </a:xfrm>
          <a:prstGeom prst="rect">
            <a:avLst/>
          </a:prstGeom>
          <a:effectLst>
            <a:outerShdw blurRad="63500" dist="127000" dir="2700000" algn="tl" rotWithShape="0">
              <a:schemeClr val="tx1">
                <a:alpha val="5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247" y="173179"/>
            <a:ext cx="1403496" cy="1655621"/>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20147335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Summary</a:t>
            </a:r>
          </a:p>
        </p:txBody>
      </p:sp>
      <p:sp>
        <p:nvSpPr>
          <p:cNvPr id="3" name="Content Placeholder 2"/>
          <p:cNvSpPr>
            <a:spLocks noGrp="1"/>
          </p:cNvSpPr>
          <p:nvPr>
            <p:ph idx="1"/>
          </p:nvPr>
        </p:nvSpPr>
        <p:spPr>
          <a:xfrm>
            <a:off x="272142" y="1027134"/>
            <a:ext cx="2377274" cy="5092225"/>
          </a:xfrm>
        </p:spPr>
        <p:txBody>
          <a:bodyPr/>
          <a:lstStyle/>
          <a:p>
            <a:r>
              <a:rPr lang="en-US" dirty="0"/>
              <a:t>USB Evolution</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48</a:t>
            </a:fld>
            <a:endParaRPr lang="en-US" dirty="0"/>
          </a:p>
        </p:txBody>
      </p:sp>
      <p:pic>
        <p:nvPicPr>
          <p:cNvPr id="11" name="Picture 10">
            <a:extLst>
              <a:ext uri="{FF2B5EF4-FFF2-40B4-BE49-F238E27FC236}">
                <a16:creationId xmlns:a16="http://schemas.microsoft.com/office/drawing/2014/main" id="{C12CD571-B585-4166-A560-3A1CF38B9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3229" y="790143"/>
            <a:ext cx="8918333" cy="5931332"/>
          </a:xfrm>
          <a:prstGeom prst="rect">
            <a:avLst/>
          </a:prstGeom>
          <a:effectLst>
            <a:outerShdw blurRad="63500" dist="127000" dir="2700000" algn="tl" rotWithShape="0">
              <a:schemeClr val="tx1">
                <a:alpha val="50000"/>
              </a:schemeClr>
            </a:outerShdw>
          </a:effectLst>
        </p:spPr>
      </p:pic>
      <p:sp>
        <p:nvSpPr>
          <p:cNvPr id="8" name="TextBox 7">
            <a:extLst>
              <a:ext uri="{FF2B5EF4-FFF2-40B4-BE49-F238E27FC236}">
                <a16:creationId xmlns:a16="http://schemas.microsoft.com/office/drawing/2014/main" id="{EB857775-6407-4F59-84F4-D05F6205F7FA}"/>
              </a:ext>
            </a:extLst>
          </p:cNvPr>
          <p:cNvSpPr txBox="1"/>
          <p:nvPr/>
        </p:nvSpPr>
        <p:spPr>
          <a:xfrm rot="16200000">
            <a:off x="239904" y="3093097"/>
            <a:ext cx="3054281"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Credit</a:t>
            </a:r>
          </a:p>
          <a:p>
            <a:pPr algn="ctr"/>
            <a:r>
              <a:rPr lang="en-CA" sz="2000" dirty="0">
                <a:solidFill>
                  <a:schemeClr val="bg1"/>
                </a:solidFill>
                <a:effectLst>
                  <a:outerShdw blurRad="38100" dist="38100" dir="2700000" algn="tl">
                    <a:srgbClr val="000000">
                      <a:alpha val="43137"/>
                    </a:srgbClr>
                  </a:outerShdw>
                </a:effectLst>
              </a:rPr>
              <a:t>https://juicedsystems.com</a:t>
            </a:r>
            <a:endParaRPr lang="en-CA" dirty="0">
              <a:solidFill>
                <a:srgbClr val="FF0000"/>
              </a:solidFill>
            </a:endParaRPr>
          </a:p>
        </p:txBody>
      </p:sp>
    </p:spTree>
    <p:extLst>
      <p:ext uri="{BB962C8B-B14F-4D97-AF65-F5344CB8AC3E}">
        <p14:creationId xmlns:p14="http://schemas.microsoft.com/office/powerpoint/2010/main" val="1097334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Summary</a:t>
            </a:r>
          </a:p>
        </p:txBody>
      </p:sp>
      <p:sp>
        <p:nvSpPr>
          <p:cNvPr id="3" name="Content Placeholder 2"/>
          <p:cNvSpPr>
            <a:spLocks noGrp="1"/>
          </p:cNvSpPr>
          <p:nvPr>
            <p:ph idx="1"/>
          </p:nvPr>
        </p:nvSpPr>
        <p:spPr>
          <a:xfrm>
            <a:off x="272141" y="1027134"/>
            <a:ext cx="3455797" cy="5092225"/>
          </a:xfrm>
        </p:spPr>
        <p:txBody>
          <a:bodyPr/>
          <a:lstStyle/>
          <a:p>
            <a:r>
              <a:rPr lang="en-US" dirty="0"/>
              <a:t>USB Connector Gallery</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49</a:t>
            </a:fld>
            <a:endParaRPr lang="en-US" dirty="0"/>
          </a:p>
        </p:txBody>
      </p:sp>
      <p:pic>
        <p:nvPicPr>
          <p:cNvPr id="9" name="Picture 8">
            <a:extLst>
              <a:ext uri="{FF2B5EF4-FFF2-40B4-BE49-F238E27FC236}">
                <a16:creationId xmlns:a16="http://schemas.microsoft.com/office/drawing/2014/main" id="{B3959E07-4C2B-4F5B-ABE2-E77115797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381" y="705507"/>
            <a:ext cx="6938077" cy="5735477"/>
          </a:xfrm>
          <a:prstGeom prst="rect">
            <a:avLst/>
          </a:prstGeom>
          <a:effectLst>
            <a:outerShdw blurRad="63500" dist="127000" dir="2700000" algn="tl" rotWithShape="0">
              <a:schemeClr val="tx1">
                <a:alpha val="50000"/>
              </a:schemeClr>
            </a:outerShdw>
          </a:effectLst>
        </p:spPr>
      </p:pic>
      <p:sp>
        <p:nvSpPr>
          <p:cNvPr id="8" name="TextBox 7">
            <a:extLst>
              <a:ext uri="{FF2B5EF4-FFF2-40B4-BE49-F238E27FC236}">
                <a16:creationId xmlns:a16="http://schemas.microsoft.com/office/drawing/2014/main" id="{87CE28FF-C381-425A-9CD3-4333DEA36278}"/>
              </a:ext>
            </a:extLst>
          </p:cNvPr>
          <p:cNvSpPr txBox="1"/>
          <p:nvPr/>
        </p:nvSpPr>
        <p:spPr>
          <a:xfrm>
            <a:off x="239904" y="3093097"/>
            <a:ext cx="3054281" cy="707886"/>
          </a:xfrm>
          <a:prstGeom prst="rect">
            <a:avLst/>
          </a:prstGeom>
          <a:noFill/>
        </p:spPr>
        <p:txBody>
          <a:bodyPr wrap="square" rtlCol="0">
            <a:spAutoFit/>
          </a:bodyPr>
          <a:lstStyle/>
          <a:p>
            <a:pPr algn="ctr"/>
            <a:r>
              <a:rPr lang="en-CA" sz="2000" dirty="0">
                <a:solidFill>
                  <a:schemeClr val="bg1"/>
                </a:solidFill>
                <a:effectLst>
                  <a:outerShdw blurRad="38100" dist="38100" dir="2700000" algn="tl">
                    <a:srgbClr val="000000">
                      <a:alpha val="43137"/>
                    </a:srgbClr>
                  </a:outerShdw>
                </a:effectLst>
              </a:rPr>
              <a:t>Credit</a:t>
            </a:r>
          </a:p>
          <a:p>
            <a:pPr algn="ctr"/>
            <a:r>
              <a:rPr lang="en-CA" sz="2000" dirty="0">
                <a:solidFill>
                  <a:schemeClr val="bg1"/>
                </a:solidFill>
                <a:effectLst>
                  <a:outerShdw blurRad="38100" dist="38100" dir="2700000" algn="tl">
                    <a:srgbClr val="000000">
                      <a:alpha val="43137"/>
                    </a:srgbClr>
                  </a:outerShdw>
                </a:effectLst>
              </a:rPr>
              <a:t>https://juicedsystems.com</a:t>
            </a:r>
            <a:endParaRPr lang="en-CA" dirty="0">
              <a:solidFill>
                <a:srgbClr val="FF0000"/>
              </a:solidFill>
            </a:endParaRPr>
          </a:p>
        </p:txBody>
      </p:sp>
    </p:spTree>
    <p:extLst>
      <p:ext uri="{BB962C8B-B14F-4D97-AF65-F5344CB8AC3E}">
        <p14:creationId xmlns:p14="http://schemas.microsoft.com/office/powerpoint/2010/main" val="78137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1.0 &amp; USB 1.1</a:t>
            </a:r>
          </a:p>
        </p:txBody>
      </p:sp>
      <p:sp>
        <p:nvSpPr>
          <p:cNvPr id="3" name="Content Placeholder 2"/>
          <p:cNvSpPr>
            <a:spLocks noGrp="1"/>
          </p:cNvSpPr>
          <p:nvPr>
            <p:ph idx="1"/>
          </p:nvPr>
        </p:nvSpPr>
        <p:spPr/>
        <p:txBody>
          <a:bodyPr/>
          <a:lstStyle/>
          <a:p>
            <a:r>
              <a:rPr lang="en-US" dirty="0"/>
              <a:t>USB 1.0</a:t>
            </a:r>
          </a:p>
          <a:p>
            <a:pPr lvl="1"/>
            <a:r>
              <a:rPr lang="en-US" dirty="0"/>
              <a:t>First design release 1995 commercial release 1996</a:t>
            </a:r>
          </a:p>
          <a:p>
            <a:pPr lvl="1"/>
            <a:r>
              <a:rPr lang="en-US" dirty="0"/>
              <a:t>Data transfer  1.5 Mb/s half duplex</a:t>
            </a:r>
          </a:p>
          <a:p>
            <a:pPr lvl="1"/>
            <a:r>
              <a:rPr lang="en-US" dirty="0"/>
              <a:t>Power delivery –  2.5Watts (5V 500mA)</a:t>
            </a:r>
          </a:p>
          <a:p>
            <a:pPr lvl="1"/>
            <a:r>
              <a:rPr lang="en-US" dirty="0"/>
              <a:t>Maximum cable length 5 meters</a:t>
            </a:r>
          </a:p>
          <a:p>
            <a:pPr lvl="1"/>
            <a:r>
              <a:rPr lang="en-US" dirty="0"/>
              <a:t>Connectors have white separator</a:t>
            </a:r>
          </a:p>
          <a:p>
            <a:pPr lvl="1"/>
            <a:r>
              <a:rPr lang="en-US" dirty="0"/>
              <a:t>Cables used type A connectors for PC &amp; type B for peripherals</a:t>
            </a:r>
          </a:p>
          <a:p>
            <a:r>
              <a:rPr lang="en-US" dirty="0"/>
              <a:t>USB 1.1</a:t>
            </a:r>
          </a:p>
          <a:p>
            <a:pPr lvl="1"/>
            <a:r>
              <a:rPr lang="en-US" dirty="0"/>
              <a:t>Released in 1996  &amp; saw widespread manuf in 1998</a:t>
            </a:r>
          </a:p>
          <a:p>
            <a:pPr lvl="1"/>
            <a:r>
              <a:rPr lang="en-US" dirty="0"/>
              <a:t>Data transfer rate 12 Mb/s half duplex</a:t>
            </a:r>
          </a:p>
          <a:p>
            <a:pPr lvl="1"/>
            <a:r>
              <a:rPr lang="en-US" dirty="0"/>
              <a:t>Same power delivery and cable lengths as USB 1.0</a:t>
            </a:r>
          </a:p>
          <a:p>
            <a:pPr marL="457200" lvl="1" indent="0">
              <a:buNone/>
            </a:pPr>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5</a:t>
            </a:fld>
            <a:endParaRPr lang="en-US" dirty="0"/>
          </a:p>
        </p:txBody>
      </p:sp>
      <p:sp>
        <p:nvSpPr>
          <p:cNvPr id="10" name="TextBox 9"/>
          <p:cNvSpPr txBox="1"/>
          <p:nvPr/>
        </p:nvSpPr>
        <p:spPr>
          <a:xfrm>
            <a:off x="272141" y="5340687"/>
            <a:ext cx="6891759" cy="1015663"/>
          </a:xfrm>
          <a:prstGeom prst="rect">
            <a:avLst/>
          </a:prstGeom>
          <a:noFill/>
          <a:ln>
            <a:solidFill>
              <a:schemeClr val="bg1"/>
            </a:solidFill>
          </a:ln>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NB Plugs (m) are on cables, receptacles (f) are on hosts &amp; devices </a:t>
            </a:r>
          </a:p>
          <a:p>
            <a:r>
              <a:rPr lang="en-US" sz="2000" dirty="0">
                <a:solidFill>
                  <a:schemeClr val="bg1"/>
                </a:solidFill>
                <a:effectLst>
                  <a:outerShdw blurRad="38100" dist="38100" dir="2700000" algn="tl">
                    <a:srgbClr val="000000">
                      <a:alpha val="43137"/>
                    </a:srgbClr>
                  </a:outerShdw>
                </a:effectLst>
              </a:rPr>
              <a:t>Pinouts throughout this presentation orient looking directly into plugs NOT receptacles!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4339807"/>
            <a:ext cx="2371725" cy="1600200"/>
          </a:xfrm>
          <a:prstGeom prst="rect">
            <a:avLst/>
          </a:prstGeom>
          <a:effectLst>
            <a:outerShdw blurRad="63500" dist="127000" dir="2700000" algn="tl" rotWithShape="0">
              <a:schemeClr val="tx1">
                <a:alpha val="50000"/>
              </a:schemeClr>
            </a:outerShdw>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6106" y="4291012"/>
            <a:ext cx="1419225" cy="2247900"/>
          </a:xfrm>
          <a:prstGeom prst="rect">
            <a:avLst/>
          </a:prstGeom>
          <a:effectLst>
            <a:outerShdw blurRad="63500" dist="127000" dir="2700000" algn="tl" rotWithShape="0">
              <a:schemeClr val="tx1">
                <a:alpha val="50000"/>
              </a:scheme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1712728"/>
            <a:ext cx="3774141" cy="2052189"/>
          </a:xfrm>
          <a:prstGeom prst="rect">
            <a:avLst/>
          </a:prstGeom>
          <a:effectLst>
            <a:outerShdw blurRad="63500" dist="127000" dir="2700000" algn="tl" rotWithShape="0">
              <a:schemeClr val="tx1">
                <a:alpha val="50000"/>
              </a:schemeClr>
            </a:outerShdw>
          </a:effectLst>
        </p:spPr>
      </p:pic>
      <p:sp>
        <p:nvSpPr>
          <p:cNvPr id="15" name="TextBox 14"/>
          <p:cNvSpPr txBox="1"/>
          <p:nvPr/>
        </p:nvSpPr>
        <p:spPr>
          <a:xfrm>
            <a:off x="9629795" y="3830109"/>
            <a:ext cx="1989325" cy="430887"/>
          </a:xfrm>
          <a:prstGeom prst="rect">
            <a:avLst/>
          </a:prstGeom>
          <a:noFill/>
        </p:spPr>
        <p:txBody>
          <a:bodyPr wrap="square" rtlCol="0">
            <a:spAutoFit/>
          </a:bodyPr>
          <a:lstStyle/>
          <a:p>
            <a:r>
              <a:rPr lang="en-US" sz="2200" dirty="0">
                <a:solidFill>
                  <a:schemeClr val="bg1"/>
                </a:solidFill>
              </a:rPr>
              <a:t>USB type A Plug</a:t>
            </a:r>
          </a:p>
        </p:txBody>
      </p:sp>
      <p:sp>
        <p:nvSpPr>
          <p:cNvPr id="16" name="TextBox 15"/>
          <p:cNvSpPr txBox="1"/>
          <p:nvPr/>
        </p:nvSpPr>
        <p:spPr>
          <a:xfrm>
            <a:off x="7370152" y="3796653"/>
            <a:ext cx="2096179" cy="430887"/>
          </a:xfrm>
          <a:prstGeom prst="rect">
            <a:avLst/>
          </a:prstGeom>
          <a:noFill/>
        </p:spPr>
        <p:txBody>
          <a:bodyPr wrap="square" rtlCol="0">
            <a:spAutoFit/>
          </a:bodyPr>
          <a:lstStyle/>
          <a:p>
            <a:r>
              <a:rPr lang="en-US" sz="2200" dirty="0">
                <a:solidFill>
                  <a:schemeClr val="bg1"/>
                </a:solidFill>
              </a:rPr>
              <a:t>USB type B Plug</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9942" y="1795088"/>
            <a:ext cx="2162919" cy="1499447"/>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1070666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533399" y="809296"/>
            <a:ext cx="11658601" cy="5547053"/>
          </a:xfrm>
        </p:spPr>
        <p:txBody>
          <a:bodyPr>
            <a:normAutofit lnSpcReduction="10000"/>
          </a:bodyPr>
          <a:lstStyle/>
          <a:p>
            <a:r>
              <a:rPr lang="en-US" dirty="0"/>
              <a:t>For further reading…</a:t>
            </a:r>
          </a:p>
          <a:p>
            <a:pPr lvl="1"/>
            <a:r>
              <a:rPr lang="en-US" dirty="0"/>
              <a:t>USB Overview – better than reading the spec but does not include anything beyond USB OTG </a:t>
            </a:r>
            <a:r>
              <a:rPr lang="en-US" dirty="0">
                <a:effectLst/>
                <a:hlinkClick r:id="rId3"/>
              </a:rPr>
              <a:t>https://www.beyondlogic.org/usbnutshell/usb2.shtml</a:t>
            </a:r>
            <a:r>
              <a:rPr lang="en-US" dirty="0">
                <a:effectLst/>
              </a:rPr>
              <a:t> </a:t>
            </a:r>
          </a:p>
          <a:p>
            <a:pPr lvl="1"/>
            <a:r>
              <a:rPr lang="en-US" dirty="0"/>
              <a:t>USB-IF library 	</a:t>
            </a:r>
            <a:r>
              <a:rPr lang="en-CA" dirty="0">
                <a:effectLst/>
                <a:hlinkClick r:id="rId4"/>
              </a:rPr>
              <a:t>www.usb.org/developers/docs/devclass_docs/</a:t>
            </a:r>
            <a:r>
              <a:rPr lang="en-CA" dirty="0">
                <a:effectLst/>
              </a:rPr>
              <a:t> </a:t>
            </a:r>
          </a:p>
          <a:p>
            <a:pPr lvl="1"/>
            <a:r>
              <a:rPr lang="en-US" dirty="0"/>
              <a:t>USB-Implementers Forum </a:t>
            </a:r>
            <a:r>
              <a:rPr lang="en-CA" dirty="0">
                <a:effectLst/>
              </a:rPr>
              <a:t>	</a:t>
            </a:r>
            <a:r>
              <a:rPr lang="en-CA" dirty="0">
                <a:effectLst/>
                <a:hlinkClick r:id="rId5"/>
              </a:rPr>
              <a:t>www.usb.org</a:t>
            </a:r>
            <a:endParaRPr lang="en-CA" dirty="0">
              <a:effectLst/>
            </a:endParaRPr>
          </a:p>
          <a:p>
            <a:pPr lvl="1"/>
            <a:r>
              <a:rPr lang="en-US" dirty="0"/>
              <a:t>Battery charging overview </a:t>
            </a:r>
            <a:r>
              <a:rPr lang="en-CA" dirty="0">
                <a:effectLst/>
              </a:rPr>
              <a:t>	</a:t>
            </a:r>
            <a:r>
              <a:rPr lang="en-CA" dirty="0">
                <a:effectLst/>
                <a:hlinkClick r:id="rId6"/>
              </a:rPr>
              <a:t>https://www.maximintegrated.com/en/design/technical-documents/tutorials/5/5936.html</a:t>
            </a:r>
            <a:r>
              <a:rPr lang="en-CA" dirty="0">
                <a:effectLst/>
              </a:rPr>
              <a:t> </a:t>
            </a:r>
          </a:p>
          <a:p>
            <a:pPr lvl="1"/>
            <a:r>
              <a:rPr lang="en-US" dirty="0"/>
              <a:t>USB-C overview  </a:t>
            </a:r>
            <a:r>
              <a:rPr lang="en-CA" dirty="0">
                <a:effectLst/>
              </a:rPr>
              <a:t> </a:t>
            </a:r>
            <a:r>
              <a:rPr lang="en-CA" dirty="0">
                <a:effectLst/>
                <a:hlinkClick r:id="rId7"/>
              </a:rPr>
              <a:t>https://www.allaboutcircuits.com/technical-articles/introduction-to-usb-type-c-which-pins-power-delivery-data-transfer/</a:t>
            </a:r>
            <a:r>
              <a:rPr lang="en-CA" dirty="0">
                <a:effectLst/>
              </a:rPr>
              <a:t> </a:t>
            </a:r>
          </a:p>
          <a:p>
            <a:pPr lvl="1"/>
            <a:r>
              <a:rPr lang="en-CA" dirty="0">
                <a:effectLst/>
              </a:rPr>
              <a:t> </a:t>
            </a:r>
            <a:r>
              <a:rPr lang="en-US" dirty="0"/>
              <a:t>USB-C cable info </a:t>
            </a:r>
            <a:r>
              <a:rPr lang="en-CA" dirty="0">
                <a:effectLst/>
              </a:rPr>
              <a:t> </a:t>
            </a:r>
            <a:r>
              <a:rPr lang="en-CA" dirty="0">
                <a:effectLst/>
                <a:hlinkClick r:id="rId8"/>
              </a:rPr>
              <a:t>https://www.pshinecable.com/article/usb-c-cable-wiring-diagram.html</a:t>
            </a:r>
            <a:r>
              <a:rPr lang="en-CA" dirty="0">
                <a:effectLst/>
              </a:rPr>
              <a:t> </a:t>
            </a:r>
          </a:p>
          <a:p>
            <a:pPr lvl="1"/>
            <a:r>
              <a:rPr lang="en-CA" dirty="0">
                <a:effectLst/>
              </a:rPr>
              <a:t>USB Alternative Modes TI Slly021 app note.</a:t>
            </a:r>
          </a:p>
          <a:p>
            <a:pPr lvl="1"/>
            <a:r>
              <a:rPr lang="en-CA" dirty="0">
                <a:effectLst/>
              </a:rPr>
              <a:t>USB overview &amp; a source for certified products  </a:t>
            </a:r>
            <a:r>
              <a:rPr lang="en-CA" dirty="0">
                <a:effectLst/>
                <a:hlinkClick r:id="rId9"/>
              </a:rPr>
              <a:t>https://juicedsystems.com/en-ca/blogs/news/know-your-usb-a-practical-guide-to-the-universal-serial-bus</a:t>
            </a:r>
            <a:r>
              <a:rPr lang="en-CA" dirty="0">
                <a:effectLst/>
              </a:rPr>
              <a:t> </a:t>
            </a:r>
          </a:p>
          <a:p>
            <a:pPr lvl="1"/>
            <a:endParaRPr lang="en-CA" dirty="0">
              <a:effectLst/>
            </a:endParaRPr>
          </a:p>
          <a:p>
            <a:pPr lvl="1"/>
            <a:endParaRPr lang="en-CA" dirty="0">
              <a:effectLst/>
            </a:endParaRPr>
          </a:p>
          <a:p>
            <a:pPr lvl="1"/>
            <a:r>
              <a:rPr lang="en-CA" dirty="0"/>
              <a:t>Have fun exploring but… pay attention to the date information was published…   things change!</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50</a:t>
            </a:fld>
            <a:endParaRPr lang="en-US" dirty="0"/>
          </a:p>
        </p:txBody>
      </p:sp>
    </p:spTree>
    <p:extLst>
      <p:ext uri="{BB962C8B-B14F-4D97-AF65-F5344CB8AC3E}">
        <p14:creationId xmlns:p14="http://schemas.microsoft.com/office/powerpoint/2010/main" val="20389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2.0</a:t>
            </a:r>
          </a:p>
        </p:txBody>
      </p:sp>
      <p:sp>
        <p:nvSpPr>
          <p:cNvPr id="3" name="Content Placeholder 2"/>
          <p:cNvSpPr>
            <a:spLocks noGrp="1"/>
          </p:cNvSpPr>
          <p:nvPr>
            <p:ph idx="1"/>
          </p:nvPr>
        </p:nvSpPr>
        <p:spPr/>
        <p:txBody>
          <a:bodyPr/>
          <a:lstStyle/>
          <a:p>
            <a:r>
              <a:rPr lang="en-US" dirty="0"/>
              <a:t>USB version 2.0</a:t>
            </a:r>
          </a:p>
          <a:p>
            <a:pPr lvl="1"/>
            <a:r>
              <a:rPr lang="en-US" dirty="0"/>
              <a:t>Introduced 1998</a:t>
            </a:r>
          </a:p>
          <a:p>
            <a:pPr lvl="1"/>
            <a:r>
              <a:rPr lang="en-US" dirty="0"/>
              <a:t>Data transfer  480 Mb/s half duplex Unicode named Hi-Speed</a:t>
            </a:r>
          </a:p>
          <a:p>
            <a:pPr lvl="1"/>
            <a:r>
              <a:rPr lang="en-US" dirty="0"/>
              <a:t>Maximum cable length 5 meters</a:t>
            </a:r>
          </a:p>
          <a:p>
            <a:pPr lvl="1"/>
            <a:r>
              <a:rPr lang="en-US" dirty="0"/>
              <a:t>Connectors have black separators</a:t>
            </a:r>
          </a:p>
          <a:p>
            <a:pPr lvl="1"/>
            <a:r>
              <a:rPr lang="en-US" dirty="0"/>
              <a:t>Power delivery – 5V 100 mA on connection 500mA when requested on enumeration</a:t>
            </a:r>
          </a:p>
          <a:p>
            <a:pPr lvl="1"/>
            <a:r>
              <a:rPr lang="en-US" dirty="0"/>
              <a:t>USB 2.0 additionally introduced</a:t>
            </a:r>
          </a:p>
          <a:p>
            <a:pPr lvl="2"/>
            <a:r>
              <a:rPr lang="en-US" dirty="0"/>
              <a:t>Different cable connectors</a:t>
            </a:r>
          </a:p>
          <a:p>
            <a:pPr lvl="2"/>
            <a:r>
              <a:rPr lang="en-US" dirty="0"/>
              <a:t>USB OTG (On the Go)</a:t>
            </a:r>
          </a:p>
          <a:p>
            <a:pPr lvl="2"/>
            <a:r>
              <a:rPr lang="en-US" dirty="0"/>
              <a:t>Battery charging specifications V1.1 &amp; 1.2 </a:t>
            </a:r>
          </a:p>
          <a:p>
            <a:pPr lvl="2"/>
            <a:r>
              <a:rPr lang="en-US" dirty="0"/>
              <a:t>Link Power Addendum adding a sleep state for power conservation</a:t>
            </a:r>
          </a:p>
          <a:p>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6</a:t>
            </a:fld>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592" y="475279"/>
            <a:ext cx="1784350" cy="990978"/>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15870990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2.0</a:t>
            </a:r>
          </a:p>
        </p:txBody>
      </p:sp>
      <p:sp>
        <p:nvSpPr>
          <p:cNvPr id="3" name="Content Placeholder 2"/>
          <p:cNvSpPr>
            <a:spLocks noGrp="1"/>
          </p:cNvSpPr>
          <p:nvPr>
            <p:ph idx="1"/>
          </p:nvPr>
        </p:nvSpPr>
        <p:spPr/>
        <p:txBody>
          <a:bodyPr/>
          <a:lstStyle/>
          <a:p>
            <a:r>
              <a:rPr lang="en-US" dirty="0"/>
              <a:t>Connectors</a:t>
            </a:r>
          </a:p>
          <a:p>
            <a:pPr lvl="1"/>
            <a:r>
              <a:rPr lang="en-US" dirty="0"/>
              <a:t>USB 2 reuses USB 1 type A and B connectors </a:t>
            </a:r>
          </a:p>
          <a:p>
            <a:r>
              <a:rPr lang="en-US" dirty="0"/>
              <a:t>And…adds four new connectors </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915" y="3216458"/>
            <a:ext cx="1872926" cy="2084706"/>
          </a:xfrm>
          <a:prstGeom prst="rect">
            <a:avLst/>
          </a:prstGeom>
          <a:effectLst>
            <a:outerShdw blurRad="63500" dist="127000" dir="2700000" algn="tl" rotWithShape="0">
              <a:schemeClr val="tx1">
                <a:alpha val="5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564" y="3107616"/>
            <a:ext cx="2057400" cy="2145804"/>
          </a:xfrm>
          <a:prstGeom prst="rect">
            <a:avLst/>
          </a:prstGeom>
          <a:effectLst>
            <a:outerShdw blurRad="63500" dist="127000" dir="2700000" algn="tl" rotWithShape="0">
              <a:schemeClr val="tx1">
                <a:alpha val="50000"/>
              </a:scheme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8724" y="790145"/>
            <a:ext cx="1814676" cy="1847670"/>
          </a:xfrm>
          <a:prstGeom prst="rect">
            <a:avLst/>
          </a:prstGeom>
          <a:effectLst>
            <a:outerShdw blurRad="63500" dist="127000" dir="2700000" algn="tl" rotWithShape="0">
              <a:schemeClr val="tx1">
                <a:alpha val="50000"/>
              </a:scheme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8449103" y="790143"/>
            <a:ext cx="2084921" cy="1847671"/>
          </a:xfrm>
          <a:prstGeom prst="rect">
            <a:avLst/>
          </a:prstGeom>
          <a:effectLst>
            <a:outerShdw blurRad="63500" dist="127000" dir="2700000" algn="tl" rotWithShape="0">
              <a:schemeClr val="tx1">
                <a:alpha val="50000"/>
              </a:schemeClr>
            </a:outerShdw>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7745" y="2112338"/>
            <a:ext cx="3444499" cy="216357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765" y="4079843"/>
            <a:ext cx="6097665" cy="2235587"/>
          </a:xfrm>
          <a:prstGeom prst="rect">
            <a:avLst/>
          </a:prstGeom>
          <a:effectLst>
            <a:outerShdw blurRad="63500" dist="127000" dir="2700000" algn="tl" rotWithShape="0">
              <a:schemeClr val="tx1">
                <a:alpha val="50000"/>
              </a:schemeClr>
            </a:outerShdw>
          </a:effectLst>
        </p:spPr>
      </p:pic>
      <p:sp>
        <p:nvSpPr>
          <p:cNvPr id="16" name="TextBox 15"/>
          <p:cNvSpPr txBox="1"/>
          <p:nvPr/>
        </p:nvSpPr>
        <p:spPr>
          <a:xfrm>
            <a:off x="6839540" y="2690140"/>
            <a:ext cx="813043" cy="369332"/>
          </a:xfrm>
          <a:prstGeom prst="rect">
            <a:avLst/>
          </a:prstGeom>
          <a:noFill/>
        </p:spPr>
        <p:txBody>
          <a:bodyPr wrap="none" rtlCol="0">
            <a:spAutoFit/>
          </a:bodyPr>
          <a:lstStyle/>
          <a:p>
            <a:r>
              <a:rPr lang="en-US" dirty="0">
                <a:solidFill>
                  <a:schemeClr val="bg1"/>
                </a:solidFill>
              </a:rPr>
              <a:t>Mini-A</a:t>
            </a:r>
          </a:p>
        </p:txBody>
      </p:sp>
      <p:sp>
        <p:nvSpPr>
          <p:cNvPr id="17" name="TextBox 16"/>
          <p:cNvSpPr txBox="1"/>
          <p:nvPr/>
        </p:nvSpPr>
        <p:spPr>
          <a:xfrm>
            <a:off x="10113742" y="5342084"/>
            <a:ext cx="926344" cy="369332"/>
          </a:xfrm>
          <a:prstGeom prst="rect">
            <a:avLst/>
          </a:prstGeom>
          <a:noFill/>
        </p:spPr>
        <p:txBody>
          <a:bodyPr wrap="none" rtlCol="0">
            <a:spAutoFit/>
          </a:bodyPr>
          <a:lstStyle/>
          <a:p>
            <a:r>
              <a:rPr lang="en-US" dirty="0">
                <a:solidFill>
                  <a:schemeClr val="bg1"/>
                </a:solidFill>
              </a:rPr>
              <a:t>Micro-B</a:t>
            </a:r>
          </a:p>
        </p:txBody>
      </p:sp>
      <p:sp>
        <p:nvSpPr>
          <p:cNvPr id="18" name="TextBox 17"/>
          <p:cNvSpPr txBox="1"/>
          <p:nvPr/>
        </p:nvSpPr>
        <p:spPr>
          <a:xfrm>
            <a:off x="7319856" y="5342084"/>
            <a:ext cx="934358" cy="369332"/>
          </a:xfrm>
          <a:prstGeom prst="rect">
            <a:avLst/>
          </a:prstGeom>
          <a:noFill/>
        </p:spPr>
        <p:txBody>
          <a:bodyPr wrap="none" rtlCol="0">
            <a:spAutoFit/>
          </a:bodyPr>
          <a:lstStyle/>
          <a:p>
            <a:r>
              <a:rPr lang="en-US" dirty="0">
                <a:solidFill>
                  <a:schemeClr val="bg1"/>
                </a:solidFill>
              </a:rPr>
              <a:t>Micro-A</a:t>
            </a:r>
          </a:p>
        </p:txBody>
      </p:sp>
      <p:sp>
        <p:nvSpPr>
          <p:cNvPr id="19" name="TextBox 18"/>
          <p:cNvSpPr txBox="1"/>
          <p:nvPr/>
        </p:nvSpPr>
        <p:spPr>
          <a:xfrm>
            <a:off x="8978619" y="2652752"/>
            <a:ext cx="805029" cy="369332"/>
          </a:xfrm>
          <a:prstGeom prst="rect">
            <a:avLst/>
          </a:prstGeom>
          <a:noFill/>
        </p:spPr>
        <p:txBody>
          <a:bodyPr wrap="none" rtlCol="0">
            <a:spAutoFit/>
          </a:bodyPr>
          <a:lstStyle/>
          <a:p>
            <a:r>
              <a:rPr lang="en-US" dirty="0">
                <a:solidFill>
                  <a:schemeClr val="bg1"/>
                </a:solidFill>
              </a:rPr>
              <a:t>Mini-B</a:t>
            </a:r>
          </a:p>
        </p:txBody>
      </p:sp>
      <p:sp>
        <p:nvSpPr>
          <p:cNvPr id="20" name="TextBox 19"/>
          <p:cNvSpPr txBox="1"/>
          <p:nvPr/>
        </p:nvSpPr>
        <p:spPr>
          <a:xfrm>
            <a:off x="6988049" y="5752336"/>
            <a:ext cx="4786167" cy="646331"/>
          </a:xfrm>
          <a:prstGeom prst="rect">
            <a:avLst/>
          </a:prstGeom>
          <a:noFill/>
        </p:spPr>
        <p:txBody>
          <a:bodyPr wrap="square" rtlCol="0">
            <a:spAutoFit/>
          </a:bodyPr>
          <a:lstStyle/>
          <a:p>
            <a:r>
              <a:rPr lang="en-US" dirty="0">
                <a:solidFill>
                  <a:schemeClr val="bg1"/>
                </a:solidFill>
              </a:rPr>
              <a:t>USB mini-A and micro-A are no longer in general use and may not be compatible with USB-OTG</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74022" y="311648"/>
            <a:ext cx="1470975" cy="816938"/>
          </a:xfrm>
          <a:prstGeom prst="rect">
            <a:avLst/>
          </a:prstGeom>
          <a:effectLst>
            <a:outerShdw blurRad="63500" dist="127000" dir="2700000" algn="tl" rotWithShape="0">
              <a:schemeClr val="tx1">
                <a:alpha val="50000"/>
              </a:schemeClr>
            </a:outerShdw>
          </a:effectLst>
        </p:spPr>
      </p:pic>
    </p:spTree>
    <p:extLst>
      <p:ext uri="{BB962C8B-B14F-4D97-AF65-F5344CB8AC3E}">
        <p14:creationId xmlns:p14="http://schemas.microsoft.com/office/powerpoint/2010/main" val="368320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USB On The Go</a:t>
            </a:r>
          </a:p>
        </p:txBody>
      </p:sp>
      <p:sp>
        <p:nvSpPr>
          <p:cNvPr id="3" name="Content Placeholder 2"/>
          <p:cNvSpPr>
            <a:spLocks noGrp="1"/>
          </p:cNvSpPr>
          <p:nvPr>
            <p:ph idx="1"/>
          </p:nvPr>
        </p:nvSpPr>
        <p:spPr>
          <a:xfrm>
            <a:off x="272141" y="1306286"/>
            <a:ext cx="11919859" cy="4813073"/>
          </a:xfrm>
        </p:spPr>
        <p:txBody>
          <a:bodyPr>
            <a:normAutofit lnSpcReduction="10000"/>
          </a:bodyPr>
          <a:lstStyle/>
          <a:p>
            <a:r>
              <a:rPr lang="en-US" dirty="0"/>
              <a:t>Referred to as USB OTG or just OTG</a:t>
            </a:r>
          </a:p>
          <a:p>
            <a:pPr lvl="1"/>
            <a:r>
              <a:rPr lang="en-US" dirty="0"/>
              <a:t>Enables non PC host communication with peripherals (slave)</a:t>
            </a:r>
          </a:p>
          <a:p>
            <a:pPr lvl="2"/>
            <a:r>
              <a:rPr lang="en-US" dirty="0"/>
              <a:t>Printer hosts camera</a:t>
            </a:r>
          </a:p>
          <a:p>
            <a:pPr lvl="2"/>
            <a:r>
              <a:rPr lang="en-US" dirty="0"/>
              <a:t>Cell phone hosts memory stick, camera or a </a:t>
            </a:r>
          </a:p>
          <a:p>
            <a:pPr marL="914400" lvl="2" indent="0">
              <a:buNone/>
            </a:pPr>
            <a:r>
              <a:rPr lang="en-US" dirty="0"/>
              <a:t>    second cell phone</a:t>
            </a:r>
          </a:p>
          <a:p>
            <a:pPr lvl="1"/>
            <a:r>
              <a:rPr lang="en-US" dirty="0"/>
              <a:t>USB On-The-Go and Embedded Host Supplement </a:t>
            </a:r>
          </a:p>
          <a:p>
            <a:pPr lvl="2"/>
            <a:r>
              <a:rPr lang="en-US" dirty="0"/>
              <a:t>Revision 2.0 added to USB 2.0 in 2001</a:t>
            </a:r>
          </a:p>
          <a:p>
            <a:pPr lvl="2"/>
            <a:r>
              <a:rPr lang="en-US" dirty="0"/>
              <a:t>Revision 1.1 added to USB 3.0 in 2012</a:t>
            </a:r>
          </a:p>
          <a:p>
            <a:pPr lvl="1"/>
            <a:endParaRPr lang="en-US" dirty="0"/>
          </a:p>
          <a:p>
            <a:pPr lvl="1"/>
            <a:endParaRPr lang="en-US" dirty="0"/>
          </a:p>
          <a:p>
            <a:pPr lvl="1"/>
            <a:r>
              <a:rPr lang="en-US" dirty="0"/>
              <a:t>Requires cable mode detect (ID, pin 4, on mini &amp; uUSB), plus additional USB interface hardware &amp; firmware in the host and peripheral</a:t>
            </a:r>
          </a:p>
          <a:p>
            <a:pPr lvl="2"/>
            <a:r>
              <a:rPr lang="en-US" dirty="0"/>
              <a:t>Cable ID pin is shorted to ground at one end (defines host) and open at the other (defines peripheral)</a:t>
            </a:r>
          </a:p>
          <a:p>
            <a:pPr lvl="2"/>
            <a:r>
              <a:rPr lang="en-US" dirty="0"/>
              <a:t>Enumeration with ID pin defines roles</a:t>
            </a:r>
          </a:p>
          <a:p>
            <a:pPr lvl="2"/>
            <a:r>
              <a:rPr lang="en-US" dirty="0"/>
              <a:t>Firmware in the standard supports host-peripheral role reversal</a:t>
            </a:r>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8</a:t>
            </a:fld>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5314" y="134471"/>
            <a:ext cx="2730396" cy="1339194"/>
          </a:xfrm>
          <a:prstGeom prst="rect">
            <a:avLst/>
          </a:prstGeom>
          <a:effectLst>
            <a:outerShdw blurRad="63500" dist="127000" dir="2700000" algn="tl" rotWithShape="0">
              <a:schemeClr val="tx1">
                <a:alpha val="50000"/>
              </a:scheme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5314" y="2110576"/>
            <a:ext cx="3918486" cy="2351092"/>
          </a:xfrm>
          <a:prstGeom prst="rect">
            <a:avLst/>
          </a:prstGeom>
          <a:effectLst>
            <a:outerShdw blurRad="63500" dist="127000" dir="2700000" algn="tl" rotWithShape="0">
              <a:schemeClr val="tx1">
                <a:alpha val="50000"/>
              </a:schemeClr>
            </a:outerShdw>
          </a:effectLst>
        </p:spPr>
      </p:pic>
      <p:sp>
        <p:nvSpPr>
          <p:cNvPr id="9" name="TextBox 8"/>
          <p:cNvSpPr txBox="1"/>
          <p:nvPr/>
        </p:nvSpPr>
        <p:spPr>
          <a:xfrm>
            <a:off x="8067796" y="4092336"/>
            <a:ext cx="2556662" cy="369332"/>
          </a:xfrm>
          <a:prstGeom prst="rect">
            <a:avLst/>
          </a:prstGeom>
          <a:noFill/>
        </p:spPr>
        <p:txBody>
          <a:bodyPr wrap="none" rtlCol="0">
            <a:spAutoFit/>
          </a:bodyPr>
          <a:lstStyle/>
          <a:p>
            <a:r>
              <a:rPr lang="en-US" dirty="0"/>
              <a:t>Micro USB cable example</a:t>
            </a:r>
          </a:p>
        </p:txBody>
      </p:sp>
    </p:spTree>
    <p:extLst>
      <p:ext uri="{BB962C8B-B14F-4D97-AF65-F5344CB8AC3E}">
        <p14:creationId xmlns:p14="http://schemas.microsoft.com/office/powerpoint/2010/main" val="187031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USB BC  the battery charging spec</a:t>
            </a:r>
          </a:p>
        </p:txBody>
      </p:sp>
      <p:sp>
        <p:nvSpPr>
          <p:cNvPr id="3" name="Content Placeholder 2"/>
          <p:cNvSpPr>
            <a:spLocks noGrp="1"/>
          </p:cNvSpPr>
          <p:nvPr>
            <p:ph idx="1"/>
          </p:nvPr>
        </p:nvSpPr>
        <p:spPr>
          <a:xfrm>
            <a:off x="272141" y="1027134"/>
            <a:ext cx="11658601" cy="5479174"/>
          </a:xfrm>
        </p:spPr>
        <p:txBody>
          <a:bodyPr>
            <a:normAutofit/>
          </a:bodyPr>
          <a:lstStyle/>
          <a:p>
            <a:pPr lvl="1"/>
            <a:r>
              <a:rPr lang="en-US" dirty="0"/>
              <a:t>Designs began to appear for battery charging using USB but a lack of a specification lead to major interoperability issues as the popularity of battery charging increased.</a:t>
            </a:r>
          </a:p>
          <a:p>
            <a:pPr lvl="1"/>
            <a:r>
              <a:rPr lang="en-US" dirty="0"/>
              <a:t>The USB-IF (Implementers Forum) Introduced BC 1.1 as an Engineering Change Notice (ECN) to USB 2.0 delivering 4.5W (5V @0.9A)</a:t>
            </a:r>
          </a:p>
          <a:p>
            <a:pPr lvl="1"/>
            <a:r>
              <a:rPr lang="en-US" dirty="0"/>
              <a:t>BC 1.2 followed in 2010 increasing USB power delivery  to 7.5W (5V@1.5A)</a:t>
            </a:r>
          </a:p>
          <a:p>
            <a:pPr lvl="2"/>
            <a:r>
              <a:rPr lang="en-US" dirty="0"/>
              <a:t>Standard Downstream port (SDP) remains USB 2.0 compliant, 2.5W (5V@500mA) after enumeration</a:t>
            </a:r>
          </a:p>
          <a:p>
            <a:pPr lvl="2"/>
            <a:r>
              <a:rPr lang="en-US" dirty="0"/>
              <a:t>Charging Downstream Port (CDP) introduced allowing for currents up to 1.5A without enumeration </a:t>
            </a:r>
          </a:p>
          <a:p>
            <a:pPr lvl="2"/>
            <a:r>
              <a:rPr lang="en-US" dirty="0"/>
              <a:t>Power flow is unidirectional host to device</a:t>
            </a:r>
          </a:p>
          <a:p>
            <a:pPr lvl="1"/>
            <a:r>
              <a:rPr lang="en-US" dirty="0"/>
              <a:t>Focused on battery charging so solutions did not always include data transport</a:t>
            </a:r>
          </a:p>
          <a:p>
            <a:pPr lvl="1"/>
            <a:r>
              <a:rPr lang="en-US" dirty="0"/>
              <a:t>Not all equipment manufacturers correctly labeled SDP’s &amp; CDP’s  so users didn’t know why devices weren’t charging quickly</a:t>
            </a:r>
          </a:p>
          <a:p>
            <a:pPr lvl="1"/>
            <a:r>
              <a:rPr lang="en-US" dirty="0"/>
              <a:t>Didn’t get wide adoption as it was pretty much superseded by USB PD (Power Delivery) spec developed about the same time as USB 3.1</a:t>
            </a:r>
          </a:p>
          <a:p>
            <a:pPr lvl="1"/>
            <a:r>
              <a:rPr lang="en-US" dirty="0"/>
              <a:t>Vendors began delivering 2A solutions now common on battery banks and wall warts</a:t>
            </a:r>
          </a:p>
          <a:p>
            <a:pPr lvl="1"/>
            <a:endParaRPr lang="en-US" dirty="0"/>
          </a:p>
        </p:txBody>
      </p:sp>
      <p:sp>
        <p:nvSpPr>
          <p:cNvPr id="4" name="Date Placeholder 3"/>
          <p:cNvSpPr>
            <a:spLocks noGrp="1"/>
          </p:cNvSpPr>
          <p:nvPr>
            <p:ph type="dt" sz="half" idx="10"/>
          </p:nvPr>
        </p:nvSpPr>
        <p:spPr/>
        <p:txBody>
          <a:bodyPr/>
          <a:lstStyle/>
          <a:p>
            <a:r>
              <a:rPr lang="en-US"/>
              <a:t>Apr24</a:t>
            </a:r>
            <a:endParaRPr lang="en-US" dirty="0"/>
          </a:p>
        </p:txBody>
      </p:sp>
      <p:sp>
        <p:nvSpPr>
          <p:cNvPr id="5" name="Footer Placeholder 4"/>
          <p:cNvSpPr>
            <a:spLocks noGrp="1"/>
          </p:cNvSpPr>
          <p:nvPr>
            <p:ph type="ftr" sz="quarter" idx="11"/>
          </p:nvPr>
        </p:nvSpPr>
        <p:spPr/>
        <p:txBody>
          <a:bodyPr/>
          <a:lstStyle/>
          <a:p>
            <a:r>
              <a:rPr lang="en-US"/>
              <a:t>A USB Journey</a:t>
            </a:r>
            <a:endParaRPr lang="en-US" dirty="0"/>
          </a:p>
        </p:txBody>
      </p:sp>
      <p:sp>
        <p:nvSpPr>
          <p:cNvPr id="6" name="Slide Number Placeholder 5"/>
          <p:cNvSpPr>
            <a:spLocks noGrp="1"/>
          </p:cNvSpPr>
          <p:nvPr>
            <p:ph type="sldNum" sz="quarter" idx="12"/>
          </p:nvPr>
        </p:nvSpPr>
        <p:spPr/>
        <p:txBody>
          <a:bodyPr/>
          <a:lstStyle/>
          <a:p>
            <a:fld id="{D9A46AE1-CA72-4A2A-852C-7BD50D45D0D5}" type="slidenum">
              <a:rPr lang="en-US" smtClean="0"/>
              <a:t>9</a:t>
            </a:fld>
            <a:endParaRPr lang="en-US" dirty="0"/>
          </a:p>
        </p:txBody>
      </p:sp>
    </p:spTree>
    <p:extLst>
      <p:ext uri="{BB962C8B-B14F-4D97-AF65-F5344CB8AC3E}">
        <p14:creationId xmlns:p14="http://schemas.microsoft.com/office/powerpoint/2010/main" val="4046083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26912</TotalTime>
  <Words>9932</Words>
  <Application>Microsoft Office PowerPoint</Application>
  <PresentationFormat>Widescreen</PresentationFormat>
  <Paragraphs>884</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Century Gothic</vt:lpstr>
      <vt:lpstr>Wingdings</vt:lpstr>
      <vt:lpstr>Office Theme</vt:lpstr>
      <vt:lpstr>A USB Journey It’s History Evolution Insights &amp; my Applications</vt:lpstr>
      <vt:lpstr>PowerPoint Presentation</vt:lpstr>
      <vt:lpstr>USB is over 30 years old!</vt:lpstr>
      <vt:lpstr>A Few USB Terms</vt:lpstr>
      <vt:lpstr>USB 1.0 &amp; USB 1.1</vt:lpstr>
      <vt:lpstr>USB 2.0</vt:lpstr>
      <vt:lpstr>USB 2.0</vt:lpstr>
      <vt:lpstr>USB On The Go</vt:lpstr>
      <vt:lpstr>USB BC  the battery charging spec</vt:lpstr>
      <vt:lpstr>USB 3</vt:lpstr>
      <vt:lpstr>USB 3 (cont’d)</vt:lpstr>
      <vt:lpstr>New Connectors supporting USB 3</vt:lpstr>
      <vt:lpstr>New Connectors Supporting USB 3 (cont’d)</vt:lpstr>
      <vt:lpstr>The Next Steps for USB</vt:lpstr>
      <vt:lpstr>USB 3</vt:lpstr>
      <vt:lpstr>USB4</vt:lpstr>
      <vt:lpstr>USB-C connector</vt:lpstr>
      <vt:lpstr>USB Type-C … a closer look</vt:lpstr>
      <vt:lpstr>USB Type-C … a closer look</vt:lpstr>
      <vt:lpstr>USB-C Configuration Channel (CC)</vt:lpstr>
      <vt:lpstr>USB-C  Power Delivery &amp; CC Pins</vt:lpstr>
      <vt:lpstr>USB-C PD (Power Delivery)</vt:lpstr>
      <vt:lpstr>USB-C Power Delivery (cont’d)</vt:lpstr>
      <vt:lpstr>USB-C Power Delivery (cont’d)</vt:lpstr>
      <vt:lpstr>USB-C Power Delivery Variants</vt:lpstr>
      <vt:lpstr>USB-C Data and Power Applications</vt:lpstr>
      <vt:lpstr>Choosing USB Components</vt:lpstr>
      <vt:lpstr>Choosing a USB Components</vt:lpstr>
      <vt:lpstr>Choosing a USB Components</vt:lpstr>
      <vt:lpstr>Choosing USB Components</vt:lpstr>
      <vt:lpstr>USB-C Receptacle Variants</vt:lpstr>
      <vt:lpstr>USB-C Receptacle Variants</vt:lpstr>
      <vt:lpstr>USB-C Receptacle Variants</vt:lpstr>
      <vt:lpstr>Using USB-C connectors in a design</vt:lpstr>
      <vt:lpstr>A bit a bout USB Breakout Designs</vt:lpstr>
      <vt:lpstr>USB Breakout Designs</vt:lpstr>
      <vt:lpstr>USB Breakout Designs</vt:lpstr>
      <vt:lpstr>USB-C Breakout Designs</vt:lpstr>
      <vt:lpstr>USB-C Breakout Designs</vt:lpstr>
      <vt:lpstr>USB-C Breakout Designs</vt:lpstr>
      <vt:lpstr>USB-C Breakout Designs</vt:lpstr>
      <vt:lpstr>USB Summary</vt:lpstr>
      <vt:lpstr>Questions?</vt:lpstr>
      <vt:lpstr>Other stuff that maybe of interest</vt:lpstr>
      <vt:lpstr>USB A Separator colors…their meaning</vt:lpstr>
      <vt:lpstr>USB Non-Standard Connectors</vt:lpstr>
      <vt:lpstr>Thunderbolt</vt:lpstr>
      <vt:lpstr>USB Summary</vt:lpstr>
      <vt:lpstr>USB Summary</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w.getchell</dc:creator>
  <cp:lastModifiedBy>Wayne Getchell</cp:lastModifiedBy>
  <cp:revision>947</cp:revision>
  <dcterms:created xsi:type="dcterms:W3CDTF">2016-02-28T11:12:27Z</dcterms:created>
  <dcterms:modified xsi:type="dcterms:W3CDTF">2024-04-12T20:59:43Z</dcterms:modified>
</cp:coreProperties>
</file>