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59" r:id="rId5"/>
    <p:sldId id="266" r:id="rId6"/>
    <p:sldId id="267" r:id="rId7"/>
    <p:sldId id="268" r:id="rId8"/>
    <p:sldId id="260" r:id="rId9"/>
    <p:sldId id="270" r:id="rId10"/>
    <p:sldId id="269" r:id="rId11"/>
    <p:sldId id="261" r:id="rId12"/>
    <p:sldId id="265" r:id="rId13"/>
    <p:sldId id="271" r:id="rId14"/>
    <p:sldId id="262" r:id="rId15"/>
    <p:sldId id="272" r:id="rId16"/>
    <p:sldId id="275" r:id="rId17"/>
    <p:sldId id="276" r:id="rId18"/>
    <p:sldId id="274" r:id="rId19"/>
    <p:sldId id="273"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2" d="100"/>
          <a:sy n="122" d="100"/>
        </p:scale>
        <p:origin x="9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4/18/2024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58243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1762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4/18/2024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5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4/18/2024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5571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4/18/2024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20713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7989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421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8483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4/18/2024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58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30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4/18/2024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9042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155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5238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3881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1756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4655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157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4/18/2024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6606260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ICOM IC-905</a:t>
            </a:r>
            <a:r>
              <a:rPr lang="en-US" dirty="0" smtClean="0"/>
              <a:t>	</a:t>
            </a:r>
            <a:endParaRPr lang="en-US" dirty="0"/>
          </a:p>
        </p:txBody>
      </p:sp>
      <p:sp>
        <p:nvSpPr>
          <p:cNvPr id="3" name="Subtitle 2"/>
          <p:cNvSpPr>
            <a:spLocks noGrp="1"/>
          </p:cNvSpPr>
          <p:nvPr>
            <p:ph type="subTitle" idx="1"/>
          </p:nvPr>
        </p:nvSpPr>
        <p:spPr>
          <a:xfrm>
            <a:off x="1371600" y="3632200"/>
            <a:ext cx="9448800" cy="3225799"/>
          </a:xfrm>
        </p:spPr>
        <p:txBody>
          <a:bodyPr>
            <a:normAutofit fontScale="85000" lnSpcReduction="20000"/>
          </a:bodyPr>
          <a:lstStyle/>
          <a:p>
            <a:r>
              <a:rPr lang="en-US" sz="2600" dirty="0" smtClean="0"/>
              <a:t>Getting on the microwaves – is it the right rig for you?</a:t>
            </a:r>
          </a:p>
          <a:p>
            <a:r>
              <a:rPr lang="en-US" sz="1500" dirty="0" smtClean="0"/>
              <a:t>Disclaimer – I have absolutely no connection to ICOM</a:t>
            </a:r>
            <a:endParaRPr lang="en-US" sz="1500" dirty="0"/>
          </a:p>
          <a:p>
            <a:endParaRPr lang="en-US" dirty="0" smtClean="0"/>
          </a:p>
          <a:p>
            <a:endParaRPr lang="en-US" dirty="0"/>
          </a:p>
          <a:p>
            <a:endParaRPr lang="en-US" dirty="0" smtClean="0"/>
          </a:p>
          <a:p>
            <a:endParaRPr lang="en-US" dirty="0" smtClean="0"/>
          </a:p>
          <a:p>
            <a:endParaRPr lang="en-US" dirty="0"/>
          </a:p>
          <a:p>
            <a:r>
              <a:rPr lang="en-US" dirty="0" smtClean="0"/>
              <a:t>					Terry </a:t>
            </a:r>
            <a:r>
              <a:rPr lang="en-US" dirty="0"/>
              <a:t>Price – W8ZN</a:t>
            </a:r>
          </a:p>
          <a:p>
            <a:r>
              <a:rPr lang="en-US" dirty="0" smtClean="0"/>
              <a:t>					Directive Systems and Engineering</a:t>
            </a:r>
          </a:p>
          <a:p>
            <a:r>
              <a:rPr lang="en-US" dirty="0"/>
              <a:t>	</a:t>
            </a:r>
            <a:r>
              <a:rPr lang="en-US" dirty="0" smtClean="0"/>
              <a:t>						</a:t>
            </a:r>
          </a:p>
          <a:p>
            <a:endParaRPr lang="en-US" dirty="0"/>
          </a:p>
        </p:txBody>
      </p:sp>
    </p:spTree>
    <p:extLst>
      <p:ext uri="{BB962C8B-B14F-4D97-AF65-F5344CB8AC3E}">
        <p14:creationId xmlns:p14="http://schemas.microsoft.com/office/powerpoint/2010/main" val="137349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tartu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3276" y="201168"/>
            <a:ext cx="11477584" cy="6455663"/>
          </a:xfrm>
        </p:spPr>
      </p:pic>
    </p:spTree>
    <p:extLst>
      <p:ext uri="{BB962C8B-B14F-4D97-AF65-F5344CB8AC3E}">
        <p14:creationId xmlns:p14="http://schemas.microsoft.com/office/powerpoint/2010/main" val="2819658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 At least as I see them</a:t>
            </a:r>
            <a:endParaRPr lang="en-US" dirty="0"/>
          </a:p>
        </p:txBody>
      </p:sp>
      <p:sp>
        <p:nvSpPr>
          <p:cNvPr id="3" name="Content Placeholder 2"/>
          <p:cNvSpPr>
            <a:spLocks noGrp="1"/>
          </p:cNvSpPr>
          <p:nvPr>
            <p:ph idx="1"/>
          </p:nvPr>
        </p:nvSpPr>
        <p:spPr/>
        <p:txBody>
          <a:bodyPr>
            <a:noAutofit/>
          </a:bodyPr>
          <a:lstStyle/>
          <a:p>
            <a:r>
              <a:rPr lang="en-US" sz="2800" dirty="0" smtClean="0"/>
              <a:t>COST – YIKES !!!!! $4500 for a fully loaded unit with the 10GHz module</a:t>
            </a:r>
          </a:p>
          <a:p>
            <a:r>
              <a:rPr lang="en-US" sz="2800" dirty="0" smtClean="0"/>
              <a:t>No direct access to the CI-V buss to acquire operating frequency to roll your own. A USB interface using the USB-C would null the use of digital audio. This IC-705 can give CAT info via </a:t>
            </a:r>
            <a:r>
              <a:rPr lang="en-US" sz="2800" dirty="0" err="1" smtClean="0"/>
              <a:t>WiFi</a:t>
            </a:r>
            <a:r>
              <a:rPr lang="en-US" sz="2800" dirty="0" smtClean="0"/>
              <a:t> at the same time as the USB interface. The old IC-9100 had both USB and a serial CI-V jack</a:t>
            </a:r>
          </a:p>
          <a:p>
            <a:r>
              <a:rPr lang="en-US" sz="2800" dirty="0" smtClean="0"/>
              <a:t>While POE+ is a great way to power remote items, I’m concerned about 48V+close spaced contacts on an RJ45+moisture = BANG !!!! I’ve had several POE cameras arc the contacts just due to condensation!!</a:t>
            </a:r>
          </a:p>
        </p:txBody>
      </p:sp>
    </p:spTree>
    <p:extLst>
      <p:ext uri="{BB962C8B-B14F-4D97-AF65-F5344CB8AC3E}">
        <p14:creationId xmlns:p14="http://schemas.microsoft.com/office/powerpoint/2010/main" val="829649728"/>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 – cont.</a:t>
            </a:r>
            <a:endParaRPr lang="en-US" dirty="0"/>
          </a:p>
        </p:txBody>
      </p:sp>
      <p:sp>
        <p:nvSpPr>
          <p:cNvPr id="3" name="Content Placeholder 2"/>
          <p:cNvSpPr>
            <a:spLocks noGrp="1"/>
          </p:cNvSpPr>
          <p:nvPr>
            <p:ph idx="1"/>
          </p:nvPr>
        </p:nvSpPr>
        <p:spPr/>
        <p:txBody>
          <a:bodyPr>
            <a:noAutofit/>
          </a:bodyPr>
          <a:lstStyle/>
          <a:p>
            <a:r>
              <a:rPr lang="en-US" sz="2800" dirty="0"/>
              <a:t>Of course there is no 135cm, 33cm and strangely no 9cm although probably during the development of the rig, the FCC hadn’t ruled on the 9cm band change</a:t>
            </a:r>
            <a:r>
              <a:rPr lang="en-US" sz="2800" dirty="0" smtClean="0"/>
              <a:t>.</a:t>
            </a:r>
          </a:p>
          <a:p>
            <a:r>
              <a:rPr lang="en-US" sz="2800" dirty="0" smtClean="0"/>
              <a:t>MO</a:t>
            </a:r>
            <a:r>
              <a:rPr lang="en-US" sz="2800" dirty="0"/>
              <a:t>’ power would have been nice but more than adequate for what the rig was intended for ?</a:t>
            </a:r>
          </a:p>
          <a:p>
            <a:r>
              <a:rPr lang="en-US" sz="2800" dirty="0"/>
              <a:t>Fragile mic input connector and complicated interface – same as the IC-705 mic audio is </a:t>
            </a:r>
            <a:r>
              <a:rPr lang="en-US" sz="2800" dirty="0" err="1"/>
              <a:t>muxed</a:t>
            </a:r>
            <a:r>
              <a:rPr lang="en-US" sz="2800" dirty="0"/>
              <a:t> with function </a:t>
            </a:r>
            <a:r>
              <a:rPr lang="en-US" sz="2800" dirty="0" smtClean="0"/>
              <a:t>buttons</a:t>
            </a:r>
            <a:endParaRPr lang="en-US" sz="2800" dirty="0"/>
          </a:p>
        </p:txBody>
      </p:sp>
    </p:spTree>
    <p:extLst>
      <p:ext uri="{BB962C8B-B14F-4D97-AF65-F5344CB8AC3E}">
        <p14:creationId xmlns:p14="http://schemas.microsoft.com/office/powerpoint/2010/main" val="18814210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 – cont.</a:t>
            </a:r>
            <a:endParaRPr lang="en-US" dirty="0"/>
          </a:p>
        </p:txBody>
      </p:sp>
      <p:sp>
        <p:nvSpPr>
          <p:cNvPr id="3" name="Content Placeholder 2"/>
          <p:cNvSpPr>
            <a:spLocks noGrp="1"/>
          </p:cNvSpPr>
          <p:nvPr>
            <p:ph idx="1"/>
          </p:nvPr>
        </p:nvSpPr>
        <p:spPr/>
        <p:txBody>
          <a:bodyPr/>
          <a:lstStyle/>
          <a:p>
            <a:r>
              <a:rPr lang="en-US" sz="3200" dirty="0"/>
              <a:t>Not a big fan of SMA’s. Extra care needs to be taken to ensure they are </a:t>
            </a:r>
            <a:r>
              <a:rPr lang="en-US" sz="3200" dirty="0" err="1"/>
              <a:t>wx</a:t>
            </a:r>
            <a:r>
              <a:rPr lang="en-US" sz="3200" dirty="0"/>
              <a:t>-proof and they are fragile and can be snapped off.</a:t>
            </a:r>
          </a:p>
          <a:p>
            <a:r>
              <a:rPr lang="en-US" sz="3200" dirty="0"/>
              <a:t>Individual connectors for 2m, 70cm and 23cm would have been </a:t>
            </a:r>
            <a:r>
              <a:rPr lang="en-US" sz="3200" dirty="0" smtClean="0"/>
              <a:t>nice</a:t>
            </a:r>
          </a:p>
          <a:p>
            <a:r>
              <a:rPr lang="en-US" sz="3200" dirty="0"/>
              <a:t>The 3cm module will NOT operate without the 10MHz reference</a:t>
            </a:r>
            <a:r>
              <a:rPr lang="en-US" sz="3200" dirty="0" smtClean="0"/>
              <a:t>.</a:t>
            </a:r>
          </a:p>
          <a:p>
            <a:r>
              <a:rPr lang="en-US" sz="3200" dirty="0"/>
              <a:t>No band data output or PTT per band ??? </a:t>
            </a:r>
          </a:p>
          <a:p>
            <a:endParaRPr lang="en-US" sz="3200"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22918111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 on expansion</a:t>
            </a:r>
            <a:endParaRPr lang="en-US" dirty="0"/>
          </a:p>
        </p:txBody>
      </p:sp>
      <p:sp>
        <p:nvSpPr>
          <p:cNvPr id="3" name="Content Placeholder 2"/>
          <p:cNvSpPr>
            <a:spLocks noGrp="1"/>
          </p:cNvSpPr>
          <p:nvPr>
            <p:ph idx="1"/>
          </p:nvPr>
        </p:nvSpPr>
        <p:spPr/>
        <p:txBody>
          <a:bodyPr>
            <a:noAutofit/>
          </a:bodyPr>
          <a:lstStyle/>
          <a:p>
            <a:r>
              <a:rPr lang="en-US" sz="2800" dirty="0" smtClean="0"/>
              <a:t>I’m working with Andy, K1RA, to build a Ethernet interface to provide a per band output for amplifier keying and/or transverter keying for 33cm and 6cm</a:t>
            </a:r>
          </a:p>
          <a:p>
            <a:r>
              <a:rPr lang="en-US" sz="2800" dirty="0" smtClean="0"/>
              <a:t>10Mhz output is VERY low, I measured -3dBm compared to my shack GPS with a DEMI 10-4 @ +13dBm and an old HP distribution amp @ +18dBm. Running the output of the 10MHz reference through a BNC tee then to the 3cm module and the other to a DEMI 10-4, locked the 3cm transverter and a </a:t>
            </a:r>
            <a:r>
              <a:rPr lang="en-US" sz="2800" dirty="0" err="1" smtClean="0"/>
              <a:t>DigiLO</a:t>
            </a:r>
            <a:r>
              <a:rPr lang="en-US" sz="2800" dirty="0" smtClean="0"/>
              <a:t>, so locking other devices is no problem</a:t>
            </a:r>
            <a:endParaRPr lang="en-US" sz="2800" dirty="0"/>
          </a:p>
        </p:txBody>
      </p:sp>
    </p:spTree>
    <p:extLst>
      <p:ext uri="{BB962C8B-B14F-4D97-AF65-F5344CB8AC3E}">
        <p14:creationId xmlns:p14="http://schemas.microsoft.com/office/powerpoint/2010/main" val="17338401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Thoughts on expansion</a:t>
            </a:r>
          </a:p>
        </p:txBody>
      </p:sp>
      <p:sp>
        <p:nvSpPr>
          <p:cNvPr id="3" name="Content Placeholder 2"/>
          <p:cNvSpPr>
            <a:spLocks noGrp="1"/>
          </p:cNvSpPr>
          <p:nvPr>
            <p:ph idx="1"/>
          </p:nvPr>
        </p:nvSpPr>
        <p:spPr>
          <a:xfrm>
            <a:off x="685800" y="2194560"/>
            <a:ext cx="10820400" cy="4572000"/>
          </a:xfrm>
        </p:spPr>
        <p:txBody>
          <a:bodyPr>
            <a:normAutofit/>
          </a:bodyPr>
          <a:lstStyle/>
          <a:p>
            <a:r>
              <a:rPr lang="en-US" sz="2800" dirty="0" smtClean="0"/>
              <a:t>Currently, I’ve built an add-on unit with an SG-LABs 144-902 </a:t>
            </a:r>
            <a:r>
              <a:rPr lang="en-US" sz="2800" dirty="0" err="1" smtClean="0"/>
              <a:t>transverter</a:t>
            </a:r>
            <a:r>
              <a:rPr lang="en-US" sz="2800" dirty="0" smtClean="0"/>
              <a:t> and an SG-LABs 430-3400 </a:t>
            </a:r>
            <a:r>
              <a:rPr lang="en-US" sz="2800" dirty="0" err="1" smtClean="0"/>
              <a:t>transverter</a:t>
            </a:r>
            <a:r>
              <a:rPr lang="en-US" sz="2800" dirty="0" smtClean="0"/>
              <a:t> using a Comet Triplexer to split out the 2m, 70cm and 23cm signals. The SG-Labs </a:t>
            </a:r>
            <a:r>
              <a:rPr lang="en-US" sz="2800" dirty="0" err="1" smtClean="0"/>
              <a:t>transverters</a:t>
            </a:r>
            <a:r>
              <a:rPr lang="en-US" sz="2800" dirty="0" smtClean="0"/>
              <a:t> both put out 3w and both have RF-sensing for PTT. I use a piece of RG8X as the power cable to supply 12V to this box. Using the 10 MHz reference from the IC-905 and a DEMI 10-4 distribution amp, I phase lock both the 902 and the 3400 </a:t>
            </a:r>
            <a:r>
              <a:rPr lang="en-US" sz="2800" dirty="0" err="1" smtClean="0"/>
              <a:t>transverters</a:t>
            </a:r>
            <a:r>
              <a:rPr lang="en-US" sz="2800" dirty="0" smtClean="0"/>
              <a:t>.</a:t>
            </a:r>
          </a:p>
          <a:p>
            <a:endParaRPr lang="en-US" dirty="0"/>
          </a:p>
        </p:txBody>
      </p:sp>
    </p:spTree>
    <p:extLst>
      <p:ext uri="{BB962C8B-B14F-4D97-AF65-F5344CB8AC3E}">
        <p14:creationId xmlns:p14="http://schemas.microsoft.com/office/powerpoint/2010/main" val="2706528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Thoughts on expansion</a:t>
            </a:r>
          </a:p>
        </p:txBody>
      </p:sp>
      <p:sp>
        <p:nvSpPr>
          <p:cNvPr id="3" name="Content Placeholder 2"/>
          <p:cNvSpPr>
            <a:spLocks noGrp="1"/>
          </p:cNvSpPr>
          <p:nvPr>
            <p:ph idx="1"/>
          </p:nvPr>
        </p:nvSpPr>
        <p:spPr/>
        <p:txBody>
          <a:bodyPr/>
          <a:lstStyle/>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pPr marL="0" indent="0">
              <a:buNone/>
            </a:pPr>
            <a:endParaRPr lang="en-US" sz="2400" dirty="0"/>
          </a:p>
        </p:txBody>
      </p:sp>
      <p:pic>
        <p:nvPicPr>
          <p:cNvPr id="4" name="Picture 3"/>
          <p:cNvPicPr>
            <a:picLocks noChangeAspect="1"/>
          </p:cNvPicPr>
          <p:nvPr/>
        </p:nvPicPr>
        <p:blipFill>
          <a:blip r:embed="rId2"/>
          <a:stretch>
            <a:fillRect/>
          </a:stretch>
        </p:blipFill>
        <p:spPr>
          <a:xfrm>
            <a:off x="2590800" y="1649824"/>
            <a:ext cx="5953244" cy="4913831"/>
          </a:xfrm>
          <a:prstGeom prst="rect">
            <a:avLst/>
          </a:prstGeom>
        </p:spPr>
      </p:pic>
    </p:spTree>
    <p:extLst>
      <p:ext uri="{BB962C8B-B14F-4D97-AF65-F5344CB8AC3E}">
        <p14:creationId xmlns:p14="http://schemas.microsoft.com/office/powerpoint/2010/main" val="618613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5556" b="5556"/>
          <a:stretch>
            <a:fillRect/>
          </a:stretch>
        </p:blipFill>
        <p:spPr>
          <a:xfrm rot="5400000">
            <a:off x="6642587" y="1370258"/>
            <a:ext cx="6333393" cy="4222262"/>
          </a:xfrm>
        </p:spPr>
      </p:pic>
      <p:sp>
        <p:nvSpPr>
          <p:cNvPr id="4" name="Text Placeholder 3"/>
          <p:cNvSpPr>
            <a:spLocks noGrp="1"/>
          </p:cNvSpPr>
          <p:nvPr>
            <p:ph type="body" sz="half" idx="2"/>
          </p:nvPr>
        </p:nvSpPr>
        <p:spPr/>
        <p:txBody>
          <a:bodyPr/>
          <a:lstStyle/>
          <a:p>
            <a:r>
              <a:rPr lang="en-US" dirty="0" smtClean="0"/>
              <a:t>Completed add-on 902/3400 </a:t>
            </a:r>
            <a:r>
              <a:rPr lang="en-US" dirty="0" err="1" smtClean="0"/>
              <a:t>transverter</a:t>
            </a:r>
            <a:r>
              <a:rPr lang="en-US" dirty="0" smtClean="0"/>
              <a:t> box.</a:t>
            </a:r>
            <a:endParaRPr lang="en-US" dirty="0"/>
          </a:p>
        </p:txBody>
      </p:sp>
    </p:spTree>
    <p:extLst>
      <p:ext uri="{BB962C8B-B14F-4D97-AF65-F5344CB8AC3E}">
        <p14:creationId xmlns:p14="http://schemas.microsoft.com/office/powerpoint/2010/main" val="16376792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LET’s do the </a:t>
            </a:r>
            <a:r>
              <a:rPr lang="en-US" sz="3600" dirty="0" smtClean="0"/>
              <a:t>math - Roll your own</a:t>
            </a:r>
            <a:endParaRPr lang="en-US" sz="3600" dirty="0"/>
          </a:p>
        </p:txBody>
      </p:sp>
      <p:sp>
        <p:nvSpPr>
          <p:cNvPr id="3" name="Content Placeholder 2"/>
          <p:cNvSpPr>
            <a:spLocks noGrp="1"/>
          </p:cNvSpPr>
          <p:nvPr>
            <p:ph idx="1"/>
          </p:nvPr>
        </p:nvSpPr>
        <p:spPr>
          <a:xfrm>
            <a:off x="685800" y="1920240"/>
            <a:ext cx="10820400" cy="4858512"/>
          </a:xfrm>
        </p:spPr>
        <p:txBody>
          <a:bodyPr>
            <a:normAutofit fontScale="85000" lnSpcReduction="20000"/>
          </a:bodyPr>
          <a:lstStyle/>
          <a:p>
            <a:r>
              <a:rPr lang="en-US" sz="2400" dirty="0"/>
              <a:t>2m IF rig – FT817? $500</a:t>
            </a:r>
          </a:p>
          <a:p>
            <a:r>
              <a:rPr lang="en-US" sz="2400" dirty="0"/>
              <a:t>Q5 1296 </a:t>
            </a:r>
            <a:r>
              <a:rPr lang="en-US" sz="2400" dirty="0" err="1"/>
              <a:t>transverter</a:t>
            </a:r>
            <a:r>
              <a:rPr lang="en-US" sz="2400" dirty="0"/>
              <a:t> - $600 (25w)</a:t>
            </a:r>
          </a:p>
          <a:p>
            <a:r>
              <a:rPr lang="en-US" sz="2400" dirty="0"/>
              <a:t>DB6NT 13cm </a:t>
            </a:r>
            <a:r>
              <a:rPr lang="en-US" sz="2400" dirty="0" err="1"/>
              <a:t>transverter</a:t>
            </a:r>
            <a:r>
              <a:rPr lang="en-US" sz="2400" dirty="0"/>
              <a:t> - $525 (1w) covers 4 MHz at 2302, 2320, 2400</a:t>
            </a:r>
          </a:p>
          <a:p>
            <a:r>
              <a:rPr lang="en-US" sz="2400" dirty="0"/>
              <a:t>DB6NT 6cm </a:t>
            </a:r>
            <a:r>
              <a:rPr lang="en-US" sz="2400" dirty="0" err="1"/>
              <a:t>transverter</a:t>
            </a:r>
            <a:r>
              <a:rPr lang="en-US" sz="2400" dirty="0"/>
              <a:t> – $752 (250mw)</a:t>
            </a:r>
          </a:p>
          <a:p>
            <a:r>
              <a:rPr lang="en-US" sz="2400" dirty="0"/>
              <a:t>DB6NT 6cm 4w amp - $729</a:t>
            </a:r>
          </a:p>
          <a:p>
            <a:r>
              <a:rPr lang="en-US" sz="2400" dirty="0"/>
              <a:t>DEMI 3cm </a:t>
            </a:r>
            <a:r>
              <a:rPr lang="en-US" sz="2400" dirty="0" err="1"/>
              <a:t>transverter</a:t>
            </a:r>
            <a:r>
              <a:rPr lang="en-US" sz="2400" dirty="0"/>
              <a:t> - $775 (3w)</a:t>
            </a:r>
          </a:p>
          <a:p>
            <a:r>
              <a:rPr lang="en-US" sz="2400" dirty="0"/>
              <a:t>SMA relays for T/R - $200</a:t>
            </a:r>
          </a:p>
          <a:p>
            <a:r>
              <a:rPr lang="en-US" sz="2400" dirty="0"/>
              <a:t>SMA relay for I.F. switching - $75</a:t>
            </a:r>
          </a:p>
          <a:p>
            <a:r>
              <a:rPr lang="en-US" sz="2400" dirty="0"/>
              <a:t>WXPROOF box to put everything in - $200</a:t>
            </a:r>
          </a:p>
          <a:p>
            <a:r>
              <a:rPr lang="en-US" sz="2400" dirty="0"/>
              <a:t>GPS for 10 MHz reference - $100</a:t>
            </a:r>
          </a:p>
          <a:p>
            <a:r>
              <a:rPr lang="en-US" sz="2400" dirty="0"/>
              <a:t>Lots of SMA cables for interconnects - $100 </a:t>
            </a:r>
            <a:r>
              <a:rPr lang="en-US" sz="2400" dirty="0" err="1"/>
              <a:t>hamfest</a:t>
            </a:r>
            <a:r>
              <a:rPr lang="en-US" sz="2400" dirty="0"/>
              <a:t> pricing</a:t>
            </a:r>
          </a:p>
          <a:p>
            <a:r>
              <a:rPr lang="en-US" sz="2400" dirty="0"/>
              <a:t>40+ hours of labor to assemble</a:t>
            </a:r>
          </a:p>
          <a:p>
            <a:r>
              <a:rPr lang="en-US" sz="2400" dirty="0"/>
              <a:t>Lots of cussing and pissed off XYL for the time you are spending!!</a:t>
            </a:r>
          </a:p>
          <a:p>
            <a:r>
              <a:rPr lang="en-US" sz="2400" dirty="0"/>
              <a:t>$4556 guesstimate</a:t>
            </a:r>
          </a:p>
          <a:p>
            <a:endParaRPr lang="en-US" dirty="0"/>
          </a:p>
        </p:txBody>
      </p:sp>
    </p:spTree>
    <p:extLst>
      <p:ext uri="{BB962C8B-B14F-4D97-AF65-F5344CB8AC3E}">
        <p14:creationId xmlns:p14="http://schemas.microsoft.com/office/powerpoint/2010/main" val="61689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do the </a:t>
            </a:r>
            <a:r>
              <a:rPr lang="en-US" dirty="0" smtClean="0"/>
              <a:t>math - IC-905</a:t>
            </a:r>
            <a:endParaRPr lang="en-US" dirty="0"/>
          </a:p>
        </p:txBody>
      </p:sp>
      <p:sp>
        <p:nvSpPr>
          <p:cNvPr id="3" name="Content Placeholder 2"/>
          <p:cNvSpPr>
            <a:spLocks noGrp="1"/>
          </p:cNvSpPr>
          <p:nvPr>
            <p:ph idx="1"/>
          </p:nvPr>
        </p:nvSpPr>
        <p:spPr>
          <a:xfrm>
            <a:off x="685800" y="2225040"/>
            <a:ext cx="10820400" cy="4535424"/>
          </a:xfrm>
        </p:spPr>
        <p:txBody>
          <a:bodyPr>
            <a:normAutofit lnSpcReduction="10000"/>
          </a:bodyPr>
          <a:lstStyle/>
          <a:p>
            <a:r>
              <a:rPr lang="en-US" sz="3200" dirty="0" smtClean="0"/>
              <a:t>Basic </a:t>
            </a:r>
            <a:r>
              <a:rPr lang="en-US" sz="3200" dirty="0"/>
              <a:t>rig, 2m, 70cm, 23cm, 13cm, 6cm - $3500 covers entire band segments</a:t>
            </a:r>
          </a:p>
          <a:p>
            <a:r>
              <a:rPr lang="en-US" sz="3200" dirty="0"/>
              <a:t>3cm </a:t>
            </a:r>
            <a:r>
              <a:rPr lang="en-US" sz="3200" dirty="0" err="1"/>
              <a:t>transverter</a:t>
            </a:r>
            <a:r>
              <a:rPr lang="en-US" sz="3200" dirty="0"/>
              <a:t> - $1000</a:t>
            </a:r>
          </a:p>
          <a:p>
            <a:r>
              <a:rPr lang="en-US" sz="3200" dirty="0"/>
              <a:t>150ft shielded CAT6 Ethernet cable with 23AWG conductors - $100</a:t>
            </a:r>
          </a:p>
          <a:p>
            <a:r>
              <a:rPr lang="en-US" sz="3200" dirty="0"/>
              <a:t>Dinner for two at your favorite steakhouse with the XYL - </a:t>
            </a:r>
            <a:r>
              <a:rPr lang="en-US" sz="3200" dirty="0" smtClean="0"/>
              <a:t>$60</a:t>
            </a:r>
            <a:endParaRPr lang="en-US" sz="3200" dirty="0"/>
          </a:p>
          <a:p>
            <a:r>
              <a:rPr lang="en-US" sz="3200" dirty="0" smtClean="0"/>
              <a:t>$4660 – take it out of the box, plug it in and make contacts!!!</a:t>
            </a:r>
          </a:p>
          <a:p>
            <a:endParaRPr lang="en-US" dirty="0"/>
          </a:p>
        </p:txBody>
      </p:sp>
    </p:spTree>
    <p:extLst>
      <p:ext uri="{BB962C8B-B14F-4D97-AF65-F5344CB8AC3E}">
        <p14:creationId xmlns:p14="http://schemas.microsoft.com/office/powerpoint/2010/main" val="2004469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 overview</a:t>
            </a:r>
            <a:endParaRPr lang="en-US" dirty="0"/>
          </a:p>
        </p:txBody>
      </p:sp>
      <p:sp>
        <p:nvSpPr>
          <p:cNvPr id="3" name="Content Placeholder 2"/>
          <p:cNvSpPr>
            <a:spLocks noGrp="1"/>
          </p:cNvSpPr>
          <p:nvPr>
            <p:ph idx="1"/>
          </p:nvPr>
        </p:nvSpPr>
        <p:spPr/>
        <p:txBody>
          <a:bodyPr>
            <a:noAutofit/>
          </a:bodyPr>
          <a:lstStyle/>
          <a:p>
            <a:r>
              <a:rPr lang="en-US" sz="3200" dirty="0" smtClean="0"/>
              <a:t>Covers 2m, 70cm, 23cm - 10W output (12.5W measured)</a:t>
            </a:r>
          </a:p>
          <a:p>
            <a:r>
              <a:rPr lang="en-US" sz="3200" dirty="0" smtClean="0"/>
              <a:t>13cm and 6cm – 2W output</a:t>
            </a:r>
          </a:p>
          <a:p>
            <a:r>
              <a:rPr lang="en-US" sz="3200" dirty="0" smtClean="0"/>
              <a:t>Optional 10 GHz transverter (2400 MHz I.F.) 0.5W output (Rumors of a 24 GHz module !!!!!)</a:t>
            </a:r>
          </a:p>
          <a:p>
            <a:r>
              <a:rPr lang="en-US" sz="3200" dirty="0" smtClean="0"/>
              <a:t>Control </a:t>
            </a:r>
            <a:r>
              <a:rPr lang="en-US" sz="3200" dirty="0"/>
              <a:t>head links to remote RF unit via Ethernet cable – CAT5 or CAT6 – shielded </a:t>
            </a:r>
            <a:r>
              <a:rPr lang="en-US" sz="3200" dirty="0" smtClean="0"/>
              <a:t>preferred</a:t>
            </a:r>
          </a:p>
          <a:p>
            <a:r>
              <a:rPr lang="en-US" sz="3200" dirty="0" smtClean="0"/>
              <a:t>Utilizes </a:t>
            </a:r>
            <a:r>
              <a:rPr lang="en-US" sz="3200" dirty="0"/>
              <a:t>standard POE+ to power remote RF unit (pins 4,5,7 and 8 on the RJ45)</a:t>
            </a:r>
          </a:p>
          <a:p>
            <a:endParaRPr lang="en-US" sz="3600" dirty="0"/>
          </a:p>
          <a:p>
            <a:pPr marL="0" indent="0">
              <a:buNone/>
            </a:pPr>
            <a:endParaRPr lang="en-US" sz="3200" dirty="0" smtClean="0"/>
          </a:p>
        </p:txBody>
      </p:sp>
    </p:spTree>
    <p:extLst>
      <p:ext uri="{BB962C8B-B14F-4D97-AF65-F5344CB8AC3E}">
        <p14:creationId xmlns:p14="http://schemas.microsoft.com/office/powerpoint/2010/main" val="2789327736"/>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and 73 all !!!!</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88362509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 overview (cont.)</a:t>
            </a:r>
            <a:endParaRPr lang="en-US" dirty="0"/>
          </a:p>
        </p:txBody>
      </p:sp>
      <p:sp>
        <p:nvSpPr>
          <p:cNvPr id="3" name="Content Placeholder 2"/>
          <p:cNvSpPr>
            <a:spLocks noGrp="1"/>
          </p:cNvSpPr>
          <p:nvPr>
            <p:ph idx="1"/>
          </p:nvPr>
        </p:nvSpPr>
        <p:spPr>
          <a:xfrm>
            <a:off x="685800" y="1676400"/>
            <a:ext cx="10820400" cy="5053584"/>
          </a:xfrm>
        </p:spPr>
        <p:txBody>
          <a:bodyPr>
            <a:normAutofit fontScale="92500" lnSpcReduction="20000"/>
          </a:bodyPr>
          <a:lstStyle/>
          <a:p>
            <a:endParaRPr lang="en-US" dirty="0" smtClean="0"/>
          </a:p>
          <a:p>
            <a:r>
              <a:rPr lang="en-US" sz="3500" dirty="0"/>
              <a:t>Female SMA’s for 13cm, 6cm, 3cm and I.F. link for 10 GHz </a:t>
            </a:r>
            <a:r>
              <a:rPr lang="en-US" sz="3500" dirty="0" err="1"/>
              <a:t>transverter</a:t>
            </a:r>
            <a:endParaRPr lang="en-US" sz="3500" dirty="0"/>
          </a:p>
          <a:p>
            <a:r>
              <a:rPr lang="en-US" sz="3500" dirty="0"/>
              <a:t>Female type N for 2m, 70cm and 23cm (combined)</a:t>
            </a:r>
          </a:p>
          <a:p>
            <a:r>
              <a:rPr lang="en-US" sz="3500" dirty="0" smtClean="0"/>
              <a:t>RJ45 </a:t>
            </a:r>
            <a:r>
              <a:rPr lang="en-US" sz="3500" dirty="0"/>
              <a:t>for Ethernet – can be used with RS-BA1 remote control </a:t>
            </a:r>
            <a:r>
              <a:rPr lang="en-US" sz="3500" dirty="0" smtClean="0"/>
              <a:t>software(if they ever update RS-BA1 !!) Unlike </a:t>
            </a:r>
            <a:r>
              <a:rPr lang="en-US" sz="3500" dirty="0"/>
              <a:t>the matching IC-705, there is no </a:t>
            </a:r>
            <a:r>
              <a:rPr lang="en-US" sz="3500" dirty="0" err="1"/>
              <a:t>WiFi</a:t>
            </a:r>
            <a:r>
              <a:rPr lang="en-US" sz="3500" dirty="0"/>
              <a:t> or Bluetooth </a:t>
            </a:r>
            <a:r>
              <a:rPr lang="en-US" sz="3500" dirty="0" smtClean="0"/>
              <a:t>interface</a:t>
            </a:r>
            <a:endParaRPr lang="en-US" sz="3500" dirty="0"/>
          </a:p>
          <a:p>
            <a:r>
              <a:rPr lang="en-US" sz="3500" dirty="0" smtClean="0"/>
              <a:t>Has USB C interface for CAT control and digital audio</a:t>
            </a:r>
          </a:p>
          <a:p>
            <a:r>
              <a:rPr lang="en-US" sz="3500" dirty="0" smtClean="0"/>
              <a:t>Creates two virtual serial ports, one for CAT and one for CW keying and PTT</a:t>
            </a:r>
          </a:p>
          <a:p>
            <a:endParaRPr lang="en-US" dirty="0"/>
          </a:p>
        </p:txBody>
      </p:sp>
    </p:spTree>
    <p:extLst>
      <p:ext uri="{BB962C8B-B14F-4D97-AF65-F5344CB8AC3E}">
        <p14:creationId xmlns:p14="http://schemas.microsoft.com/office/powerpoint/2010/main" val="1494302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 OVERVIEW (CONT.)</a:t>
            </a:r>
            <a:endParaRPr lang="en-US" dirty="0"/>
          </a:p>
        </p:txBody>
      </p:sp>
      <p:sp>
        <p:nvSpPr>
          <p:cNvPr id="3" name="Content Placeholder 2"/>
          <p:cNvSpPr>
            <a:spLocks noGrp="1"/>
          </p:cNvSpPr>
          <p:nvPr>
            <p:ph idx="1"/>
          </p:nvPr>
        </p:nvSpPr>
        <p:spPr>
          <a:xfrm>
            <a:off x="685800" y="1627632"/>
            <a:ext cx="10820400" cy="5145024"/>
          </a:xfrm>
        </p:spPr>
        <p:txBody>
          <a:bodyPr>
            <a:noAutofit/>
          </a:bodyPr>
          <a:lstStyle/>
          <a:p>
            <a:r>
              <a:rPr lang="en-US" sz="2800" dirty="0" smtClean="0"/>
              <a:t>Rig operates off 13.8VDC @ 2ish amps (no internal battery like the IC-705)</a:t>
            </a:r>
          </a:p>
          <a:p>
            <a:r>
              <a:rPr lang="en-US" sz="2800" dirty="0" smtClean="0"/>
              <a:t>Built in step up power supply for POE+ which is 48VDC</a:t>
            </a:r>
          </a:p>
          <a:p>
            <a:r>
              <a:rPr lang="en-US" sz="2800" dirty="0" smtClean="0"/>
              <a:t>Like the IC-705, there is a ¼-20 threaded hole in the bottom to mount it to a camera tripod (or the aluminum protection frame from Amazon)</a:t>
            </a:r>
          </a:p>
          <a:p>
            <a:r>
              <a:rPr lang="en-US" sz="2800" dirty="0" smtClean="0"/>
              <a:t>BNC cable included for 10MHz connection to 10GHz transverter</a:t>
            </a:r>
          </a:p>
          <a:p>
            <a:r>
              <a:rPr lang="en-US" sz="2800" dirty="0" smtClean="0"/>
              <a:t>Tiny GPS antenna included**</a:t>
            </a:r>
          </a:p>
          <a:p>
            <a:r>
              <a:rPr lang="en-US" sz="2800" dirty="0" smtClean="0"/>
              <a:t>36V, 30W LDMOS FET’s for 2m, 70cm and 23cm</a:t>
            </a:r>
          </a:p>
          <a:p>
            <a:r>
              <a:rPr lang="en-US" sz="2800" dirty="0" smtClean="0"/>
              <a:t>Per band power output control</a:t>
            </a:r>
          </a:p>
          <a:p>
            <a:pPr marL="0" indent="0">
              <a:buNone/>
            </a:pPr>
            <a:endParaRPr lang="en-US" sz="2800" dirty="0"/>
          </a:p>
        </p:txBody>
      </p:sp>
    </p:spTree>
    <p:extLst>
      <p:ext uri="{BB962C8B-B14F-4D97-AF65-F5344CB8AC3E}">
        <p14:creationId xmlns:p14="http://schemas.microsoft.com/office/powerpoint/2010/main" val="3577402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 OVERVIEW (CONT.)</a:t>
            </a:r>
          </a:p>
        </p:txBody>
      </p:sp>
      <p:sp>
        <p:nvSpPr>
          <p:cNvPr id="3" name="Content Placeholder 2"/>
          <p:cNvSpPr>
            <a:spLocks noGrp="1"/>
          </p:cNvSpPr>
          <p:nvPr>
            <p:ph idx="1"/>
          </p:nvPr>
        </p:nvSpPr>
        <p:spPr>
          <a:xfrm>
            <a:off x="685800" y="1670304"/>
            <a:ext cx="10820400" cy="5084064"/>
          </a:xfrm>
        </p:spPr>
        <p:txBody>
          <a:bodyPr>
            <a:normAutofit fontScale="77500" lnSpcReduction="20000"/>
          </a:bodyPr>
          <a:lstStyle/>
          <a:p>
            <a:endParaRPr lang="en-US" sz="2800" dirty="0" smtClean="0"/>
          </a:p>
          <a:p>
            <a:r>
              <a:rPr lang="en-US" sz="4000" dirty="0"/>
              <a:t>Uses 2.5mm TRRS for mic input and PTT and 3.5mm TRRS for speaker</a:t>
            </a:r>
          </a:p>
          <a:p>
            <a:r>
              <a:rPr lang="en-US" sz="4000" dirty="0"/>
              <a:t>Uses 3.5mm TRS for PTT out/in and ALC input – ALWAYS USE A BUFFER ON THE PTT OUTPUT !!!!!</a:t>
            </a:r>
          </a:p>
          <a:p>
            <a:r>
              <a:rPr lang="en-US" sz="4000" dirty="0"/>
              <a:t>Video in and out for FM ATV (is that even used any more??)</a:t>
            </a:r>
          </a:p>
          <a:p>
            <a:r>
              <a:rPr lang="en-US" sz="4000" dirty="0"/>
              <a:t>ICOM finally added the ability to accept USB audio and live mic audio and audio by mode</a:t>
            </a:r>
          </a:p>
          <a:p>
            <a:r>
              <a:rPr lang="en-US" sz="4000" dirty="0" smtClean="0"/>
              <a:t>Built </a:t>
            </a:r>
            <a:r>
              <a:rPr lang="en-US" sz="4000" dirty="0"/>
              <a:t>in GPS receiver with 10 MHz output to lock all </a:t>
            </a:r>
            <a:r>
              <a:rPr lang="en-US" sz="4000" dirty="0" smtClean="0"/>
              <a:t>bands </a:t>
            </a:r>
            <a:endParaRPr lang="en-US" sz="4000" dirty="0"/>
          </a:p>
          <a:p>
            <a:r>
              <a:rPr lang="en-US" sz="4000" dirty="0"/>
              <a:t>GPS information is available – LAT/LON, elevation, speed, 6 digit grid square</a:t>
            </a:r>
          </a:p>
          <a:p>
            <a:endParaRPr lang="en-US" dirty="0"/>
          </a:p>
        </p:txBody>
      </p:sp>
    </p:spTree>
    <p:extLst>
      <p:ext uri="{BB962C8B-B14F-4D97-AF65-F5344CB8AC3E}">
        <p14:creationId xmlns:p14="http://schemas.microsoft.com/office/powerpoint/2010/main" val="1315176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32" y="329183"/>
            <a:ext cx="11238316" cy="6321553"/>
          </a:xfrm>
          <a:prstGeom prst="rect">
            <a:avLst/>
          </a:prstGeom>
        </p:spPr>
      </p:pic>
    </p:spTree>
    <p:extLst>
      <p:ext uri="{BB962C8B-B14F-4D97-AF65-F5344CB8AC3E}">
        <p14:creationId xmlns:p14="http://schemas.microsoft.com/office/powerpoint/2010/main" val="29890051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298704"/>
            <a:ext cx="11545824" cy="6494526"/>
          </a:xfrm>
          <a:prstGeom prst="rect">
            <a:avLst/>
          </a:prstGeom>
        </p:spPr>
      </p:pic>
    </p:spTree>
    <p:extLst>
      <p:ext uri="{BB962C8B-B14F-4D97-AF65-F5344CB8AC3E}">
        <p14:creationId xmlns:p14="http://schemas.microsoft.com/office/powerpoint/2010/main" val="3965870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 - Subjective</a:t>
            </a:r>
            <a:endParaRPr lang="en-US" dirty="0"/>
          </a:p>
        </p:txBody>
      </p:sp>
      <p:sp>
        <p:nvSpPr>
          <p:cNvPr id="3" name="Content Placeholder 2"/>
          <p:cNvSpPr>
            <a:spLocks noGrp="1"/>
          </p:cNvSpPr>
          <p:nvPr>
            <p:ph idx="1"/>
          </p:nvPr>
        </p:nvSpPr>
        <p:spPr/>
        <p:txBody>
          <a:bodyPr>
            <a:noAutofit/>
          </a:bodyPr>
          <a:lstStyle/>
          <a:p>
            <a:r>
              <a:rPr lang="en-US" sz="2800" dirty="0" smtClean="0"/>
              <a:t>VERY easy way to get on the microwave bands</a:t>
            </a:r>
          </a:p>
          <a:p>
            <a:r>
              <a:rPr lang="en-US" sz="2800" dirty="0" smtClean="0"/>
              <a:t>Very well engineered and amazingly intuitive menu system for setup - yes, I was SHOCKED at this!!!!</a:t>
            </a:r>
          </a:p>
          <a:p>
            <a:r>
              <a:rPr lang="en-US" sz="2800" dirty="0" smtClean="0"/>
              <a:t>Great for mountain-topping or roving.</a:t>
            </a:r>
          </a:p>
          <a:p>
            <a:r>
              <a:rPr lang="en-US" sz="2800" dirty="0" smtClean="0"/>
              <a:t>Mounting brackets for the remote RF units are by far the best I’ve ever seen. 1/8” thick stainless steel with more mounting holes than you know what to do with. There are slots where the modules mount so you mount the brackets first to your mast, then the modules just slip in and then you tighten the screws.</a:t>
            </a:r>
          </a:p>
        </p:txBody>
      </p:sp>
    </p:spTree>
    <p:extLst>
      <p:ext uri="{BB962C8B-B14F-4D97-AF65-F5344CB8AC3E}">
        <p14:creationId xmlns:p14="http://schemas.microsoft.com/office/powerpoint/2010/main" val="3712061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 Subjective</a:t>
            </a:r>
          </a:p>
        </p:txBody>
      </p:sp>
      <p:sp>
        <p:nvSpPr>
          <p:cNvPr id="3" name="Content Placeholder 2"/>
          <p:cNvSpPr>
            <a:spLocks noGrp="1"/>
          </p:cNvSpPr>
          <p:nvPr>
            <p:ph idx="1"/>
          </p:nvPr>
        </p:nvSpPr>
        <p:spPr/>
        <p:txBody>
          <a:bodyPr/>
          <a:lstStyle/>
          <a:p>
            <a:r>
              <a:rPr lang="en-US" sz="2800" dirty="0"/>
              <a:t>For folks that don’t have the time, expertise or desire to “roll your own”</a:t>
            </a:r>
          </a:p>
          <a:p>
            <a:r>
              <a:rPr lang="en-US" sz="2800" dirty="0"/>
              <a:t>I picked up the 3cm </a:t>
            </a:r>
            <a:r>
              <a:rPr lang="en-US" sz="2800" dirty="0" err="1"/>
              <a:t>transverter</a:t>
            </a:r>
            <a:r>
              <a:rPr lang="en-US" sz="2800" dirty="0"/>
              <a:t> on my way to the Dayton </a:t>
            </a:r>
            <a:r>
              <a:rPr lang="en-US" sz="2800" dirty="0" err="1"/>
              <a:t>Hamvention</a:t>
            </a:r>
            <a:r>
              <a:rPr lang="en-US" sz="2800" dirty="0"/>
              <a:t>. With a DSE 60cm dish and dual band feed @ 25’, Mike KA8ABR made the first contact with </a:t>
            </a:r>
            <a:r>
              <a:rPr lang="en-US" sz="2800" dirty="0" err="1"/>
              <a:t>with</a:t>
            </a:r>
            <a:r>
              <a:rPr lang="en-US" sz="2800" dirty="0"/>
              <a:t> W8BYA @ 105km at midday </a:t>
            </a:r>
            <a:r>
              <a:rPr lang="en-US" sz="2800" dirty="0" smtClean="0"/>
              <a:t>!!</a:t>
            </a:r>
            <a:endParaRPr lang="en-US" sz="2800" dirty="0"/>
          </a:p>
          <a:p>
            <a:r>
              <a:rPr lang="en-US" sz="2800" dirty="0"/>
              <a:t>Rock stable, fast GPS lock up. The rig takes less than 15 seconds from power on to be stable listening to </a:t>
            </a:r>
            <a:r>
              <a:rPr lang="en-US" sz="2800" dirty="0" smtClean="0"/>
              <a:t>the W3IP beacon.</a:t>
            </a:r>
            <a:endParaRPr lang="en-US" sz="2800" dirty="0"/>
          </a:p>
          <a:p>
            <a:endParaRPr lang="en-US" sz="2800" dirty="0"/>
          </a:p>
          <a:p>
            <a:endParaRPr lang="en-US" dirty="0"/>
          </a:p>
        </p:txBody>
      </p:sp>
    </p:spTree>
    <p:extLst>
      <p:ext uri="{BB962C8B-B14F-4D97-AF65-F5344CB8AC3E}">
        <p14:creationId xmlns:p14="http://schemas.microsoft.com/office/powerpoint/2010/main" val="1729715439"/>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docProps/app.xml><?xml version="1.0" encoding="utf-8"?>
<Properties xmlns="http://schemas.openxmlformats.org/officeDocument/2006/extended-properties" xmlns:vt="http://schemas.openxmlformats.org/officeDocument/2006/docPropsVTypes">
  <Template>TM04033937[[fn=Vapor Trail]]</Template>
  <TotalTime>288</TotalTime>
  <Words>1232</Words>
  <Application>Microsoft Office PowerPoint</Application>
  <PresentationFormat>Widescreen</PresentationFormat>
  <Paragraphs>98</Paragraphs>
  <Slides>20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Century Gothic</vt:lpstr>
      <vt:lpstr>Vapor Trail</vt:lpstr>
      <vt:lpstr>ICOM IC-905 </vt:lpstr>
      <vt:lpstr>Rig overview</vt:lpstr>
      <vt:lpstr>Rig overview (cont.)</vt:lpstr>
      <vt:lpstr>Rig OVERVIEW (CONT.)</vt:lpstr>
      <vt:lpstr>Rig OVERVIEW (CONT.)</vt:lpstr>
      <vt:lpstr>PowerPoint Presentation</vt:lpstr>
      <vt:lpstr>PowerPoint Presentation</vt:lpstr>
      <vt:lpstr>Pro’s - Subjective</vt:lpstr>
      <vt:lpstr>Pro’s - Subjective</vt:lpstr>
      <vt:lpstr>PowerPoint Presentation</vt:lpstr>
      <vt:lpstr>CON’s – At least as I see them</vt:lpstr>
      <vt:lpstr>Con’s – cont.</vt:lpstr>
      <vt:lpstr>Con’s – cont.</vt:lpstr>
      <vt:lpstr>Thoughts on expansion</vt:lpstr>
      <vt:lpstr>Thoughts on expansion</vt:lpstr>
      <vt:lpstr>Thoughts on expansion</vt:lpstr>
      <vt:lpstr>PowerPoint Presentation</vt:lpstr>
      <vt:lpstr>LET’s do the math - Roll your own</vt:lpstr>
      <vt:lpstr>LET’s do the math - IC-905</vt:lpstr>
      <vt:lpstr>Thanks and 73 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ICOM IC-905</dc:title>
  <dc:creator>Windows User</dc:creator>
  <cp:lastModifiedBy>USER</cp:lastModifiedBy>
  <cp:revision>41</cp:revision>
  <dcterms:created xsi:type="dcterms:W3CDTF">2023-06-22T00:27:46Z</dcterms:created>
  <dcterms:modified xsi:type="dcterms:W3CDTF">2024-04-18T16:47:00Z</dcterms:modified>
</cp:coreProperties>
</file>