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16" r:id="rId27"/>
    <p:sldId id="280" r:id="rId28"/>
    <p:sldId id="282" r:id="rId29"/>
    <p:sldId id="281" r:id="rId30"/>
    <p:sldId id="283" r:id="rId31"/>
    <p:sldId id="284" r:id="rId32"/>
    <p:sldId id="296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7" r:id="rId45"/>
    <p:sldId id="299" r:id="rId46"/>
    <p:sldId id="300" r:id="rId47"/>
    <p:sldId id="298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8" r:id="rId61"/>
    <p:sldId id="313" r:id="rId62"/>
    <p:sldId id="317" r:id="rId63"/>
    <p:sldId id="314" r:id="rId64"/>
  </p:sldIdLst>
  <p:sldSz cx="10080625" cy="75596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94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5544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763588"/>
            <a:ext cx="5011738" cy="3760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07125" cy="45148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2325" cy="492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2325" cy="492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2325" cy="492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2325" cy="492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F3A168D4-E3A9-4641-A6E3-84B0FDF28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F8CADE4-BD09-426D-BB9F-F152EE6716D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33327DC-B93A-45A3-AAE9-ED1857660BC1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0D8DEF5-0698-49F5-8703-0A6942B553AC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69DAB9D-AC6D-462C-9A3D-06FE2C781F14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F3DEFD7-95EC-49FD-9004-EA089E5C0F6D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E6A2887-97C4-4A28-B962-0AB6E7BB300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8087" cy="376396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0300" cy="45180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28BD07B-31CF-4BC5-A92B-2E732E0E56DC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556EE68-D490-44E3-8223-CE2D15521D4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8DB1420-9924-437A-8130-7985BA870F73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29721BE-82A1-4FF4-BF69-8CF51CA94068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B88EA11A-FC5C-4661-8AB9-E9C0ACD6195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CBF459A-FFE1-4B2B-A54A-A72882390A72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FE7D181-9ED8-4208-A410-F755205CF991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93397F2-61B8-4328-A20F-C15FDE13607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035DC47-9AFE-41EC-8436-8CCBE09E515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87306B1-71FF-4C2E-B0DA-526BC1D61D5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A96EDB2-59D0-430A-9A1D-C847CA21E447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B854679-7CEA-408D-8C73-C8999C65452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3DA6316-9FE0-4343-A544-7CBE5655DEB0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16500" cy="37623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08713" cy="451643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8CDEFE5-1893-4146-A7CC-03BBACA05BC1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B7659D78-C16A-42A2-AF1B-0EA3E92F01B6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9880E7A-5938-47BB-B275-49CBE099F3A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66FD144-46F2-4C54-A2F2-6A77C239B984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EDCF257-4E4F-41AE-AB30-9A1C9006FB5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BAF493D-3C06-452A-B4D9-284F6232F09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A73372D-A595-4006-8211-2D058056B7D7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1" y="2347914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E34A6-0413-487A-900C-5B1CA4AF9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22A00-EE0B-4E64-805F-69C0A78BC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326" y="301625"/>
            <a:ext cx="2263775" cy="6445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3687" cy="6445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C5F54-086D-46A6-AAA6-8106FA4A1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9" y="301625"/>
            <a:ext cx="9059862" cy="1250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89F3B-2E2E-42BC-9C82-158016AE5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9" y="301625"/>
            <a:ext cx="9059862" cy="1250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3238" y="1768475"/>
            <a:ext cx="4452937" cy="241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238" y="4333876"/>
            <a:ext cx="4452937" cy="241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08576" y="1768475"/>
            <a:ext cx="4454525" cy="497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AF579-B76A-4AE7-94C3-5ACD9439B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9" y="301625"/>
            <a:ext cx="9059862" cy="1250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9" y="1768475"/>
            <a:ext cx="9059862" cy="241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9" y="4333876"/>
            <a:ext cx="9059862" cy="241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4DE97-37C7-45AE-A3E3-0216295A6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37583-6C95-4AA4-A419-95F881369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6" y="485775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6" y="3203576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602C1-1918-42DE-9196-D64E30667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2937" cy="497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8576" y="1768475"/>
            <a:ext cx="4454525" cy="497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E56A9-801E-4D34-82F4-D71ED06DC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6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6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EF330-D789-4F4E-B4AA-DBA2CABD6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BF7F8-2B09-4A40-B98E-F4AF5F377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D7CAE-BD1F-4608-AAF0-651824777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6" y="301626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4" y="301626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6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1CA3C-E186-46F0-80C7-673A7B300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9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9" y="674689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9276-A6E9-4416-9647-F5EB88F48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9" y="301625"/>
            <a:ext cx="9059862" cy="125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9" y="1768475"/>
            <a:ext cx="9059862" cy="497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6800" cy="50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1" y="6886575"/>
            <a:ext cx="3184525" cy="50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6800" cy="50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58A6A7-B95F-4701-A23A-04665A082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K1FMS%20Presentation%20Files\Slide%2026.mp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esktop\K1FMS%20Presentation%20Files\Slide%2029.mp4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K1FMS%20Presentation%20Files\Slide%2054.mp4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K1FMS%20Presentation%20Files\Slide%2055.mp4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K1FMS%20Presentation%20Files\Slide%2056.mp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K1FMS%20Presentation%20Files\Slide%2057.mp4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K1FMS%20Presentation%20Files\Slide%2058.mp4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K1FMS%20Presentation%20Files\Slide%2059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K1FMS%20Presentation%20Files\Slide%2060.mp4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K1FMS%20Presentation%20Files\Slide%2061.mp4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/>
              <a:t>940nm or 319THz de K1FMS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038" y="1371600"/>
            <a:ext cx="7772400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1" y="103188"/>
            <a:ext cx="9509125" cy="731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John’s End of the Path</a:t>
            </a:r>
          </a:p>
        </p:txBody>
      </p:sp>
      <p:pic>
        <p:nvPicPr>
          <p:cNvPr id="12291" name="Content Placeholder 3" descr="IMG_059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265238"/>
            <a:ext cx="10080625" cy="6311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9" y="301625"/>
            <a:ext cx="9059862" cy="6831012"/>
          </a:xfrm>
        </p:spPr>
        <p:txBody>
          <a:bodyPr/>
          <a:lstStyle/>
          <a:p>
            <a:pPr eaLnBrk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7200" b="1" dirty="0" smtClean="0"/>
              <a:t>Time </a:t>
            </a:r>
            <a:r>
              <a:rPr lang="en-US" sz="7200" b="1" dirty="0" smtClean="0"/>
              <a:t>To </a:t>
            </a:r>
            <a:r>
              <a:rPr lang="en-US" sz="7200" b="1" dirty="0" smtClean="0"/>
              <a:t>S</a:t>
            </a:r>
            <a:r>
              <a:rPr lang="en-US" sz="7200" b="1" dirty="0" smtClean="0"/>
              <a:t>tart </a:t>
            </a:r>
            <a:r>
              <a:rPr lang="en-US" sz="7200" b="1" dirty="0" smtClean="0"/>
              <a:t>B</a:t>
            </a:r>
            <a:r>
              <a:rPr lang="en-US" sz="7200" b="1" dirty="0" smtClean="0"/>
              <a:t>uilding!!</a:t>
            </a:r>
            <a:endParaRPr lang="en-US" sz="7200" b="1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6514" y="3856039"/>
            <a:ext cx="4964112" cy="3703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6039"/>
            <a:ext cx="4964113" cy="3703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I Need a Weak Signal Source</a:t>
            </a:r>
          </a:p>
        </p:txBody>
      </p:sp>
      <p:sp>
        <p:nvSpPr>
          <p:cNvPr id="14341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9V Battery Powered</a:t>
            </a:r>
          </a:p>
          <a:p>
            <a:r>
              <a:rPr lang="en-US" smtClean="0"/>
              <a:t>0 to 100kHz</a:t>
            </a:r>
          </a:p>
          <a:p>
            <a:r>
              <a:rPr lang="en-US" smtClean="0"/>
              <a:t>0 to 100% Duty Cycle</a:t>
            </a:r>
          </a:p>
        </p:txBody>
      </p:sp>
      <p:sp>
        <p:nvSpPr>
          <p:cNvPr id="14342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1k ohm resistor in series </a:t>
            </a:r>
          </a:p>
          <a:p>
            <a:r>
              <a:rPr lang="en-US" smtClean="0"/>
              <a:t>6 Degree or 30 Degree LEDs</a:t>
            </a:r>
          </a:p>
          <a:p>
            <a:r>
              <a:rPr lang="en-US" smtClean="0"/>
              <a:t>Built in a $1.99 Tea Case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6514" y="1798639"/>
            <a:ext cx="4964112" cy="5761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VE2UG RX Boards</a:t>
            </a:r>
          </a:p>
        </p:txBody>
      </p:sp>
      <p:sp>
        <p:nvSpPr>
          <p:cNvPr id="1536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Rene’s layout</a:t>
            </a:r>
          </a:p>
          <a:p>
            <a:r>
              <a:rPr lang="en-US" smtClean="0"/>
              <a:t>Based on KA7OEI and K0XL designs</a:t>
            </a:r>
          </a:p>
          <a:p>
            <a:r>
              <a:rPr lang="en-US" smtClean="0"/>
              <a:t>OPT101 Combination Detector / Trans-Impedance Amplifier</a:t>
            </a:r>
          </a:p>
          <a:p>
            <a:r>
              <a:rPr lang="en-US" smtClean="0"/>
              <a:t>OpAmp gain stage and audio speaker driver</a:t>
            </a:r>
          </a:p>
          <a:p>
            <a:r>
              <a:rPr lang="en-US" smtClean="0"/>
              <a:t>Boards from JLC PC Board were CHEAP!</a:t>
            </a:r>
          </a:p>
        </p:txBody>
      </p:sp>
      <p:sp>
        <p:nvSpPr>
          <p:cNvPr id="1536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6"/>
            <a:ext cx="9063037" cy="1254125"/>
          </a:xfrm>
        </p:spPr>
        <p:txBody>
          <a:bodyPr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RX Antenna Gain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8476"/>
            <a:ext cx="9063037" cy="4981575"/>
          </a:xfrm>
        </p:spPr>
        <p:txBody>
          <a:bodyPr tIns="0" anchor="ctr"/>
          <a:lstStyle/>
          <a:p>
            <a:pPr indent="-339725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3600" b="1" smtClean="0"/>
              <a:t>Eye Loop = ~30dB</a:t>
            </a:r>
          </a:p>
          <a:p>
            <a:pPr indent="-339725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3600" b="1" smtClean="0"/>
          </a:p>
          <a:p>
            <a:pPr indent="-339725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3600" b="1" smtClean="0"/>
              <a:t>3” Projection TV Lens = ~60dB</a:t>
            </a:r>
          </a:p>
          <a:p>
            <a:pPr indent="-339725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z="3600" b="1" smtClean="0"/>
          </a:p>
          <a:p>
            <a:pPr indent="-339725" algn="ctr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3600" b="1" smtClean="0"/>
              <a:t>5” Projection TV Lens = ~66dB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4776" y="193676"/>
            <a:ext cx="7589838" cy="722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1" y="92075"/>
            <a:ext cx="6950075" cy="731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4" y="103188"/>
            <a:ext cx="9693275" cy="731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1450" cy="1252538"/>
          </a:xfrm>
        </p:spPr>
        <p:txBody>
          <a:bodyPr/>
          <a:lstStyle/>
          <a:p>
            <a:pPr eaLnBrk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TX Time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5300"/>
            <a:ext cx="9061450" cy="4986338"/>
          </a:xfrm>
        </p:spPr>
        <p:txBody>
          <a:bodyPr tIns="0" anchor="ctr"/>
          <a:lstStyle/>
          <a:p>
            <a:pPr indent="-341313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mtClean="0"/>
              <a:t>How Many LED's?</a:t>
            </a:r>
          </a:p>
          <a:p>
            <a:pPr indent="-341313" eaLnBrk="1">
              <a:spcAft>
                <a:spcPct val="0"/>
              </a:spcAft>
              <a:buClr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mtClean="0"/>
              <a:t>How to connect them...LEDCalculator.net</a:t>
            </a:r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  <a:p>
            <a:pPr indent="-341313" eaLnBrk="1"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endParaRPr lang="en-US" smtClean="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2835275"/>
            <a:ext cx="3200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5038" y="2651125"/>
            <a:ext cx="6605587" cy="490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1450" cy="1252538"/>
          </a:xfrm>
        </p:spPr>
        <p:txBody>
          <a:bodyPr/>
          <a:lstStyle/>
          <a:p>
            <a:pPr eaLnBrk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/>
              <a:t>Blame it on W1VLF!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1450" cy="4979988"/>
          </a:xfrm>
        </p:spPr>
        <p:txBody>
          <a:bodyPr/>
          <a:lstStyle/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dirty="0" smtClean="0"/>
              <a:t>Paul posts on various microwave reflectors.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dirty="0" smtClean="0"/>
              <a:t>Paul shows it's not that difficult or expensive.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dirty="0" smtClean="0"/>
              <a:t>YouTube videos of his one way experiments.</a:t>
            </a:r>
          </a:p>
          <a:p>
            <a:pPr marL="1174750" lvl="1" indent="-50006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dirty="0" smtClean="0"/>
              <a:t>2 Miles across Bantam Lake</a:t>
            </a:r>
          </a:p>
          <a:p>
            <a:pPr marL="1174750" lvl="1" indent="-50006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dirty="0" smtClean="0"/>
              <a:t>4 Miles from Burlington to New Hartford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dirty="0" smtClean="0"/>
              <a:t>Paul was VERY helpful with Zoom meetings!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dirty="0" smtClean="0"/>
              <a:t>ETC.....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dirty="0" smtClean="0"/>
              <a:t>It's Paul's Fault!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92075"/>
            <a:ext cx="9850437" cy="740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" y="122238"/>
            <a:ext cx="9942513" cy="7377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K1FMS Rigs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9" y="1463675"/>
            <a:ext cx="9097962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1450" cy="1252538"/>
          </a:xfrm>
        </p:spPr>
        <p:txBody>
          <a:bodyPr/>
          <a:lstStyle/>
          <a:p>
            <a:pPr eaLnBrk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Time to go try these out!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8475"/>
            <a:ext cx="9061450" cy="4979988"/>
          </a:xfrm>
        </p:spPr>
        <p:txBody>
          <a:bodyPr tIns="0" anchor="ctr"/>
          <a:lstStyle/>
          <a:p>
            <a:pPr marL="558800" indent="-557213" eaLnBrk="1">
              <a:spcBef>
                <a:spcPts val="1438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z="2800" smtClean="0"/>
              <a:t>Get with Paul and do some tests and tweaks at his QTH</a:t>
            </a:r>
          </a:p>
          <a:p>
            <a:pPr marL="558800" indent="-557213" eaLnBrk="1">
              <a:spcBef>
                <a:spcPts val="1438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z="2800" smtClean="0"/>
              <a:t>Work Paul across his yard about 250 feet.</a:t>
            </a:r>
          </a:p>
          <a:p>
            <a:pPr marL="958850" lvl="1" indent="-557213" eaLnBrk="1">
              <a:spcBef>
                <a:spcPts val="1438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z="2400" smtClean="0"/>
              <a:t>Take the lens cap off!</a:t>
            </a:r>
          </a:p>
          <a:p>
            <a:pPr marL="558800" indent="-557213" eaLnBrk="1">
              <a:spcBef>
                <a:spcPts val="1438"/>
              </a:spcBef>
              <a:spcAft>
                <a:spcPct val="0"/>
              </a:spcAft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z="2800" smtClean="0"/>
              <a:t>Off to Bantam Lake for a real QSO!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4" y="1279526"/>
            <a:ext cx="9783762" cy="6126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9" y="301626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smtClean="0"/>
              <a:t>Bantam Lake, Morris &amp; Litchfield, CT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2868614"/>
            <a:ext cx="2374900" cy="3167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5888" y="2868614"/>
            <a:ext cx="2374900" cy="3167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1450" cy="1252538"/>
          </a:xfrm>
        </p:spPr>
        <p:txBody>
          <a:bodyPr/>
          <a:lstStyle/>
          <a:p>
            <a:pPr eaLnBrk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Bantam Lake</a:t>
            </a:r>
          </a:p>
        </p:txBody>
      </p:sp>
      <p:sp>
        <p:nvSpPr>
          <p:cNvPr id="2662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45088" y="2060575"/>
            <a:ext cx="4421187" cy="4979988"/>
          </a:xfrm>
        </p:spPr>
        <p:txBody>
          <a:bodyPr/>
          <a:lstStyle/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mtClean="0"/>
              <a:t>Receivers oscillate from too much sunlight.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mtClean="0"/>
              <a:t>Need 940nm filters!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mtClean="0"/>
              <a:t>Had to cover 80% of lens to calm down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mtClean="0"/>
              <a:t>Made the contact anyway!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Bantam Lake Signal</a:t>
            </a:r>
          </a:p>
        </p:txBody>
      </p:sp>
      <p:pic>
        <p:nvPicPr>
          <p:cNvPr id="5" name="Slide 2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1265237"/>
            <a:ext cx="10080625" cy="6294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1450" cy="1252538"/>
          </a:xfrm>
        </p:spPr>
        <p:txBody>
          <a:bodyPr/>
          <a:lstStyle/>
          <a:p>
            <a:pPr eaLnBrk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Burlington to New Hartford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61450" cy="2374900"/>
          </a:xfrm>
        </p:spPr>
        <p:txBody>
          <a:bodyPr/>
          <a:lstStyle/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mtClean="0"/>
              <a:t>4 Mile Path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mtClean="0"/>
              <a:t>Sunny Day</a:t>
            </a:r>
          </a:p>
          <a:p>
            <a:pPr marL="558800" indent="-557213" eaLnBrk="1">
              <a:buSzPct val="45000"/>
              <a:buFont typeface="Wingdings" charset="2"/>
              <a:buChar char=""/>
              <a:tabLst>
                <a:tab pos="558800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</a:pPr>
            <a:r>
              <a:rPr lang="en-US" smtClean="0"/>
              <a:t>Worked pretty easily!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8" y="3840163"/>
            <a:ext cx="9190037" cy="3292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20250325_14511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5075" y="1036638"/>
            <a:ext cx="503555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 descr="20250325_1451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36638"/>
            <a:ext cx="48879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de 2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0080625" cy="75596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9" y="301626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smtClean="0"/>
              <a:t>John &amp; Fred's Excellent Adventure!</a:t>
            </a:r>
            <a:br>
              <a:rPr lang="en-US" sz="3600" b="1" smtClean="0"/>
            </a:br>
            <a:r>
              <a:rPr lang="en-US" sz="3600" b="1" smtClean="0"/>
              <a:t>Walsingham Park, Seminole, FL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6" y="1463675"/>
            <a:ext cx="9875838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What next?  Longer Path!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503238" y="1768475"/>
            <a:ext cx="9577387" cy="4978400"/>
          </a:xfrm>
        </p:spPr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Looked for about an 8 mile path.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Didn’t find anything.</a:t>
            </a:r>
          </a:p>
          <a:p>
            <a:pPr eaLnBrk="1">
              <a:buFont typeface="Arial" charset="0"/>
              <a:buChar char="•"/>
            </a:pPr>
            <a:r>
              <a:rPr lang="en-US" smtClean="0"/>
              <a:t>Found a 14 mile path!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FN31SU76MJ to FN32QA65FC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Fox Hill in Rockville CT to Hill Top Farm in Suffield CT 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10 Digit Grids are IMPORTANT for path analysis!</a:t>
            </a:r>
          </a:p>
          <a:p>
            <a:pPr lvl="2" eaLnBrk="1">
              <a:buFont typeface="Arial" charset="0"/>
              <a:buChar char="•"/>
            </a:pPr>
            <a:r>
              <a:rPr lang="en-US" smtClean="0"/>
              <a:t>You’ll see why…</a:t>
            </a:r>
          </a:p>
          <a:p>
            <a:pPr lvl="1" eaLnBrk="1">
              <a:buFont typeface="Times New Roman" pitchFamily="16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First Attempt…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Path looks good online.</a:t>
            </a:r>
          </a:p>
          <a:p>
            <a:pPr eaLnBrk="1">
              <a:buFont typeface="Arial" charset="0"/>
              <a:buChar char="•"/>
            </a:pPr>
            <a:endParaRPr lang="en-US" smtClean="0"/>
          </a:p>
          <a:p>
            <a:pPr eaLnBrk="1">
              <a:buFont typeface="Arial" charset="0"/>
              <a:buChar char="•"/>
            </a:pPr>
            <a:endParaRPr lang="en-US" smtClean="0"/>
          </a:p>
          <a:p>
            <a:pPr eaLnBrk="1">
              <a:buFont typeface="Arial" charset="0"/>
              <a:buChar char="•"/>
            </a:pPr>
            <a:endParaRPr lang="en-US" smtClean="0"/>
          </a:p>
          <a:p>
            <a:pPr eaLnBrk="1">
              <a:buFont typeface="Arial" charset="0"/>
              <a:buChar char="•"/>
            </a:pPr>
            <a:endParaRPr lang="en-US" smtClean="0"/>
          </a:p>
          <a:p>
            <a:pPr eaLnBrk="1">
              <a:buFont typeface="Arial" charset="0"/>
              <a:buChar char="•"/>
            </a:pPr>
            <a:r>
              <a:rPr lang="en-US" smtClean="0"/>
              <a:t>Paul can see my site through binoculars</a:t>
            </a:r>
          </a:p>
          <a:p>
            <a:pPr eaLnBrk="1">
              <a:buFont typeface="Arial" charset="0"/>
              <a:buChar char="•"/>
            </a:pPr>
            <a:r>
              <a:rPr lang="en-US" smtClean="0"/>
              <a:t>I can’t see his site and no signals during daytime or night time!</a:t>
            </a:r>
          </a:p>
          <a:p>
            <a:pPr eaLnBrk="1">
              <a:buFont typeface="Times New Roman" pitchFamily="16" charset="0"/>
              <a:buNone/>
            </a:pPr>
            <a:endParaRPr lang="en-US" smtClean="0"/>
          </a:p>
          <a:p>
            <a:pPr eaLnBrk="1">
              <a:buFont typeface="Arial" charset="0"/>
              <a:buChar char="•"/>
            </a:pPr>
            <a:endParaRPr lang="en-US" smtClean="0"/>
          </a:p>
        </p:txBody>
      </p:sp>
      <p:pic>
        <p:nvPicPr>
          <p:cNvPr id="32772" name="Picture 3" descr="FN32qa65fc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663" y="2479675"/>
            <a:ext cx="811530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Rig Improvement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Added a 15 degree lens to the green “spotting” LED.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Make it easier to see at a long distance.</a:t>
            </a:r>
          </a:p>
        </p:txBody>
      </p:sp>
      <p:sp>
        <p:nvSpPr>
          <p:cNvPr id="33796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>
              <a:buFont typeface="Times New Roman" pitchFamily="16" charset="0"/>
              <a:buNone/>
            </a:pPr>
            <a:endParaRPr lang="en-US" smtClean="0"/>
          </a:p>
        </p:txBody>
      </p:sp>
      <p:pic>
        <p:nvPicPr>
          <p:cNvPr id="33797" name="Picture 3" descr="20250412_201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0314" y="1528763"/>
            <a:ext cx="5040312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Second try….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dirty="0" smtClean="0"/>
              <a:t>Waited until dusk / night.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Still no signals.  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Can’t see Paul’s green LASER either!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I move on my end from…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FN32QA65FC to FN32QA65DG</a:t>
            </a:r>
          </a:p>
          <a:p>
            <a:pPr lvl="2" eaLnBrk="1">
              <a:buFont typeface="Arial" charset="0"/>
              <a:buChar char="•"/>
            </a:pPr>
            <a:r>
              <a:rPr lang="en-US" dirty="0" smtClean="0"/>
              <a:t>About 200 feet farther away and about 10 feet higher</a:t>
            </a:r>
          </a:p>
          <a:p>
            <a:pPr lvl="2" eaLnBrk="1">
              <a:buFont typeface="Arial" charset="0"/>
              <a:buChar char="•"/>
            </a:pPr>
            <a:r>
              <a:rPr lang="en-US" dirty="0" smtClean="0"/>
              <a:t>I can see his LASER!</a:t>
            </a:r>
          </a:p>
          <a:p>
            <a:pPr lvl="2" eaLnBrk="1">
              <a:buFont typeface="Arial" charset="0"/>
              <a:buChar char="•"/>
            </a:pPr>
            <a:r>
              <a:rPr lang="en-US" dirty="0" smtClean="0"/>
              <a:t>I can hear his signal!</a:t>
            </a:r>
          </a:p>
          <a:p>
            <a:pPr lvl="2" eaLnBrk="1">
              <a:buFont typeface="Arial" charset="0"/>
              <a:buChar char="•"/>
            </a:pPr>
            <a:r>
              <a:rPr lang="en-US" dirty="0" smtClean="0"/>
              <a:t>We make a QSO!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The Big Move!</a:t>
            </a:r>
          </a:p>
        </p:txBody>
      </p:sp>
      <p:pic>
        <p:nvPicPr>
          <p:cNvPr id="35843" name="Content Placeholder 5" descr="Hilltop 1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7913" y="1343026"/>
            <a:ext cx="8001000" cy="5895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Path Difference</a:t>
            </a:r>
          </a:p>
        </p:txBody>
      </p:sp>
      <p:pic>
        <p:nvPicPr>
          <p:cNvPr id="36867" name="Content Placeholder 3" descr="FN32qa65fc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5513" y="1417638"/>
            <a:ext cx="8116887" cy="2600325"/>
          </a:xfrm>
        </p:spPr>
      </p:pic>
      <p:pic>
        <p:nvPicPr>
          <p:cNvPr id="36868" name="Picture 4" descr="FN32qa65d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513" y="4160838"/>
            <a:ext cx="8116887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Rapid QSB… 20dB!</a:t>
            </a:r>
          </a:p>
        </p:txBody>
      </p:sp>
      <p:pic>
        <p:nvPicPr>
          <p:cNvPr id="37891" name="Content Placeholder 3" descr="Rapid QSB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265239"/>
            <a:ext cx="10080625" cy="6294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Let’s Look Closer</a:t>
            </a:r>
          </a:p>
        </p:txBody>
      </p:sp>
      <p:pic>
        <p:nvPicPr>
          <p:cNvPr id="38915" name="Content Placeholder 3" descr="FN32qa65dg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7914" y="1265238"/>
            <a:ext cx="9002712" cy="3276600"/>
          </a:xfrm>
        </p:spPr>
      </p:pic>
      <p:sp>
        <p:nvSpPr>
          <p:cNvPr id="38916" name="Down Arrow 4"/>
          <p:cNvSpPr>
            <a:spLocks noChangeArrowheads="1"/>
          </p:cNvSpPr>
          <p:nvPr/>
        </p:nvSpPr>
        <p:spPr bwMode="auto">
          <a:xfrm>
            <a:off x="2601913" y="3017838"/>
            <a:ext cx="228600" cy="533400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8917" name="Straight Connector 8"/>
          <p:cNvCxnSpPr>
            <a:cxnSpLocks noChangeShapeType="1"/>
          </p:cNvCxnSpPr>
          <p:nvPr/>
        </p:nvCxnSpPr>
        <p:spPr bwMode="auto">
          <a:xfrm>
            <a:off x="544513" y="3551239"/>
            <a:ext cx="21336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918" name="Straight Connector 12"/>
          <p:cNvCxnSpPr>
            <a:cxnSpLocks noChangeShapeType="1"/>
          </p:cNvCxnSpPr>
          <p:nvPr/>
        </p:nvCxnSpPr>
        <p:spPr bwMode="auto">
          <a:xfrm>
            <a:off x="544513" y="3703638"/>
            <a:ext cx="21336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8919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162720" y="4312444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8920" name="Straight Arrow Connector 17"/>
          <p:cNvCxnSpPr>
            <a:cxnSpLocks noChangeShapeType="1"/>
          </p:cNvCxnSpPr>
          <p:nvPr/>
        </p:nvCxnSpPr>
        <p:spPr bwMode="auto">
          <a:xfrm rot="5400000">
            <a:off x="354808" y="3131344"/>
            <a:ext cx="838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8921" name="Straight Connector 20"/>
          <p:cNvCxnSpPr>
            <a:cxnSpLocks noChangeShapeType="1"/>
          </p:cNvCxnSpPr>
          <p:nvPr/>
        </p:nvCxnSpPr>
        <p:spPr bwMode="auto">
          <a:xfrm>
            <a:off x="773113" y="4922839"/>
            <a:ext cx="381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8922" name="TextBox 21"/>
          <p:cNvSpPr txBox="1">
            <a:spLocks noChangeArrowheads="1"/>
          </p:cNvSpPr>
          <p:nvPr/>
        </p:nvSpPr>
        <p:spPr bwMode="auto">
          <a:xfrm>
            <a:off x="1154113" y="4770438"/>
            <a:ext cx="4953000" cy="100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~17m or 55 Feet</a:t>
            </a:r>
          </a:p>
          <a:p>
            <a:endParaRPr lang="en-US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Tree branches in the path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Let’s Try Again!</a:t>
            </a:r>
          </a:p>
        </p:txBody>
      </p:sp>
      <p:pic>
        <p:nvPicPr>
          <p:cNvPr id="39939" name="Content Placeholder 3" descr="FN32QA65DI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9314" y="1417638"/>
            <a:ext cx="9231312" cy="3048000"/>
          </a:xfrm>
        </p:spPr>
      </p:pic>
      <p:sp>
        <p:nvSpPr>
          <p:cNvPr id="39940" name="Down Arrow 4"/>
          <p:cNvSpPr>
            <a:spLocks noChangeArrowheads="1"/>
          </p:cNvSpPr>
          <p:nvPr/>
        </p:nvSpPr>
        <p:spPr bwMode="auto">
          <a:xfrm>
            <a:off x="2373313" y="3094038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9941" name="Straight Connector 6"/>
          <p:cNvCxnSpPr>
            <a:cxnSpLocks noChangeShapeType="1"/>
            <a:stCxn id="39940" idx="2"/>
          </p:cNvCxnSpPr>
          <p:nvPr/>
        </p:nvCxnSpPr>
        <p:spPr bwMode="auto">
          <a:xfrm rot="5400000">
            <a:off x="1515269" y="2578894"/>
            <a:ext cx="1588" cy="1943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942" name="Straight Connector 8"/>
          <p:cNvCxnSpPr>
            <a:cxnSpLocks noChangeShapeType="1"/>
          </p:cNvCxnSpPr>
          <p:nvPr/>
        </p:nvCxnSpPr>
        <p:spPr bwMode="auto">
          <a:xfrm rot="5400000">
            <a:off x="1515270" y="2809082"/>
            <a:ext cx="1587" cy="19431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9943" name="Straight Arrow Connector 10"/>
          <p:cNvCxnSpPr>
            <a:cxnSpLocks noChangeShapeType="1"/>
          </p:cNvCxnSpPr>
          <p:nvPr/>
        </p:nvCxnSpPr>
        <p:spPr bwMode="auto">
          <a:xfrm rot="5400000">
            <a:off x="353220" y="3283744"/>
            <a:ext cx="5334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9944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48418" y="4350545"/>
            <a:ext cx="11430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9945" name="Straight Connector 14"/>
          <p:cNvCxnSpPr>
            <a:cxnSpLocks noChangeShapeType="1"/>
          </p:cNvCxnSpPr>
          <p:nvPr/>
        </p:nvCxnSpPr>
        <p:spPr bwMode="auto">
          <a:xfrm>
            <a:off x="620713" y="4922839"/>
            <a:ext cx="762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9946" name="TextBox 17"/>
          <p:cNvSpPr txBox="1">
            <a:spLocks noChangeArrowheads="1"/>
          </p:cNvSpPr>
          <p:nvPr/>
        </p:nvSpPr>
        <p:spPr bwMode="auto">
          <a:xfrm>
            <a:off x="1382713" y="4770439"/>
            <a:ext cx="8229600" cy="225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~30m or 98 Feet</a:t>
            </a:r>
          </a:p>
          <a:p>
            <a:endParaRPr lang="en-US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Now we are clearing the trees!</a:t>
            </a:r>
          </a:p>
          <a:p>
            <a:pPr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I can see the monument tower on Fox Hill.</a:t>
            </a:r>
          </a:p>
          <a:p>
            <a:pPr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I can see the Green LED on my rig at Paul’s end</a:t>
            </a:r>
          </a:p>
          <a:p>
            <a:pPr>
              <a:buFont typeface="Arial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Way less QSB….no tree branches!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20250417_1158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007903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Down Arrow 4"/>
          <p:cNvSpPr>
            <a:spLocks noChangeArrowheads="1"/>
          </p:cNvSpPr>
          <p:nvPr/>
        </p:nvSpPr>
        <p:spPr bwMode="auto">
          <a:xfrm>
            <a:off x="5345113" y="1570038"/>
            <a:ext cx="533400" cy="1066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4659314" y="1189038"/>
            <a:ext cx="1950277" cy="34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Monument Tower</a:t>
            </a:r>
          </a:p>
        </p:txBody>
      </p:sp>
      <p:sp>
        <p:nvSpPr>
          <p:cNvPr id="40965" name="Right Arrow 7"/>
          <p:cNvSpPr>
            <a:spLocks noChangeArrowheads="1"/>
          </p:cNvSpPr>
          <p:nvPr/>
        </p:nvSpPr>
        <p:spPr bwMode="auto">
          <a:xfrm>
            <a:off x="4506913" y="3551238"/>
            <a:ext cx="12192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2754314" y="3551239"/>
            <a:ext cx="1739579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New Location</a:t>
            </a:r>
          </a:p>
        </p:txBody>
      </p:sp>
      <p:sp>
        <p:nvSpPr>
          <p:cNvPr id="40967" name="Left Arrow 9"/>
          <p:cNvSpPr>
            <a:spLocks noChangeArrowheads="1"/>
          </p:cNvSpPr>
          <p:nvPr/>
        </p:nvSpPr>
        <p:spPr bwMode="auto">
          <a:xfrm>
            <a:off x="6945313" y="4465638"/>
            <a:ext cx="1219200" cy="381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8" name="TextBox 10"/>
          <p:cNvSpPr txBox="1">
            <a:spLocks noChangeArrowheads="1"/>
          </p:cNvSpPr>
          <p:nvPr/>
        </p:nvSpPr>
        <p:spPr bwMode="auto">
          <a:xfrm>
            <a:off x="8240714" y="4465639"/>
            <a:ext cx="1839912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Old Location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9" y="301626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K1OR Rigs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4" y="1463675"/>
            <a:ext cx="4937125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7638" y="1495425"/>
            <a:ext cx="4757737" cy="5911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dirty="0" smtClean="0"/>
              <a:t>Less </a:t>
            </a:r>
            <a:r>
              <a:rPr lang="en-US" b="1" dirty="0" smtClean="0"/>
              <a:t>QSB ~ 5dB</a:t>
            </a:r>
            <a:endParaRPr lang="en-US" b="1" dirty="0" smtClean="0"/>
          </a:p>
        </p:txBody>
      </p:sp>
      <p:pic>
        <p:nvPicPr>
          <p:cNvPr id="4" name="Content Placeholder 3" descr="Screenshot-2025-05-04-14130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65237"/>
            <a:ext cx="10080625" cy="629443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What’s next?  Longer Path!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503238" y="1768475"/>
            <a:ext cx="9577387" cy="4978400"/>
          </a:xfrm>
        </p:spPr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dirty="0" smtClean="0"/>
              <a:t>Did some more looking….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Found a nice 25 mile / 40km path across the valley.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Johnson Memorial Hospital (JMH)  Stafford, CT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FN31TX25XH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Mary Edwards Land Trust (ME) West Granby, CT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FN31NX68IJ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Nice Path!</a:t>
            </a:r>
          </a:p>
        </p:txBody>
      </p:sp>
      <p:pic>
        <p:nvPicPr>
          <p:cNvPr id="44035" name="Content Placeholder 3" descr="JMH to ME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2179638"/>
            <a:ext cx="10080625" cy="3809999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JMH from Mary Edwards</a:t>
            </a:r>
          </a:p>
        </p:txBody>
      </p:sp>
      <p:pic>
        <p:nvPicPr>
          <p:cNvPr id="45059" name="Content Placeholder 3" descr="20250327_13050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265239"/>
            <a:ext cx="10080625" cy="630237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Set Up At JMH</a:t>
            </a:r>
          </a:p>
        </p:txBody>
      </p:sp>
      <p:pic>
        <p:nvPicPr>
          <p:cNvPr id="46083" name="Content Placeholder 3" descr="20250423_19193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417639"/>
            <a:ext cx="10080625" cy="614997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Now We Wait For Sunset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Why??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Sun produces LOTS of 940nm “noise”.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Average daylight lens cap off to on shows a noise floor change of about 15 to 20dB!</a:t>
            </a:r>
          </a:p>
          <a:p>
            <a:pPr lvl="2" eaLnBrk="1">
              <a:buFont typeface="Arial" charset="0"/>
              <a:buChar char="•"/>
            </a:pPr>
            <a:r>
              <a:rPr lang="en-US" smtClean="0"/>
              <a:t>That’s a lot of RX sensitivity to give up!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20250423_19363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Down Arrow 4"/>
          <p:cNvSpPr>
            <a:spLocks noChangeArrowheads="1"/>
          </p:cNvSpPr>
          <p:nvPr/>
        </p:nvSpPr>
        <p:spPr bwMode="auto">
          <a:xfrm>
            <a:off x="1839913" y="2255838"/>
            <a:ext cx="381000" cy="1066800"/>
          </a:xfrm>
          <a:prstGeom prst="downArrow">
            <a:avLst>
              <a:gd name="adj1" fmla="val 50000"/>
              <a:gd name="adj2" fmla="val 49998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1154112" y="1570037"/>
            <a:ext cx="1828800" cy="60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Mary Edwards</a:t>
            </a:r>
          </a:p>
          <a:p>
            <a:pPr algn="ctr"/>
            <a:r>
              <a:rPr lang="en-US" dirty="0" smtClean="0"/>
              <a:t>FN31NX68IJ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dirty="0" smtClean="0"/>
              <a:t>W1VLF Green LED from </a:t>
            </a:r>
            <a:r>
              <a:rPr lang="en-US" b="1" dirty="0" smtClean="0"/>
              <a:t>M.E.</a:t>
            </a:r>
            <a:endParaRPr lang="en-US" b="1" dirty="0" smtClean="0"/>
          </a:p>
        </p:txBody>
      </p:sp>
      <p:pic>
        <p:nvPicPr>
          <p:cNvPr id="49155" name="Content Placeholder 3" descr="20250424_07380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" y="1417639"/>
            <a:ext cx="10080625" cy="614997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First Attempt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503238" y="1768475"/>
            <a:ext cx="9577387" cy="4978400"/>
          </a:xfrm>
        </p:spPr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dirty="0" smtClean="0"/>
              <a:t>Clear night…dry…dew point about 40 degrees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I start transmitting…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Paul finds my signal pretty quickly!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Good signal about 35dB above the noise!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He’s using his Avalanche Photo Diode RX</a:t>
            </a:r>
          </a:p>
          <a:p>
            <a:pPr lvl="2" eaLnBrk="1">
              <a:buFont typeface="Arial" charset="0"/>
              <a:buChar char="•"/>
            </a:pPr>
            <a:r>
              <a:rPr lang="en-US" dirty="0" smtClean="0"/>
              <a:t>HUGE Advantage!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Paul transmits with his 140 LED array</a:t>
            </a:r>
          </a:p>
          <a:p>
            <a:pPr lvl="1" eaLnBrk="1">
              <a:buFont typeface="Arial" charset="0"/>
              <a:buChar char="•"/>
            </a:pPr>
            <a:r>
              <a:rPr lang="en-US" dirty="0" smtClean="0"/>
              <a:t>I hear NOTHING…No spectrum, No trace, NOTHING!</a:t>
            </a:r>
          </a:p>
          <a:p>
            <a:pPr lvl="2" eaLnBrk="1">
              <a:buFont typeface="Arial" charset="0"/>
              <a:buChar char="•"/>
            </a:pPr>
            <a:r>
              <a:rPr lang="en-US" dirty="0" smtClean="0"/>
              <a:t>My detector is the OPT101 on the VE2UG RX board.</a:t>
            </a:r>
          </a:p>
          <a:p>
            <a:pPr eaLnBrk="1">
              <a:buFont typeface="Arial" charset="0"/>
              <a:buChar char="•"/>
            </a:pPr>
            <a:r>
              <a:rPr lang="en-US" dirty="0" smtClean="0"/>
              <a:t>It’s promising though as Paul easily heard me.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More Rig Improvements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Time to change to the photodiode / trans-impedance amplifier arrangement.</a:t>
            </a:r>
          </a:p>
          <a:p>
            <a:pPr eaLnBrk="1">
              <a:buFont typeface="Arial" charset="0"/>
              <a:buChar char="•"/>
            </a:pPr>
            <a:r>
              <a:rPr lang="en-US" smtClean="0"/>
              <a:t>Mount the photodiode on an 8 pin IC socket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Can replace the OPT 101.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Add .1uf DC blocking capacitor so daylight doesn’t get to the TIA.</a:t>
            </a:r>
          </a:p>
        </p:txBody>
      </p:sp>
      <p:pic>
        <p:nvPicPr>
          <p:cNvPr id="51204" name="Content Placeholder 4" descr="20250427_153017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1255" t="19531" r="21655" b="30267"/>
          <a:stretch>
            <a:fillRect/>
          </a:stretch>
        </p:blipFill>
        <p:spPr>
          <a:xfrm>
            <a:off x="4928602" y="1706563"/>
            <a:ext cx="4302712" cy="5045074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9" y="301626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Where to try a QSO?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9" y="1970089"/>
            <a:ext cx="9070975" cy="4586287"/>
          </a:xfrm>
        </p:spPr>
        <p:txBody>
          <a:bodyPr/>
          <a:lstStyle/>
          <a:p>
            <a:pPr eaLnBrk="1">
              <a:buFont typeface="Times New Roman" pitchFamily="16" charset="0"/>
              <a:buNone/>
            </a:pPr>
            <a:endParaRPr lang="en-US" smtClean="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4" y="1463675"/>
            <a:ext cx="9783762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More Rig Improvements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Cut the pin 4 to pin 5 trace on the board. </a:t>
            </a:r>
          </a:p>
          <a:p>
            <a:pPr eaLnBrk="1">
              <a:buFont typeface="Arial" charset="0"/>
              <a:buChar char="•"/>
            </a:pPr>
            <a:r>
              <a:rPr lang="en-US" smtClean="0"/>
              <a:t>Wire in the trans-impedance amplifier module</a:t>
            </a:r>
          </a:p>
        </p:txBody>
      </p:sp>
      <p:pic>
        <p:nvPicPr>
          <p:cNvPr id="52228" name="Content Placeholder 4" descr="20250427_203556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84675" y="1798639"/>
            <a:ext cx="5695950" cy="528002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More Rig Improvements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More TX Power!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Found these security LED “flood lights” on Amazon.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9 degree beamwidth 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18 Watts / $20</a:t>
            </a:r>
          </a:p>
          <a:p>
            <a:pPr lvl="2" eaLnBrk="1">
              <a:buFont typeface="Arial" charset="0"/>
              <a:buChar char="•"/>
            </a:pPr>
            <a:r>
              <a:rPr lang="en-US" smtClean="0"/>
              <a:t>Amazing how that buck a watt thing works!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Nicknamed it                </a:t>
            </a:r>
            <a:r>
              <a:rPr lang="en-US" b="1" i="1" smtClean="0"/>
              <a:t>“The Afterburner”</a:t>
            </a:r>
          </a:p>
          <a:p>
            <a:pPr lvl="1" eaLnBrk="1">
              <a:buFont typeface="Arial" charset="0"/>
              <a:buChar char="•"/>
            </a:pPr>
            <a:r>
              <a:rPr lang="en-US" smtClean="0"/>
              <a:t>QRO is good!</a:t>
            </a:r>
          </a:p>
          <a:p>
            <a:pPr lvl="1" eaLnBrk="1">
              <a:buFont typeface="Arial" charset="0"/>
              <a:buChar char="•"/>
            </a:pPr>
            <a:endParaRPr lang="en-US" smtClean="0"/>
          </a:p>
        </p:txBody>
      </p:sp>
      <p:pic>
        <p:nvPicPr>
          <p:cNvPr id="53252" name="Content Placeholder 6" descr="20250428_170555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259" t="8327" r="22844" b="9563"/>
          <a:stretch>
            <a:fillRect/>
          </a:stretch>
        </p:blipFill>
        <p:spPr>
          <a:xfrm>
            <a:off x="5268913" y="1689101"/>
            <a:ext cx="4191000" cy="53895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Built A Power Meter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24 LED Array TX</a:t>
            </a:r>
          </a:p>
          <a:p>
            <a:pPr eaLnBrk="1">
              <a:buFont typeface="Times New Roman" pitchFamily="16" charset="0"/>
              <a:buNone/>
            </a:pPr>
            <a:endParaRPr lang="en-US" smtClean="0"/>
          </a:p>
        </p:txBody>
      </p:sp>
      <p:sp>
        <p:nvSpPr>
          <p:cNvPr id="5427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The “Afterburner” +10dB!</a:t>
            </a:r>
          </a:p>
          <a:p>
            <a:pPr eaLnBrk="1">
              <a:buFont typeface="Times New Roman" pitchFamily="16" charset="0"/>
              <a:buNone/>
            </a:pPr>
            <a:endParaRPr lang="en-US" smtClean="0"/>
          </a:p>
        </p:txBody>
      </p:sp>
      <p:pic>
        <p:nvPicPr>
          <p:cNvPr id="54277" name="Picture 4" descr="20250503_131352.jpg"/>
          <p:cNvPicPr>
            <a:picLocks noChangeAspect="1"/>
          </p:cNvPicPr>
          <p:nvPr/>
        </p:nvPicPr>
        <p:blipFill>
          <a:blip r:embed="rId2"/>
          <a:srcRect t="7268" b="11343"/>
          <a:stretch>
            <a:fillRect/>
          </a:stretch>
        </p:blipFill>
        <p:spPr bwMode="auto">
          <a:xfrm>
            <a:off x="544513" y="2332038"/>
            <a:ext cx="4267199" cy="512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 descr="20250503_131520.jpg"/>
          <p:cNvPicPr>
            <a:picLocks noChangeAspect="1"/>
          </p:cNvPicPr>
          <p:nvPr/>
        </p:nvPicPr>
        <p:blipFill>
          <a:blip r:embed="rId3"/>
          <a:srcRect l="23793" t="14468" r="33871" b="46976"/>
          <a:stretch>
            <a:fillRect/>
          </a:stretch>
        </p:blipFill>
        <p:spPr bwMode="auto">
          <a:xfrm>
            <a:off x="5268912" y="2332038"/>
            <a:ext cx="4190998" cy="508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Let’s Try This Again!</a:t>
            </a:r>
          </a:p>
        </p:txBody>
      </p:sp>
      <p:sp>
        <p:nvSpPr>
          <p:cNvPr id="55299" name="Content Placeholder 4"/>
          <p:cNvSpPr>
            <a:spLocks noGrp="1"/>
          </p:cNvSpPr>
          <p:nvPr>
            <p:ph idx="1"/>
          </p:nvPr>
        </p:nvSpPr>
        <p:spPr>
          <a:xfrm>
            <a:off x="544514" y="1570038"/>
            <a:ext cx="9059862" cy="4978400"/>
          </a:xfrm>
        </p:spPr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smtClean="0"/>
              <a:t>Clear night…dry…dew point about 40 degrees</a:t>
            </a:r>
          </a:p>
          <a:p>
            <a:pPr eaLnBrk="1">
              <a:buFont typeface="Arial" charset="0"/>
              <a:buChar char="•"/>
            </a:pPr>
            <a:r>
              <a:rPr lang="en-US" smtClean="0"/>
              <a:t>Better RX Sensitivity</a:t>
            </a:r>
          </a:p>
          <a:p>
            <a:pPr eaLnBrk="1">
              <a:buFont typeface="Arial" charset="0"/>
              <a:buChar char="•"/>
            </a:pPr>
            <a:r>
              <a:rPr lang="en-US" smtClean="0"/>
              <a:t>More TX Power!</a:t>
            </a:r>
          </a:p>
          <a:p>
            <a:pPr eaLnBrk="1">
              <a:buFont typeface="Arial" charset="0"/>
              <a:buChar char="•"/>
            </a:pPr>
            <a:r>
              <a:rPr lang="en-US" smtClean="0"/>
              <a:t>Wait for the sun to start to set.</a:t>
            </a:r>
          </a:p>
          <a:p>
            <a:pPr eaLnBrk="1">
              <a:buFont typeface="Arial" charset="0"/>
              <a:buChar char="•"/>
            </a:pPr>
            <a:r>
              <a:rPr lang="en-US" smtClean="0"/>
              <a:t>Paul starts to transmit…. </a:t>
            </a:r>
          </a:p>
          <a:p>
            <a:pPr eaLnBrk="1">
              <a:buFont typeface="Times New Roman" pitchFamily="16" charset="0"/>
              <a:buNone/>
            </a:pPr>
            <a:endParaRPr lang="en-US" smtClean="0"/>
          </a:p>
        </p:txBody>
      </p:sp>
      <p:pic>
        <p:nvPicPr>
          <p:cNvPr id="55300" name="Picture 5" descr="20250428_19454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514" y="4618038"/>
            <a:ext cx="7554912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le 4"/>
          <p:cNvSpPr>
            <a:spLocks noGrp="1"/>
          </p:cNvSpPr>
          <p:nvPr>
            <p:ph type="title"/>
          </p:nvPr>
        </p:nvSpPr>
        <p:spPr>
          <a:xfrm>
            <a:off x="503239" y="301626"/>
            <a:ext cx="9059862" cy="963613"/>
          </a:xfrm>
        </p:spPr>
        <p:txBody>
          <a:bodyPr/>
          <a:lstStyle/>
          <a:p>
            <a:pPr eaLnBrk="1"/>
            <a:r>
              <a:rPr lang="en-US" b="1" smtClean="0"/>
              <a:t>We Have Signal!</a:t>
            </a:r>
          </a:p>
        </p:txBody>
      </p:sp>
      <p:pic>
        <p:nvPicPr>
          <p:cNvPr id="5" name="Slide 5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1208089"/>
            <a:ext cx="10080625" cy="6351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80625" cy="1189037"/>
          </a:xfrm>
        </p:spPr>
        <p:txBody>
          <a:bodyPr/>
          <a:lstStyle/>
          <a:p>
            <a:pPr eaLnBrk="1"/>
            <a:r>
              <a:rPr lang="en-US" b="1" dirty="0" smtClean="0"/>
              <a:t>Time To Do A Little </a:t>
            </a:r>
            <a:r>
              <a:rPr lang="en-US" b="1" dirty="0" smtClean="0"/>
              <a:t>Peaking </a:t>
            </a:r>
            <a:r>
              <a:rPr lang="en-US" sz="3600" b="1" dirty="0" smtClean="0"/>
              <a:t>s/n ~20dB</a:t>
            </a:r>
            <a:endParaRPr lang="en-US" b="1" dirty="0" smtClean="0"/>
          </a:p>
        </p:txBody>
      </p:sp>
      <p:pic>
        <p:nvPicPr>
          <p:cNvPr id="4" name="Slide 5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89037"/>
            <a:ext cx="10080625" cy="6370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0080625" cy="1552575"/>
          </a:xfrm>
        </p:spPr>
        <p:txBody>
          <a:bodyPr/>
          <a:lstStyle/>
          <a:p>
            <a:pPr eaLnBrk="1"/>
            <a:r>
              <a:rPr lang="en-US" sz="4000" b="1" dirty="0" smtClean="0"/>
              <a:t>Paul’s 140LED Array </a:t>
            </a:r>
            <a:r>
              <a:rPr lang="en-US" sz="4000" b="1" dirty="0" err="1" smtClean="0"/>
              <a:t>vs</a:t>
            </a:r>
            <a:r>
              <a:rPr lang="en-US" sz="4000" b="1" dirty="0" smtClean="0"/>
              <a:t> My 24LED Array</a:t>
            </a:r>
          </a:p>
        </p:txBody>
      </p:sp>
      <p:pic>
        <p:nvPicPr>
          <p:cNvPr id="4" name="Slide 5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65237"/>
            <a:ext cx="10080625" cy="6294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544512" y="0"/>
            <a:ext cx="9059862" cy="1250950"/>
          </a:xfrm>
        </p:spPr>
        <p:txBody>
          <a:bodyPr/>
          <a:lstStyle/>
          <a:p>
            <a:pPr eaLnBrk="1"/>
            <a:r>
              <a:rPr lang="en-US" b="1" dirty="0" smtClean="0"/>
              <a:t>QSO Part 1</a:t>
            </a:r>
          </a:p>
        </p:txBody>
      </p:sp>
      <p:pic>
        <p:nvPicPr>
          <p:cNvPr id="5" name="Slide 57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12837"/>
            <a:ext cx="10080625" cy="6446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68312" y="0"/>
            <a:ext cx="9059862" cy="1250950"/>
          </a:xfrm>
        </p:spPr>
        <p:txBody>
          <a:bodyPr/>
          <a:lstStyle/>
          <a:p>
            <a:pPr eaLnBrk="1"/>
            <a:r>
              <a:rPr lang="en-US" b="1" dirty="0" smtClean="0"/>
              <a:t>QSO Part 2</a:t>
            </a:r>
          </a:p>
        </p:txBody>
      </p:sp>
      <p:pic>
        <p:nvPicPr>
          <p:cNvPr id="4" name="Slide 58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036637"/>
            <a:ext cx="10080625" cy="6523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503239" y="0"/>
            <a:ext cx="9059862" cy="1341437"/>
          </a:xfrm>
        </p:spPr>
        <p:txBody>
          <a:bodyPr/>
          <a:lstStyle/>
          <a:p>
            <a:pPr eaLnBrk="1"/>
            <a:r>
              <a:rPr lang="en-US" b="1" dirty="0" smtClean="0"/>
              <a:t>QSO Part 3</a:t>
            </a:r>
          </a:p>
        </p:txBody>
      </p:sp>
      <p:pic>
        <p:nvPicPr>
          <p:cNvPr id="4" name="Slide 5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89037"/>
            <a:ext cx="10080625" cy="6370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4" y="193676"/>
            <a:ext cx="9236075" cy="7040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3239" y="0"/>
            <a:ext cx="9059862" cy="1189037"/>
          </a:xfrm>
        </p:spPr>
        <p:txBody>
          <a:bodyPr/>
          <a:lstStyle/>
          <a:p>
            <a:r>
              <a:rPr lang="en-US" b="1" dirty="0" smtClean="0"/>
              <a:t>45 Min. After Sunset  s/n ~35dB</a:t>
            </a:r>
            <a:endParaRPr lang="en-US" b="1" dirty="0"/>
          </a:p>
        </p:txBody>
      </p:sp>
      <p:pic>
        <p:nvPicPr>
          <p:cNvPr id="5" name="Slide 6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036637"/>
            <a:ext cx="10080625" cy="6523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503239" y="0"/>
            <a:ext cx="9059862" cy="1552575"/>
          </a:xfrm>
        </p:spPr>
        <p:txBody>
          <a:bodyPr/>
          <a:lstStyle/>
          <a:p>
            <a:pPr eaLnBrk="1"/>
            <a:r>
              <a:rPr lang="en-US" b="1" dirty="0" smtClean="0"/>
              <a:t>24 LED </a:t>
            </a:r>
            <a:r>
              <a:rPr lang="en-US" b="1" dirty="0" err="1" smtClean="0"/>
              <a:t>vs</a:t>
            </a:r>
            <a:r>
              <a:rPr lang="en-US" b="1" dirty="0" smtClean="0"/>
              <a:t> </a:t>
            </a:r>
            <a:r>
              <a:rPr lang="en-US" b="1" dirty="0" smtClean="0"/>
              <a:t>“The Afterburner”</a:t>
            </a:r>
            <a:br>
              <a:rPr lang="en-US" b="1" dirty="0" smtClean="0"/>
            </a:br>
            <a:r>
              <a:rPr lang="en-US" b="1" dirty="0" smtClean="0"/>
              <a:t>at </a:t>
            </a:r>
            <a:r>
              <a:rPr lang="en-US" b="1" dirty="0" smtClean="0"/>
              <a:t>25 Miles / 40 </a:t>
            </a:r>
            <a:r>
              <a:rPr lang="en-US" b="1" dirty="0" err="1" smtClean="0"/>
              <a:t>kM</a:t>
            </a:r>
            <a:endParaRPr lang="en-US" b="1" dirty="0" smtClean="0"/>
          </a:p>
        </p:txBody>
      </p:sp>
      <p:pic>
        <p:nvPicPr>
          <p:cNvPr id="5" name="Slide 6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493837"/>
            <a:ext cx="10080625" cy="6065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Thanks To….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Paul W1VLF for getting a bunch of us excited about playing with this stuff.</a:t>
            </a:r>
          </a:p>
          <a:p>
            <a:r>
              <a:rPr lang="en-US" smtClean="0"/>
              <a:t>Rene VE2UG for his board design and other efforts with this</a:t>
            </a:r>
          </a:p>
          <a:p>
            <a:r>
              <a:rPr lang="en-US" smtClean="0"/>
              <a:t>John K1OR for idea exchange and sounding board.</a:t>
            </a:r>
          </a:p>
          <a:p>
            <a:r>
              <a:rPr lang="en-US" smtClean="0"/>
              <a:t>JLC PC Boards, Mouser, Amazon, and EBAY for ALL the required parts!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b="1" smtClean="0"/>
              <a:t>What’s Next???  Longer Path!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buFont typeface="Arial" charset="0"/>
              <a:buChar char="•"/>
            </a:pPr>
            <a:r>
              <a:rPr lang="en-US" b="1" smtClean="0"/>
              <a:t>Questions????</a:t>
            </a:r>
          </a:p>
          <a:p>
            <a:pPr eaLnBrk="1">
              <a:buFont typeface="Times New Roman" pitchFamily="16" charset="0"/>
              <a:buNone/>
            </a:pPr>
            <a:endParaRPr lang="en-US" smtClean="0"/>
          </a:p>
        </p:txBody>
      </p:sp>
      <p:pic>
        <p:nvPicPr>
          <p:cNvPr id="64516" name="Picture 3" descr="20250409_2031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3114" y="2484439"/>
            <a:ext cx="6767512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9" y="301626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smtClean="0"/>
              <a:t>1kM Path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4" y="1279525"/>
            <a:ext cx="9783762" cy="621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4" y="182564"/>
            <a:ext cx="9783762" cy="722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6" y="92075"/>
            <a:ext cx="9875838" cy="740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34947</TotalTime>
  <Words>1000</Words>
  <PresentationFormat>Custom</PresentationFormat>
  <Paragraphs>204</Paragraphs>
  <Slides>63</Slides>
  <Notes>26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940nm or 319THz de K1FMS</vt:lpstr>
      <vt:lpstr>Blame it on W1VLF!</vt:lpstr>
      <vt:lpstr>John &amp; Fred's Excellent Adventure! Walsingham Park, Seminole, FL</vt:lpstr>
      <vt:lpstr>K1OR Rigs</vt:lpstr>
      <vt:lpstr>Where to try a QSO?</vt:lpstr>
      <vt:lpstr>Slide 6</vt:lpstr>
      <vt:lpstr>1kM Path</vt:lpstr>
      <vt:lpstr>Slide 8</vt:lpstr>
      <vt:lpstr>Slide 9</vt:lpstr>
      <vt:lpstr>Slide 10</vt:lpstr>
      <vt:lpstr>John’s End of the Path</vt:lpstr>
      <vt:lpstr>Time To Start Building!!</vt:lpstr>
      <vt:lpstr>I Need a Weak Signal Source</vt:lpstr>
      <vt:lpstr>VE2UG RX Boards</vt:lpstr>
      <vt:lpstr>RX Antenna Gain</vt:lpstr>
      <vt:lpstr>Slide 16</vt:lpstr>
      <vt:lpstr>Slide 17</vt:lpstr>
      <vt:lpstr>Slide 18</vt:lpstr>
      <vt:lpstr>TX Time</vt:lpstr>
      <vt:lpstr>Slide 20</vt:lpstr>
      <vt:lpstr>Slide 21</vt:lpstr>
      <vt:lpstr>K1FMS Rigs</vt:lpstr>
      <vt:lpstr>Time to go try these out!</vt:lpstr>
      <vt:lpstr>Bantam Lake, Morris &amp; Litchfield, CT</vt:lpstr>
      <vt:lpstr>Bantam Lake</vt:lpstr>
      <vt:lpstr>Bantam Lake Signal</vt:lpstr>
      <vt:lpstr>Burlington to New Hartford</vt:lpstr>
      <vt:lpstr>Slide 28</vt:lpstr>
      <vt:lpstr>Slide 29</vt:lpstr>
      <vt:lpstr>What next?  Longer Path!</vt:lpstr>
      <vt:lpstr>First Attempt…</vt:lpstr>
      <vt:lpstr>Rig Improvement</vt:lpstr>
      <vt:lpstr>Second try….</vt:lpstr>
      <vt:lpstr>The Big Move!</vt:lpstr>
      <vt:lpstr>Path Difference</vt:lpstr>
      <vt:lpstr>Rapid QSB… 20dB!</vt:lpstr>
      <vt:lpstr>Let’s Look Closer</vt:lpstr>
      <vt:lpstr>Let’s Try Again!</vt:lpstr>
      <vt:lpstr>Slide 39</vt:lpstr>
      <vt:lpstr>Less QSB ~ 5dB</vt:lpstr>
      <vt:lpstr>What’s next?  Longer Path!</vt:lpstr>
      <vt:lpstr>Nice Path!</vt:lpstr>
      <vt:lpstr>JMH from Mary Edwards</vt:lpstr>
      <vt:lpstr>Set Up At JMH</vt:lpstr>
      <vt:lpstr>Now We Wait For Sunset</vt:lpstr>
      <vt:lpstr>Slide 46</vt:lpstr>
      <vt:lpstr>W1VLF Green LED from M.E.</vt:lpstr>
      <vt:lpstr>First Attempt</vt:lpstr>
      <vt:lpstr>More Rig Improvements</vt:lpstr>
      <vt:lpstr>More Rig Improvements</vt:lpstr>
      <vt:lpstr>More Rig Improvements</vt:lpstr>
      <vt:lpstr>Built A Power Meter</vt:lpstr>
      <vt:lpstr>Let’s Try This Again!</vt:lpstr>
      <vt:lpstr>We Have Signal!</vt:lpstr>
      <vt:lpstr>Time To Do A Little Peaking s/n ~20dB</vt:lpstr>
      <vt:lpstr>Paul’s 140LED Array vs My 24LED Array</vt:lpstr>
      <vt:lpstr>QSO Part 1</vt:lpstr>
      <vt:lpstr>QSO Part 2</vt:lpstr>
      <vt:lpstr>QSO Part 3</vt:lpstr>
      <vt:lpstr>45 Min. After Sunset  s/n ~35dB</vt:lpstr>
      <vt:lpstr>24 LED vs “The Afterburner” at 25 Miles / 40 kM</vt:lpstr>
      <vt:lpstr>Thanks To….</vt:lpstr>
      <vt:lpstr>What’s Next???  Longer Path!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940nm or 319THz de K1FMS</dc:title>
  <dc:creator>User</dc:creator>
  <cp:lastModifiedBy>User</cp:lastModifiedBy>
  <cp:revision>48</cp:revision>
  <cp:lastPrinted>1601-01-01T00:00:00Z</cp:lastPrinted>
  <dcterms:created xsi:type="dcterms:W3CDTF">2025-03-21T20:23:22Z</dcterms:created>
  <dcterms:modified xsi:type="dcterms:W3CDTF">2025-05-04T21:33:16Z</dcterms:modified>
</cp:coreProperties>
</file>