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92" r:id="rId3"/>
    <p:sldId id="263" r:id="rId4"/>
    <p:sldId id="256" r:id="rId5"/>
    <p:sldId id="262" r:id="rId6"/>
    <p:sldId id="264" r:id="rId7"/>
    <p:sldId id="288" r:id="rId8"/>
    <p:sldId id="291" r:id="rId9"/>
    <p:sldId id="257" r:id="rId10"/>
    <p:sldId id="265" r:id="rId11"/>
    <p:sldId id="289" r:id="rId12"/>
    <p:sldId id="266" r:id="rId13"/>
    <p:sldId id="290" r:id="rId14"/>
    <p:sldId id="258" r:id="rId15"/>
    <p:sldId id="268" r:id="rId16"/>
    <p:sldId id="272" r:id="rId17"/>
    <p:sldId id="260" r:id="rId18"/>
    <p:sldId id="273" r:id="rId19"/>
    <p:sldId id="277" r:id="rId20"/>
    <p:sldId id="274" r:id="rId21"/>
    <p:sldId id="269" r:id="rId22"/>
    <p:sldId id="278" r:id="rId23"/>
    <p:sldId id="279" r:id="rId24"/>
    <p:sldId id="280" r:id="rId25"/>
    <p:sldId id="293" r:id="rId26"/>
    <p:sldId id="275" r:id="rId27"/>
    <p:sldId id="276" r:id="rId28"/>
    <p:sldId id="259" r:id="rId29"/>
    <p:sldId id="281" r:id="rId30"/>
    <p:sldId id="282" r:id="rId31"/>
    <p:sldId id="283" r:id="rId32"/>
    <p:sldId id="284" r:id="rId33"/>
    <p:sldId id="285" r:id="rId34"/>
    <p:sldId id="286" r:id="rId35"/>
    <p:sldId id="294" r:id="rId36"/>
    <p:sldId id="287" r:id="rId37"/>
    <p:sldId id="26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showGuides="1">
      <p:cViewPr varScale="1">
        <p:scale>
          <a:sx n="116" d="100"/>
          <a:sy n="116" d="100"/>
        </p:scale>
        <p:origin x="252" y="114"/>
      </p:cViewPr>
      <p:guideLst>
        <p:guide orient="horz" pos="408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06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49754-B7A6-4263-BE89-1ADD39DA68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C68A98-1B52-6FBB-702F-80D674F931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61968-A49E-2352-AA37-A25FB742E369}"/>
              </a:ext>
            </a:extLst>
          </p:cNvPr>
          <p:cNvSpPr>
            <a:spLocks noGrp="1"/>
          </p:cNvSpPr>
          <p:nvPr>
            <p:ph type="dt" sz="half" idx="10"/>
          </p:nvPr>
        </p:nvSpPr>
        <p:spPr/>
        <p:txBody>
          <a:bodyPr/>
          <a:lstStyle/>
          <a:p>
            <a:fld id="{5FE93547-E299-4B59-B15B-6D6F1F502CAC}" type="datetimeFigureOut">
              <a:rPr lang="en-US" smtClean="0"/>
              <a:t>5/5/2025</a:t>
            </a:fld>
            <a:endParaRPr lang="en-US"/>
          </a:p>
        </p:txBody>
      </p:sp>
      <p:sp>
        <p:nvSpPr>
          <p:cNvPr id="5" name="Footer Placeholder 4">
            <a:extLst>
              <a:ext uri="{FF2B5EF4-FFF2-40B4-BE49-F238E27FC236}">
                <a16:creationId xmlns:a16="http://schemas.microsoft.com/office/drawing/2014/main" id="{3E213C5A-87EB-A341-3EA0-BD40A2A8F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70B68-635A-970E-21DF-72ED932CB454}"/>
              </a:ext>
            </a:extLst>
          </p:cNvPr>
          <p:cNvSpPr>
            <a:spLocks noGrp="1"/>
          </p:cNvSpPr>
          <p:nvPr>
            <p:ph type="sldNum" sz="quarter" idx="12"/>
          </p:nvPr>
        </p:nvSpPr>
        <p:spPr/>
        <p:txBody>
          <a:bodyPr/>
          <a:lstStyle/>
          <a:p>
            <a:fld id="{DC174D0D-0DB3-4A39-9C39-68939C932D51}" type="slidenum">
              <a:rPr lang="en-US" smtClean="0"/>
              <a:t>‹#›</a:t>
            </a:fld>
            <a:endParaRPr lang="en-US"/>
          </a:p>
        </p:txBody>
      </p:sp>
    </p:spTree>
    <p:extLst>
      <p:ext uri="{BB962C8B-B14F-4D97-AF65-F5344CB8AC3E}">
        <p14:creationId xmlns:p14="http://schemas.microsoft.com/office/powerpoint/2010/main" val="94282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31A6FA-8115-2EFE-E255-2DCDC204AA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2FC647-AE7B-880F-25AB-79AE5E0C21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46DD-B83A-2355-5F16-A9DCD038D294}"/>
              </a:ext>
            </a:extLst>
          </p:cNvPr>
          <p:cNvSpPr>
            <a:spLocks noGrp="1"/>
          </p:cNvSpPr>
          <p:nvPr>
            <p:ph type="dt" sz="half" idx="10"/>
          </p:nvPr>
        </p:nvSpPr>
        <p:spPr/>
        <p:txBody>
          <a:bodyPr/>
          <a:lstStyle/>
          <a:p>
            <a:fld id="{5FE93547-E299-4B59-B15B-6D6F1F502CAC}" type="datetimeFigureOut">
              <a:rPr lang="en-US" smtClean="0"/>
              <a:t>5/5/2025</a:t>
            </a:fld>
            <a:endParaRPr lang="en-US"/>
          </a:p>
        </p:txBody>
      </p:sp>
      <p:sp>
        <p:nvSpPr>
          <p:cNvPr id="5" name="Footer Placeholder 4">
            <a:extLst>
              <a:ext uri="{FF2B5EF4-FFF2-40B4-BE49-F238E27FC236}">
                <a16:creationId xmlns:a16="http://schemas.microsoft.com/office/drawing/2014/main" id="{706F16E3-CF8A-3EBF-5208-E17FA004F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4A897B-C21C-E1A2-463B-CDA4CF7AD380}"/>
              </a:ext>
            </a:extLst>
          </p:cNvPr>
          <p:cNvSpPr>
            <a:spLocks noGrp="1"/>
          </p:cNvSpPr>
          <p:nvPr>
            <p:ph type="sldNum" sz="quarter" idx="12"/>
          </p:nvPr>
        </p:nvSpPr>
        <p:spPr/>
        <p:txBody>
          <a:bodyPr/>
          <a:lstStyle/>
          <a:p>
            <a:fld id="{DC174D0D-0DB3-4A39-9C39-68939C932D51}" type="slidenum">
              <a:rPr lang="en-US" smtClean="0"/>
              <a:t>‹#›</a:t>
            </a:fld>
            <a:endParaRPr lang="en-US"/>
          </a:p>
        </p:txBody>
      </p:sp>
    </p:spTree>
    <p:extLst>
      <p:ext uri="{BB962C8B-B14F-4D97-AF65-F5344CB8AC3E}">
        <p14:creationId xmlns:p14="http://schemas.microsoft.com/office/powerpoint/2010/main" val="4290112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2C8E-869C-BCCF-DEFC-D0F824E4E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BAD82D-3986-AAA4-A253-3EBA0DA333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E25E10-9E60-F530-B3DD-E4C61D39AB33}"/>
              </a:ext>
            </a:extLst>
          </p:cNvPr>
          <p:cNvSpPr>
            <a:spLocks noGrp="1"/>
          </p:cNvSpPr>
          <p:nvPr>
            <p:ph type="dt" sz="half" idx="10"/>
          </p:nvPr>
        </p:nvSpPr>
        <p:spPr/>
        <p:txBody>
          <a:bodyPr/>
          <a:lstStyle/>
          <a:p>
            <a:fld id="{617B112E-5B6C-487F-99C5-1E2A977F2DE0}" type="datetimeFigureOut">
              <a:rPr lang="en-US" smtClean="0"/>
              <a:t>5/5/2025</a:t>
            </a:fld>
            <a:endParaRPr lang="en-US"/>
          </a:p>
        </p:txBody>
      </p:sp>
      <p:sp>
        <p:nvSpPr>
          <p:cNvPr id="5" name="Footer Placeholder 4">
            <a:extLst>
              <a:ext uri="{FF2B5EF4-FFF2-40B4-BE49-F238E27FC236}">
                <a16:creationId xmlns:a16="http://schemas.microsoft.com/office/drawing/2014/main" id="{032451B7-C3B9-E0A8-918E-EBBB829B1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BD552-5250-F1B0-E360-033E1DF8EF2A}"/>
              </a:ext>
            </a:extLst>
          </p:cNvPr>
          <p:cNvSpPr>
            <a:spLocks noGrp="1"/>
          </p:cNvSpPr>
          <p:nvPr>
            <p:ph type="sldNum" sz="quarter" idx="12"/>
          </p:nvPr>
        </p:nvSpPr>
        <p:spPr/>
        <p:txBody>
          <a:bodyPr/>
          <a:lstStyle/>
          <a:p>
            <a:fld id="{70905F40-11AB-4EBB-9227-642B90415FED}" type="slidenum">
              <a:rPr lang="en-US" smtClean="0"/>
              <a:t>‹#›</a:t>
            </a:fld>
            <a:endParaRPr lang="en-US"/>
          </a:p>
        </p:txBody>
      </p:sp>
    </p:spTree>
    <p:extLst>
      <p:ext uri="{BB962C8B-B14F-4D97-AF65-F5344CB8AC3E}">
        <p14:creationId xmlns:p14="http://schemas.microsoft.com/office/powerpoint/2010/main" val="33254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F9122-C612-96DB-B903-4A41A4D9C1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70B65F-1863-A5EA-AFC0-B2C5588D3E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CBF1B-1A61-4FFE-8682-8192350B8C12}"/>
              </a:ext>
            </a:extLst>
          </p:cNvPr>
          <p:cNvSpPr>
            <a:spLocks noGrp="1"/>
          </p:cNvSpPr>
          <p:nvPr>
            <p:ph type="dt" sz="half" idx="10"/>
          </p:nvPr>
        </p:nvSpPr>
        <p:spPr/>
        <p:txBody>
          <a:bodyPr/>
          <a:lstStyle/>
          <a:p>
            <a:fld id="{617B112E-5B6C-487F-99C5-1E2A977F2DE0}" type="datetimeFigureOut">
              <a:rPr lang="en-US" smtClean="0"/>
              <a:t>5/5/2025</a:t>
            </a:fld>
            <a:endParaRPr lang="en-US"/>
          </a:p>
        </p:txBody>
      </p:sp>
      <p:sp>
        <p:nvSpPr>
          <p:cNvPr id="5" name="Footer Placeholder 4">
            <a:extLst>
              <a:ext uri="{FF2B5EF4-FFF2-40B4-BE49-F238E27FC236}">
                <a16:creationId xmlns:a16="http://schemas.microsoft.com/office/drawing/2014/main" id="{33A99A84-0CD0-95F2-FE61-8097001F9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CF8D8-A653-7305-8C83-ECFFB1A480FB}"/>
              </a:ext>
            </a:extLst>
          </p:cNvPr>
          <p:cNvSpPr>
            <a:spLocks noGrp="1"/>
          </p:cNvSpPr>
          <p:nvPr>
            <p:ph type="sldNum" sz="quarter" idx="12"/>
          </p:nvPr>
        </p:nvSpPr>
        <p:spPr/>
        <p:txBody>
          <a:bodyPr/>
          <a:lstStyle/>
          <a:p>
            <a:fld id="{70905F40-11AB-4EBB-9227-642B90415FED}" type="slidenum">
              <a:rPr lang="en-US" smtClean="0"/>
              <a:t>‹#›</a:t>
            </a:fld>
            <a:endParaRPr lang="en-US"/>
          </a:p>
        </p:txBody>
      </p:sp>
    </p:spTree>
    <p:extLst>
      <p:ext uri="{BB962C8B-B14F-4D97-AF65-F5344CB8AC3E}">
        <p14:creationId xmlns:p14="http://schemas.microsoft.com/office/powerpoint/2010/main" val="2085868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2A20-CA44-0BFC-1E4C-6355E5ED7C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A50E3C-511C-586F-67D5-BEEE116D0E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555545-ABEC-426B-3230-083561C06ED5}"/>
              </a:ext>
            </a:extLst>
          </p:cNvPr>
          <p:cNvSpPr>
            <a:spLocks noGrp="1"/>
          </p:cNvSpPr>
          <p:nvPr>
            <p:ph type="dt" sz="half" idx="10"/>
          </p:nvPr>
        </p:nvSpPr>
        <p:spPr/>
        <p:txBody>
          <a:bodyPr/>
          <a:lstStyle/>
          <a:p>
            <a:fld id="{617B112E-5B6C-487F-99C5-1E2A977F2DE0}" type="datetimeFigureOut">
              <a:rPr lang="en-US" smtClean="0"/>
              <a:t>5/5/2025</a:t>
            </a:fld>
            <a:endParaRPr lang="en-US"/>
          </a:p>
        </p:txBody>
      </p:sp>
      <p:sp>
        <p:nvSpPr>
          <p:cNvPr id="5" name="Footer Placeholder 4">
            <a:extLst>
              <a:ext uri="{FF2B5EF4-FFF2-40B4-BE49-F238E27FC236}">
                <a16:creationId xmlns:a16="http://schemas.microsoft.com/office/drawing/2014/main" id="{415299D0-D3C6-9BCE-CAA0-31B93F714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8577B-2A38-28AD-A3B2-09702D950A42}"/>
              </a:ext>
            </a:extLst>
          </p:cNvPr>
          <p:cNvSpPr>
            <a:spLocks noGrp="1"/>
          </p:cNvSpPr>
          <p:nvPr>
            <p:ph type="sldNum" sz="quarter" idx="12"/>
          </p:nvPr>
        </p:nvSpPr>
        <p:spPr/>
        <p:txBody>
          <a:bodyPr/>
          <a:lstStyle/>
          <a:p>
            <a:fld id="{70905F40-11AB-4EBB-9227-642B90415FED}" type="slidenum">
              <a:rPr lang="en-US" smtClean="0"/>
              <a:t>‹#›</a:t>
            </a:fld>
            <a:endParaRPr lang="en-US"/>
          </a:p>
        </p:txBody>
      </p:sp>
    </p:spTree>
    <p:extLst>
      <p:ext uri="{BB962C8B-B14F-4D97-AF65-F5344CB8AC3E}">
        <p14:creationId xmlns:p14="http://schemas.microsoft.com/office/powerpoint/2010/main" val="902903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D5C58-7117-8F74-8278-E14F1371CE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58096-2995-1910-2511-BB1AA173CA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DBF889-E5F7-E726-0BC8-9B42101187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76ED-C73B-1760-AF21-8C105C269759}"/>
              </a:ext>
            </a:extLst>
          </p:cNvPr>
          <p:cNvSpPr>
            <a:spLocks noGrp="1"/>
          </p:cNvSpPr>
          <p:nvPr>
            <p:ph type="dt" sz="half" idx="10"/>
          </p:nvPr>
        </p:nvSpPr>
        <p:spPr/>
        <p:txBody>
          <a:bodyPr/>
          <a:lstStyle/>
          <a:p>
            <a:fld id="{617B112E-5B6C-487F-99C5-1E2A977F2DE0}" type="datetimeFigureOut">
              <a:rPr lang="en-US" smtClean="0"/>
              <a:t>5/5/2025</a:t>
            </a:fld>
            <a:endParaRPr lang="en-US"/>
          </a:p>
        </p:txBody>
      </p:sp>
      <p:sp>
        <p:nvSpPr>
          <p:cNvPr id="6" name="Footer Placeholder 5">
            <a:extLst>
              <a:ext uri="{FF2B5EF4-FFF2-40B4-BE49-F238E27FC236}">
                <a16:creationId xmlns:a16="http://schemas.microsoft.com/office/drawing/2014/main" id="{603907DB-8104-BE4B-1F11-92B1977130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7AA33A-71DD-54C3-ADD6-D4EF8942C9E6}"/>
              </a:ext>
            </a:extLst>
          </p:cNvPr>
          <p:cNvSpPr>
            <a:spLocks noGrp="1"/>
          </p:cNvSpPr>
          <p:nvPr>
            <p:ph type="sldNum" sz="quarter" idx="12"/>
          </p:nvPr>
        </p:nvSpPr>
        <p:spPr/>
        <p:txBody>
          <a:bodyPr/>
          <a:lstStyle/>
          <a:p>
            <a:fld id="{70905F40-11AB-4EBB-9227-642B90415FED}" type="slidenum">
              <a:rPr lang="en-US" smtClean="0"/>
              <a:t>‹#›</a:t>
            </a:fld>
            <a:endParaRPr lang="en-US"/>
          </a:p>
        </p:txBody>
      </p:sp>
    </p:spTree>
    <p:extLst>
      <p:ext uri="{BB962C8B-B14F-4D97-AF65-F5344CB8AC3E}">
        <p14:creationId xmlns:p14="http://schemas.microsoft.com/office/powerpoint/2010/main" val="1554377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CA26B-FE03-BA3C-813E-E0B24D6896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BE97AB-5BA8-645F-6A92-E0931A7733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26C14-FC1D-BA26-319A-6E146009A1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09911E-C916-C1B8-0E68-AA2C5633B3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555B5D-19FC-302C-2090-949249D562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6CFE1E-C280-DD49-6A21-939CC13C05D2}"/>
              </a:ext>
            </a:extLst>
          </p:cNvPr>
          <p:cNvSpPr>
            <a:spLocks noGrp="1"/>
          </p:cNvSpPr>
          <p:nvPr>
            <p:ph type="dt" sz="half" idx="10"/>
          </p:nvPr>
        </p:nvSpPr>
        <p:spPr/>
        <p:txBody>
          <a:bodyPr/>
          <a:lstStyle/>
          <a:p>
            <a:fld id="{617B112E-5B6C-487F-99C5-1E2A977F2DE0}" type="datetimeFigureOut">
              <a:rPr lang="en-US" smtClean="0"/>
              <a:t>5/5/2025</a:t>
            </a:fld>
            <a:endParaRPr lang="en-US"/>
          </a:p>
        </p:txBody>
      </p:sp>
      <p:sp>
        <p:nvSpPr>
          <p:cNvPr id="8" name="Footer Placeholder 7">
            <a:extLst>
              <a:ext uri="{FF2B5EF4-FFF2-40B4-BE49-F238E27FC236}">
                <a16:creationId xmlns:a16="http://schemas.microsoft.com/office/drawing/2014/main" id="{3318F85D-6176-9135-998E-ACFD6B4808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8FC40E-C3CC-F825-3094-2F82CDF4B9B2}"/>
              </a:ext>
            </a:extLst>
          </p:cNvPr>
          <p:cNvSpPr>
            <a:spLocks noGrp="1"/>
          </p:cNvSpPr>
          <p:nvPr>
            <p:ph type="sldNum" sz="quarter" idx="12"/>
          </p:nvPr>
        </p:nvSpPr>
        <p:spPr/>
        <p:txBody>
          <a:bodyPr/>
          <a:lstStyle/>
          <a:p>
            <a:fld id="{70905F40-11AB-4EBB-9227-642B90415FED}" type="slidenum">
              <a:rPr lang="en-US" smtClean="0"/>
              <a:t>‹#›</a:t>
            </a:fld>
            <a:endParaRPr lang="en-US"/>
          </a:p>
        </p:txBody>
      </p:sp>
    </p:spTree>
    <p:extLst>
      <p:ext uri="{BB962C8B-B14F-4D97-AF65-F5344CB8AC3E}">
        <p14:creationId xmlns:p14="http://schemas.microsoft.com/office/powerpoint/2010/main" val="1531566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4308-4262-1254-40CE-8D8BAED3CC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E36222-E0F6-C4E4-E18C-2624581C67C8}"/>
              </a:ext>
            </a:extLst>
          </p:cNvPr>
          <p:cNvSpPr>
            <a:spLocks noGrp="1"/>
          </p:cNvSpPr>
          <p:nvPr>
            <p:ph type="dt" sz="half" idx="10"/>
          </p:nvPr>
        </p:nvSpPr>
        <p:spPr/>
        <p:txBody>
          <a:bodyPr/>
          <a:lstStyle/>
          <a:p>
            <a:fld id="{617B112E-5B6C-487F-99C5-1E2A977F2DE0}" type="datetimeFigureOut">
              <a:rPr lang="en-US" smtClean="0"/>
              <a:t>5/5/2025</a:t>
            </a:fld>
            <a:endParaRPr lang="en-US"/>
          </a:p>
        </p:txBody>
      </p:sp>
      <p:sp>
        <p:nvSpPr>
          <p:cNvPr id="4" name="Footer Placeholder 3">
            <a:extLst>
              <a:ext uri="{FF2B5EF4-FFF2-40B4-BE49-F238E27FC236}">
                <a16:creationId xmlns:a16="http://schemas.microsoft.com/office/drawing/2014/main" id="{FC83BB21-0996-37C8-F384-02C4DAEF61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01C073-5DFC-8B74-C5F5-DC3B5C458A0F}"/>
              </a:ext>
            </a:extLst>
          </p:cNvPr>
          <p:cNvSpPr>
            <a:spLocks noGrp="1"/>
          </p:cNvSpPr>
          <p:nvPr>
            <p:ph type="sldNum" sz="quarter" idx="12"/>
          </p:nvPr>
        </p:nvSpPr>
        <p:spPr/>
        <p:txBody>
          <a:bodyPr/>
          <a:lstStyle/>
          <a:p>
            <a:fld id="{70905F40-11AB-4EBB-9227-642B90415FED}" type="slidenum">
              <a:rPr lang="en-US" smtClean="0"/>
              <a:t>‹#›</a:t>
            </a:fld>
            <a:endParaRPr lang="en-US"/>
          </a:p>
        </p:txBody>
      </p:sp>
    </p:spTree>
    <p:extLst>
      <p:ext uri="{BB962C8B-B14F-4D97-AF65-F5344CB8AC3E}">
        <p14:creationId xmlns:p14="http://schemas.microsoft.com/office/powerpoint/2010/main" val="2317546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1F16B4-F0B7-A8E3-9C7B-C2C5329618FE}"/>
              </a:ext>
            </a:extLst>
          </p:cNvPr>
          <p:cNvSpPr>
            <a:spLocks noGrp="1"/>
          </p:cNvSpPr>
          <p:nvPr>
            <p:ph type="dt" sz="half" idx="10"/>
          </p:nvPr>
        </p:nvSpPr>
        <p:spPr/>
        <p:txBody>
          <a:bodyPr/>
          <a:lstStyle/>
          <a:p>
            <a:fld id="{617B112E-5B6C-487F-99C5-1E2A977F2DE0}" type="datetimeFigureOut">
              <a:rPr lang="en-US" smtClean="0"/>
              <a:t>5/5/2025</a:t>
            </a:fld>
            <a:endParaRPr lang="en-US"/>
          </a:p>
        </p:txBody>
      </p:sp>
      <p:sp>
        <p:nvSpPr>
          <p:cNvPr id="3" name="Footer Placeholder 2">
            <a:extLst>
              <a:ext uri="{FF2B5EF4-FFF2-40B4-BE49-F238E27FC236}">
                <a16:creationId xmlns:a16="http://schemas.microsoft.com/office/drawing/2014/main" id="{80CD9846-71C9-CDE1-67C4-88D7355DDC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CD28F-4679-B95A-4854-ED8AC2D385E9}"/>
              </a:ext>
            </a:extLst>
          </p:cNvPr>
          <p:cNvSpPr>
            <a:spLocks noGrp="1"/>
          </p:cNvSpPr>
          <p:nvPr>
            <p:ph type="sldNum" sz="quarter" idx="12"/>
          </p:nvPr>
        </p:nvSpPr>
        <p:spPr/>
        <p:txBody>
          <a:bodyPr/>
          <a:lstStyle/>
          <a:p>
            <a:fld id="{70905F40-11AB-4EBB-9227-642B90415FED}" type="slidenum">
              <a:rPr lang="en-US" smtClean="0"/>
              <a:t>‹#›</a:t>
            </a:fld>
            <a:endParaRPr lang="en-US"/>
          </a:p>
        </p:txBody>
      </p:sp>
    </p:spTree>
    <p:extLst>
      <p:ext uri="{BB962C8B-B14F-4D97-AF65-F5344CB8AC3E}">
        <p14:creationId xmlns:p14="http://schemas.microsoft.com/office/powerpoint/2010/main" val="2760601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C8F5-7C0A-A136-D2A1-ADF7CAA4B4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6410BE-A3DC-4245-0C16-80203C161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5D235E-1C95-9958-1E67-50F205B3A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889DE0-E6E8-161B-A5C6-CC22B9C164C9}"/>
              </a:ext>
            </a:extLst>
          </p:cNvPr>
          <p:cNvSpPr>
            <a:spLocks noGrp="1"/>
          </p:cNvSpPr>
          <p:nvPr>
            <p:ph type="dt" sz="half" idx="10"/>
          </p:nvPr>
        </p:nvSpPr>
        <p:spPr/>
        <p:txBody>
          <a:bodyPr/>
          <a:lstStyle/>
          <a:p>
            <a:fld id="{617B112E-5B6C-487F-99C5-1E2A977F2DE0}" type="datetimeFigureOut">
              <a:rPr lang="en-US" smtClean="0"/>
              <a:t>5/5/2025</a:t>
            </a:fld>
            <a:endParaRPr lang="en-US"/>
          </a:p>
        </p:txBody>
      </p:sp>
      <p:sp>
        <p:nvSpPr>
          <p:cNvPr id="6" name="Footer Placeholder 5">
            <a:extLst>
              <a:ext uri="{FF2B5EF4-FFF2-40B4-BE49-F238E27FC236}">
                <a16:creationId xmlns:a16="http://schemas.microsoft.com/office/drawing/2014/main" id="{2136049F-5D9F-F5EB-08B4-B636637F6F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AD7F99-EE2D-7408-F1A3-194B3014BDDC}"/>
              </a:ext>
            </a:extLst>
          </p:cNvPr>
          <p:cNvSpPr>
            <a:spLocks noGrp="1"/>
          </p:cNvSpPr>
          <p:nvPr>
            <p:ph type="sldNum" sz="quarter" idx="12"/>
          </p:nvPr>
        </p:nvSpPr>
        <p:spPr/>
        <p:txBody>
          <a:bodyPr/>
          <a:lstStyle/>
          <a:p>
            <a:fld id="{70905F40-11AB-4EBB-9227-642B90415FED}" type="slidenum">
              <a:rPr lang="en-US" smtClean="0"/>
              <a:t>‹#›</a:t>
            </a:fld>
            <a:endParaRPr lang="en-US"/>
          </a:p>
        </p:txBody>
      </p:sp>
    </p:spTree>
    <p:extLst>
      <p:ext uri="{BB962C8B-B14F-4D97-AF65-F5344CB8AC3E}">
        <p14:creationId xmlns:p14="http://schemas.microsoft.com/office/powerpoint/2010/main" val="3015325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1913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BF6B2-0119-79F5-2A87-ADD2A4FBA4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FCD2B9-A057-6D33-A6A6-CADC7BCF33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7C0BE0-93A8-E0E9-BA71-E79EB9BE68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B1F10F-09C5-AFC6-16D4-0A0EC166A22E}"/>
              </a:ext>
            </a:extLst>
          </p:cNvPr>
          <p:cNvSpPr>
            <a:spLocks noGrp="1"/>
          </p:cNvSpPr>
          <p:nvPr>
            <p:ph type="dt" sz="half" idx="10"/>
          </p:nvPr>
        </p:nvSpPr>
        <p:spPr/>
        <p:txBody>
          <a:bodyPr/>
          <a:lstStyle/>
          <a:p>
            <a:fld id="{617B112E-5B6C-487F-99C5-1E2A977F2DE0}" type="datetimeFigureOut">
              <a:rPr lang="en-US" smtClean="0"/>
              <a:t>5/5/2025</a:t>
            </a:fld>
            <a:endParaRPr lang="en-US"/>
          </a:p>
        </p:txBody>
      </p:sp>
      <p:sp>
        <p:nvSpPr>
          <p:cNvPr id="6" name="Footer Placeholder 5">
            <a:extLst>
              <a:ext uri="{FF2B5EF4-FFF2-40B4-BE49-F238E27FC236}">
                <a16:creationId xmlns:a16="http://schemas.microsoft.com/office/drawing/2014/main" id="{31561D67-E9F9-B449-717F-8B92166CEA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A4EDB-D7F7-5CDA-A71E-592B24A0BAE5}"/>
              </a:ext>
            </a:extLst>
          </p:cNvPr>
          <p:cNvSpPr>
            <a:spLocks noGrp="1"/>
          </p:cNvSpPr>
          <p:nvPr>
            <p:ph type="sldNum" sz="quarter" idx="12"/>
          </p:nvPr>
        </p:nvSpPr>
        <p:spPr/>
        <p:txBody>
          <a:bodyPr/>
          <a:lstStyle/>
          <a:p>
            <a:fld id="{70905F40-11AB-4EBB-9227-642B90415FED}" type="slidenum">
              <a:rPr lang="en-US" smtClean="0"/>
              <a:t>‹#›</a:t>
            </a:fld>
            <a:endParaRPr lang="en-US"/>
          </a:p>
        </p:txBody>
      </p:sp>
    </p:spTree>
    <p:extLst>
      <p:ext uri="{BB962C8B-B14F-4D97-AF65-F5344CB8AC3E}">
        <p14:creationId xmlns:p14="http://schemas.microsoft.com/office/powerpoint/2010/main" val="1986118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91C89-5FD4-4262-3186-951EC663C8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4EE70A-EFED-8C57-B2D0-5520910613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CE56D8-D138-1E7F-805A-276B7E926715}"/>
              </a:ext>
            </a:extLst>
          </p:cNvPr>
          <p:cNvSpPr>
            <a:spLocks noGrp="1"/>
          </p:cNvSpPr>
          <p:nvPr>
            <p:ph type="dt" sz="half" idx="10"/>
          </p:nvPr>
        </p:nvSpPr>
        <p:spPr/>
        <p:txBody>
          <a:bodyPr/>
          <a:lstStyle/>
          <a:p>
            <a:fld id="{617B112E-5B6C-487F-99C5-1E2A977F2DE0}" type="datetimeFigureOut">
              <a:rPr lang="en-US" smtClean="0"/>
              <a:t>5/5/2025</a:t>
            </a:fld>
            <a:endParaRPr lang="en-US"/>
          </a:p>
        </p:txBody>
      </p:sp>
      <p:sp>
        <p:nvSpPr>
          <p:cNvPr id="5" name="Footer Placeholder 4">
            <a:extLst>
              <a:ext uri="{FF2B5EF4-FFF2-40B4-BE49-F238E27FC236}">
                <a16:creationId xmlns:a16="http://schemas.microsoft.com/office/drawing/2014/main" id="{031D6EC3-E104-0464-9A7D-0CB5EFB0F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CCA73-DDB6-0A73-0361-9712E1A9AA5D}"/>
              </a:ext>
            </a:extLst>
          </p:cNvPr>
          <p:cNvSpPr>
            <a:spLocks noGrp="1"/>
          </p:cNvSpPr>
          <p:nvPr>
            <p:ph type="sldNum" sz="quarter" idx="12"/>
          </p:nvPr>
        </p:nvSpPr>
        <p:spPr/>
        <p:txBody>
          <a:bodyPr/>
          <a:lstStyle/>
          <a:p>
            <a:fld id="{70905F40-11AB-4EBB-9227-642B90415FED}" type="slidenum">
              <a:rPr lang="en-US" smtClean="0"/>
              <a:t>‹#›</a:t>
            </a:fld>
            <a:endParaRPr lang="en-US"/>
          </a:p>
        </p:txBody>
      </p:sp>
    </p:spTree>
    <p:extLst>
      <p:ext uri="{BB962C8B-B14F-4D97-AF65-F5344CB8AC3E}">
        <p14:creationId xmlns:p14="http://schemas.microsoft.com/office/powerpoint/2010/main" val="3480980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5C2032-DDF0-B405-3480-862EB655AE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A94ABD-2EA2-0EAB-32C9-A9F807DF0F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3BF74-67F7-A43A-5A18-FBA0A2A8B36E}"/>
              </a:ext>
            </a:extLst>
          </p:cNvPr>
          <p:cNvSpPr>
            <a:spLocks noGrp="1"/>
          </p:cNvSpPr>
          <p:nvPr>
            <p:ph type="dt" sz="half" idx="10"/>
          </p:nvPr>
        </p:nvSpPr>
        <p:spPr/>
        <p:txBody>
          <a:bodyPr/>
          <a:lstStyle/>
          <a:p>
            <a:fld id="{617B112E-5B6C-487F-99C5-1E2A977F2DE0}" type="datetimeFigureOut">
              <a:rPr lang="en-US" smtClean="0"/>
              <a:t>5/5/2025</a:t>
            </a:fld>
            <a:endParaRPr lang="en-US"/>
          </a:p>
        </p:txBody>
      </p:sp>
      <p:sp>
        <p:nvSpPr>
          <p:cNvPr id="5" name="Footer Placeholder 4">
            <a:extLst>
              <a:ext uri="{FF2B5EF4-FFF2-40B4-BE49-F238E27FC236}">
                <a16:creationId xmlns:a16="http://schemas.microsoft.com/office/drawing/2014/main" id="{BA0D5BC7-D205-F069-6615-AEB7D4EACF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69A827-6D75-5622-C4EB-806B94A8CEA4}"/>
              </a:ext>
            </a:extLst>
          </p:cNvPr>
          <p:cNvSpPr>
            <a:spLocks noGrp="1"/>
          </p:cNvSpPr>
          <p:nvPr>
            <p:ph type="sldNum" sz="quarter" idx="12"/>
          </p:nvPr>
        </p:nvSpPr>
        <p:spPr/>
        <p:txBody>
          <a:bodyPr/>
          <a:lstStyle/>
          <a:p>
            <a:fld id="{70905F40-11AB-4EBB-9227-642B90415FED}" type="slidenum">
              <a:rPr lang="en-US" smtClean="0"/>
              <a:t>‹#›</a:t>
            </a:fld>
            <a:endParaRPr lang="en-US"/>
          </a:p>
        </p:txBody>
      </p:sp>
    </p:spTree>
    <p:extLst>
      <p:ext uri="{BB962C8B-B14F-4D97-AF65-F5344CB8AC3E}">
        <p14:creationId xmlns:p14="http://schemas.microsoft.com/office/powerpoint/2010/main" val="1078251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D2C41-6A43-AB7F-8759-DBDA1DC43C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33081A-02C9-6D78-581F-BF750AA8BA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92E99D-4711-2A4D-2DFB-1EAA4349134D}"/>
              </a:ext>
            </a:extLst>
          </p:cNvPr>
          <p:cNvSpPr>
            <a:spLocks noGrp="1"/>
          </p:cNvSpPr>
          <p:nvPr>
            <p:ph type="dt" sz="half" idx="10"/>
          </p:nvPr>
        </p:nvSpPr>
        <p:spPr/>
        <p:txBody>
          <a:bodyPr/>
          <a:lstStyle/>
          <a:p>
            <a:fld id="{5FE93547-E299-4B59-B15B-6D6F1F502CAC}" type="datetimeFigureOut">
              <a:rPr lang="en-US" smtClean="0"/>
              <a:t>5/5/2025</a:t>
            </a:fld>
            <a:endParaRPr lang="en-US"/>
          </a:p>
        </p:txBody>
      </p:sp>
      <p:sp>
        <p:nvSpPr>
          <p:cNvPr id="5" name="Footer Placeholder 4">
            <a:extLst>
              <a:ext uri="{FF2B5EF4-FFF2-40B4-BE49-F238E27FC236}">
                <a16:creationId xmlns:a16="http://schemas.microsoft.com/office/drawing/2014/main" id="{3745168A-9AF0-3756-FC82-E2F9920BE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421C-733E-EE8C-2D7B-86FC6E0487C8}"/>
              </a:ext>
            </a:extLst>
          </p:cNvPr>
          <p:cNvSpPr>
            <a:spLocks noGrp="1"/>
          </p:cNvSpPr>
          <p:nvPr>
            <p:ph type="sldNum" sz="quarter" idx="12"/>
          </p:nvPr>
        </p:nvSpPr>
        <p:spPr/>
        <p:txBody>
          <a:bodyPr/>
          <a:lstStyle/>
          <a:p>
            <a:fld id="{DC174D0D-0DB3-4A39-9C39-68939C932D51}" type="slidenum">
              <a:rPr lang="en-US" smtClean="0"/>
              <a:t>‹#›</a:t>
            </a:fld>
            <a:endParaRPr lang="en-US"/>
          </a:p>
        </p:txBody>
      </p:sp>
    </p:spTree>
    <p:extLst>
      <p:ext uri="{BB962C8B-B14F-4D97-AF65-F5344CB8AC3E}">
        <p14:creationId xmlns:p14="http://schemas.microsoft.com/office/powerpoint/2010/main" val="2997556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A4A25-C54F-DFE3-CE6F-2D021F54EC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725592-CABD-44FE-69D4-F7D472F716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34CDF-68A3-D106-36D2-F7C6D852D0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393C5-5F7B-B5CD-4E68-04ED2CF3D4FD}"/>
              </a:ext>
            </a:extLst>
          </p:cNvPr>
          <p:cNvSpPr>
            <a:spLocks noGrp="1"/>
          </p:cNvSpPr>
          <p:nvPr>
            <p:ph type="dt" sz="half" idx="10"/>
          </p:nvPr>
        </p:nvSpPr>
        <p:spPr/>
        <p:txBody>
          <a:bodyPr/>
          <a:lstStyle/>
          <a:p>
            <a:fld id="{5FE93547-E299-4B59-B15B-6D6F1F502CAC}" type="datetimeFigureOut">
              <a:rPr lang="en-US" smtClean="0"/>
              <a:t>5/5/2025</a:t>
            </a:fld>
            <a:endParaRPr lang="en-US"/>
          </a:p>
        </p:txBody>
      </p:sp>
      <p:sp>
        <p:nvSpPr>
          <p:cNvPr id="6" name="Footer Placeholder 5">
            <a:extLst>
              <a:ext uri="{FF2B5EF4-FFF2-40B4-BE49-F238E27FC236}">
                <a16:creationId xmlns:a16="http://schemas.microsoft.com/office/drawing/2014/main" id="{68E6A46C-7567-8BBD-DDB9-C02433394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F9652E-56D5-0B5C-9548-54ED3F58FAD6}"/>
              </a:ext>
            </a:extLst>
          </p:cNvPr>
          <p:cNvSpPr>
            <a:spLocks noGrp="1"/>
          </p:cNvSpPr>
          <p:nvPr>
            <p:ph type="sldNum" sz="quarter" idx="12"/>
          </p:nvPr>
        </p:nvSpPr>
        <p:spPr/>
        <p:txBody>
          <a:bodyPr/>
          <a:lstStyle/>
          <a:p>
            <a:fld id="{DC174D0D-0DB3-4A39-9C39-68939C932D51}" type="slidenum">
              <a:rPr lang="en-US" smtClean="0"/>
              <a:t>‹#›</a:t>
            </a:fld>
            <a:endParaRPr lang="en-US"/>
          </a:p>
        </p:txBody>
      </p:sp>
    </p:spTree>
    <p:extLst>
      <p:ext uri="{BB962C8B-B14F-4D97-AF65-F5344CB8AC3E}">
        <p14:creationId xmlns:p14="http://schemas.microsoft.com/office/powerpoint/2010/main" val="677167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D105-A4B8-1A82-389A-E81CEB51E6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AB9ACF-F3B8-E4C2-4989-96D2EBB65D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F99481-49C2-2C1B-1B7E-FE86ABB195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579C76-D7C0-C535-383C-282C56606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9BD817-8A50-0140-1670-B93CB6CE86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3B004B-2669-A3EE-A57C-32450551F927}"/>
              </a:ext>
            </a:extLst>
          </p:cNvPr>
          <p:cNvSpPr>
            <a:spLocks noGrp="1"/>
          </p:cNvSpPr>
          <p:nvPr>
            <p:ph type="dt" sz="half" idx="10"/>
          </p:nvPr>
        </p:nvSpPr>
        <p:spPr/>
        <p:txBody>
          <a:bodyPr/>
          <a:lstStyle/>
          <a:p>
            <a:fld id="{5FE93547-E299-4B59-B15B-6D6F1F502CAC}" type="datetimeFigureOut">
              <a:rPr lang="en-US" smtClean="0"/>
              <a:t>5/5/2025</a:t>
            </a:fld>
            <a:endParaRPr lang="en-US"/>
          </a:p>
        </p:txBody>
      </p:sp>
      <p:sp>
        <p:nvSpPr>
          <p:cNvPr id="8" name="Footer Placeholder 7">
            <a:extLst>
              <a:ext uri="{FF2B5EF4-FFF2-40B4-BE49-F238E27FC236}">
                <a16:creationId xmlns:a16="http://schemas.microsoft.com/office/drawing/2014/main" id="{5314AF6C-69ED-E2EE-71ED-EBF7E26AE3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564774-CCDB-22A3-8564-7356A30B37D1}"/>
              </a:ext>
            </a:extLst>
          </p:cNvPr>
          <p:cNvSpPr>
            <a:spLocks noGrp="1"/>
          </p:cNvSpPr>
          <p:nvPr>
            <p:ph type="sldNum" sz="quarter" idx="12"/>
          </p:nvPr>
        </p:nvSpPr>
        <p:spPr/>
        <p:txBody>
          <a:bodyPr/>
          <a:lstStyle/>
          <a:p>
            <a:fld id="{DC174D0D-0DB3-4A39-9C39-68939C932D51}" type="slidenum">
              <a:rPr lang="en-US" smtClean="0"/>
              <a:t>‹#›</a:t>
            </a:fld>
            <a:endParaRPr lang="en-US"/>
          </a:p>
        </p:txBody>
      </p:sp>
    </p:spTree>
    <p:extLst>
      <p:ext uri="{BB962C8B-B14F-4D97-AF65-F5344CB8AC3E}">
        <p14:creationId xmlns:p14="http://schemas.microsoft.com/office/powerpoint/2010/main" val="257365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44308-7A18-06B3-B6B9-ECB1718FC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E31550-9514-A2E0-895E-137BFC7C937B}"/>
              </a:ext>
            </a:extLst>
          </p:cNvPr>
          <p:cNvSpPr>
            <a:spLocks noGrp="1"/>
          </p:cNvSpPr>
          <p:nvPr>
            <p:ph type="dt" sz="half" idx="10"/>
          </p:nvPr>
        </p:nvSpPr>
        <p:spPr/>
        <p:txBody>
          <a:bodyPr/>
          <a:lstStyle/>
          <a:p>
            <a:fld id="{5FE93547-E299-4B59-B15B-6D6F1F502CAC}" type="datetimeFigureOut">
              <a:rPr lang="en-US" smtClean="0"/>
              <a:t>5/5/2025</a:t>
            </a:fld>
            <a:endParaRPr lang="en-US"/>
          </a:p>
        </p:txBody>
      </p:sp>
      <p:sp>
        <p:nvSpPr>
          <p:cNvPr id="4" name="Footer Placeholder 3">
            <a:extLst>
              <a:ext uri="{FF2B5EF4-FFF2-40B4-BE49-F238E27FC236}">
                <a16:creationId xmlns:a16="http://schemas.microsoft.com/office/drawing/2014/main" id="{6C3D562B-D0AF-4CEB-557F-D3525A5E6A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A7BC1C-942B-995B-0912-F1BF777BB2D5}"/>
              </a:ext>
            </a:extLst>
          </p:cNvPr>
          <p:cNvSpPr>
            <a:spLocks noGrp="1"/>
          </p:cNvSpPr>
          <p:nvPr>
            <p:ph type="sldNum" sz="quarter" idx="12"/>
          </p:nvPr>
        </p:nvSpPr>
        <p:spPr/>
        <p:txBody>
          <a:bodyPr/>
          <a:lstStyle/>
          <a:p>
            <a:fld id="{DC174D0D-0DB3-4A39-9C39-68939C932D51}" type="slidenum">
              <a:rPr lang="en-US" smtClean="0"/>
              <a:t>‹#›</a:t>
            </a:fld>
            <a:endParaRPr lang="en-US"/>
          </a:p>
        </p:txBody>
      </p:sp>
    </p:spTree>
    <p:extLst>
      <p:ext uri="{BB962C8B-B14F-4D97-AF65-F5344CB8AC3E}">
        <p14:creationId xmlns:p14="http://schemas.microsoft.com/office/powerpoint/2010/main" val="1587113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4CD6EB-8686-C87D-9EE1-A8F90B567151}"/>
              </a:ext>
            </a:extLst>
          </p:cNvPr>
          <p:cNvSpPr>
            <a:spLocks noGrp="1"/>
          </p:cNvSpPr>
          <p:nvPr>
            <p:ph type="dt" sz="half" idx="10"/>
          </p:nvPr>
        </p:nvSpPr>
        <p:spPr/>
        <p:txBody>
          <a:bodyPr/>
          <a:lstStyle/>
          <a:p>
            <a:fld id="{5FE93547-E299-4B59-B15B-6D6F1F502CAC}" type="datetimeFigureOut">
              <a:rPr lang="en-US" smtClean="0"/>
              <a:t>5/5/2025</a:t>
            </a:fld>
            <a:endParaRPr lang="en-US"/>
          </a:p>
        </p:txBody>
      </p:sp>
      <p:sp>
        <p:nvSpPr>
          <p:cNvPr id="3" name="Footer Placeholder 2">
            <a:extLst>
              <a:ext uri="{FF2B5EF4-FFF2-40B4-BE49-F238E27FC236}">
                <a16:creationId xmlns:a16="http://schemas.microsoft.com/office/drawing/2014/main" id="{CD0219B8-33A4-F0A2-104B-F0DF19811F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E5684D-8C36-58F2-939B-7D29A7FB2ED7}"/>
              </a:ext>
            </a:extLst>
          </p:cNvPr>
          <p:cNvSpPr>
            <a:spLocks noGrp="1"/>
          </p:cNvSpPr>
          <p:nvPr>
            <p:ph type="sldNum" sz="quarter" idx="12"/>
          </p:nvPr>
        </p:nvSpPr>
        <p:spPr/>
        <p:txBody>
          <a:bodyPr/>
          <a:lstStyle/>
          <a:p>
            <a:fld id="{DC174D0D-0DB3-4A39-9C39-68939C932D51}" type="slidenum">
              <a:rPr lang="en-US" smtClean="0"/>
              <a:t>‹#›</a:t>
            </a:fld>
            <a:endParaRPr lang="en-US"/>
          </a:p>
        </p:txBody>
      </p:sp>
    </p:spTree>
    <p:extLst>
      <p:ext uri="{BB962C8B-B14F-4D97-AF65-F5344CB8AC3E}">
        <p14:creationId xmlns:p14="http://schemas.microsoft.com/office/powerpoint/2010/main" val="3612275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3D81C-FB12-976C-8F0E-73CAE2C2D0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6C9B5D-CEDA-F07B-6A9F-E47E4D461B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DA18DB-38D7-1BF4-1BFD-C6A67A923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EA5F60-28C2-0638-ED59-DA9BA660C43D}"/>
              </a:ext>
            </a:extLst>
          </p:cNvPr>
          <p:cNvSpPr>
            <a:spLocks noGrp="1"/>
          </p:cNvSpPr>
          <p:nvPr>
            <p:ph type="dt" sz="half" idx="10"/>
          </p:nvPr>
        </p:nvSpPr>
        <p:spPr/>
        <p:txBody>
          <a:bodyPr/>
          <a:lstStyle/>
          <a:p>
            <a:fld id="{5FE93547-E299-4B59-B15B-6D6F1F502CAC}" type="datetimeFigureOut">
              <a:rPr lang="en-US" smtClean="0"/>
              <a:t>5/5/2025</a:t>
            </a:fld>
            <a:endParaRPr lang="en-US"/>
          </a:p>
        </p:txBody>
      </p:sp>
      <p:sp>
        <p:nvSpPr>
          <p:cNvPr id="6" name="Footer Placeholder 5">
            <a:extLst>
              <a:ext uri="{FF2B5EF4-FFF2-40B4-BE49-F238E27FC236}">
                <a16:creationId xmlns:a16="http://schemas.microsoft.com/office/drawing/2014/main" id="{2AFE9F36-7ACA-A6D4-57CB-B06FF1DBF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610786-7B10-CD41-DC5C-BEB18C78F6D0}"/>
              </a:ext>
            </a:extLst>
          </p:cNvPr>
          <p:cNvSpPr>
            <a:spLocks noGrp="1"/>
          </p:cNvSpPr>
          <p:nvPr>
            <p:ph type="sldNum" sz="quarter" idx="12"/>
          </p:nvPr>
        </p:nvSpPr>
        <p:spPr/>
        <p:txBody>
          <a:bodyPr/>
          <a:lstStyle/>
          <a:p>
            <a:fld id="{DC174D0D-0DB3-4A39-9C39-68939C932D51}" type="slidenum">
              <a:rPr lang="en-US" smtClean="0"/>
              <a:t>‹#›</a:t>
            </a:fld>
            <a:endParaRPr lang="en-US"/>
          </a:p>
        </p:txBody>
      </p:sp>
    </p:spTree>
    <p:extLst>
      <p:ext uri="{BB962C8B-B14F-4D97-AF65-F5344CB8AC3E}">
        <p14:creationId xmlns:p14="http://schemas.microsoft.com/office/powerpoint/2010/main" val="984947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34D88-D733-E028-8938-D1A2186D91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1C8F84-7477-67E7-89F5-829B621227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FCD422-3765-CE4A-A6BC-F9C7255CF0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E9554-3E01-9711-8493-130DCDA4D102}"/>
              </a:ext>
            </a:extLst>
          </p:cNvPr>
          <p:cNvSpPr>
            <a:spLocks noGrp="1"/>
          </p:cNvSpPr>
          <p:nvPr>
            <p:ph type="dt" sz="half" idx="10"/>
          </p:nvPr>
        </p:nvSpPr>
        <p:spPr/>
        <p:txBody>
          <a:bodyPr/>
          <a:lstStyle/>
          <a:p>
            <a:fld id="{5FE93547-E299-4B59-B15B-6D6F1F502CAC}" type="datetimeFigureOut">
              <a:rPr lang="en-US" smtClean="0"/>
              <a:t>5/5/2025</a:t>
            </a:fld>
            <a:endParaRPr lang="en-US"/>
          </a:p>
        </p:txBody>
      </p:sp>
      <p:sp>
        <p:nvSpPr>
          <p:cNvPr id="6" name="Footer Placeholder 5">
            <a:extLst>
              <a:ext uri="{FF2B5EF4-FFF2-40B4-BE49-F238E27FC236}">
                <a16:creationId xmlns:a16="http://schemas.microsoft.com/office/drawing/2014/main" id="{1BE96591-9C3E-F237-30B1-D91FE0A77A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5A4037-0230-AEC7-A4F4-75E592FD14DE}"/>
              </a:ext>
            </a:extLst>
          </p:cNvPr>
          <p:cNvSpPr>
            <a:spLocks noGrp="1"/>
          </p:cNvSpPr>
          <p:nvPr>
            <p:ph type="sldNum" sz="quarter" idx="12"/>
          </p:nvPr>
        </p:nvSpPr>
        <p:spPr/>
        <p:txBody>
          <a:bodyPr/>
          <a:lstStyle/>
          <a:p>
            <a:fld id="{DC174D0D-0DB3-4A39-9C39-68939C932D51}" type="slidenum">
              <a:rPr lang="en-US" smtClean="0"/>
              <a:t>‹#›</a:t>
            </a:fld>
            <a:endParaRPr lang="en-US"/>
          </a:p>
        </p:txBody>
      </p:sp>
    </p:spTree>
    <p:extLst>
      <p:ext uri="{BB962C8B-B14F-4D97-AF65-F5344CB8AC3E}">
        <p14:creationId xmlns:p14="http://schemas.microsoft.com/office/powerpoint/2010/main" val="4272018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E121BF-8063-E6BA-D132-1ABEB71A7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EBFE6F-F217-81E1-5179-8454007E99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E4BB1-F29D-8A29-3224-C1561999B7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E93547-E299-4B59-B15B-6D6F1F502CAC}" type="datetimeFigureOut">
              <a:rPr lang="en-US" smtClean="0"/>
              <a:t>5/5/2025</a:t>
            </a:fld>
            <a:endParaRPr lang="en-US"/>
          </a:p>
        </p:txBody>
      </p:sp>
      <p:sp>
        <p:nvSpPr>
          <p:cNvPr id="5" name="Footer Placeholder 4">
            <a:extLst>
              <a:ext uri="{FF2B5EF4-FFF2-40B4-BE49-F238E27FC236}">
                <a16:creationId xmlns:a16="http://schemas.microsoft.com/office/drawing/2014/main" id="{5B147D7A-9DC4-F1A5-DB09-E7F2E49A93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DA9A68-3B39-0F30-3FFF-614DB57BFC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74D0D-0DB3-4A39-9C39-68939C932D51}" type="slidenum">
              <a:rPr lang="en-US" smtClean="0"/>
              <a:t>‹#›</a:t>
            </a:fld>
            <a:endParaRPr lang="en-US"/>
          </a:p>
        </p:txBody>
      </p:sp>
    </p:spTree>
    <p:extLst>
      <p:ext uri="{BB962C8B-B14F-4D97-AF65-F5344CB8AC3E}">
        <p14:creationId xmlns:p14="http://schemas.microsoft.com/office/powerpoint/2010/main" val="11190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FF40BF-6658-3B0C-072E-FC3D1AC56B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E2E87-72E6-6F3E-E7B1-D639E78489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D1F9C1-34A0-E74D-BEA6-3C22A76F00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B112E-5B6C-487F-99C5-1E2A977F2DE0}" type="datetimeFigureOut">
              <a:rPr lang="en-US" smtClean="0"/>
              <a:t>5/5/2025</a:t>
            </a:fld>
            <a:endParaRPr lang="en-US"/>
          </a:p>
        </p:txBody>
      </p:sp>
      <p:sp>
        <p:nvSpPr>
          <p:cNvPr id="5" name="Footer Placeholder 4">
            <a:extLst>
              <a:ext uri="{FF2B5EF4-FFF2-40B4-BE49-F238E27FC236}">
                <a16:creationId xmlns:a16="http://schemas.microsoft.com/office/drawing/2014/main" id="{2C53DF67-3CA3-28DF-5527-4E2760FE84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842DCE-4C85-D46D-A2FB-AE9C8F33F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05F40-11AB-4EBB-9227-642B90415FED}" type="slidenum">
              <a:rPr lang="en-US" smtClean="0"/>
              <a:t>‹#›</a:t>
            </a:fld>
            <a:endParaRPr lang="en-US"/>
          </a:p>
        </p:txBody>
      </p:sp>
    </p:spTree>
    <p:extLst>
      <p:ext uri="{BB962C8B-B14F-4D97-AF65-F5344CB8AC3E}">
        <p14:creationId xmlns:p14="http://schemas.microsoft.com/office/powerpoint/2010/main" val="526597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45042D-6F1D-4E78-2122-86BD82837540}"/>
              </a:ext>
            </a:extLst>
          </p:cNvPr>
          <p:cNvSpPr txBox="1"/>
          <p:nvPr/>
        </p:nvSpPr>
        <p:spPr>
          <a:xfrm>
            <a:off x="0" y="1483491"/>
            <a:ext cx="12192000" cy="3139321"/>
          </a:xfrm>
          <a:prstGeom prst="rect">
            <a:avLst/>
          </a:prstGeom>
          <a:noFill/>
        </p:spPr>
        <p:txBody>
          <a:bodyPr wrap="square">
            <a:spAutoFit/>
          </a:bodyPr>
          <a:lstStyle/>
          <a:p>
            <a:pPr algn="ctr"/>
            <a:r>
              <a:rPr lang="en-US" sz="6600" b="1" dirty="0">
                <a:solidFill>
                  <a:srgbClr val="0000FF"/>
                </a:solidFill>
                <a:effectLst/>
              </a:rPr>
              <a:t>48th EASTERN VHF/UHF/MICROWAVE CONFERENCE</a:t>
            </a:r>
            <a:endParaRPr lang="en-US" sz="6600" b="1" dirty="0">
              <a:effectLst/>
            </a:endParaRPr>
          </a:p>
        </p:txBody>
      </p:sp>
    </p:spTree>
    <p:extLst>
      <p:ext uri="{BB962C8B-B14F-4D97-AF65-F5344CB8AC3E}">
        <p14:creationId xmlns:p14="http://schemas.microsoft.com/office/powerpoint/2010/main" val="4161286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CF609A-7AF6-8299-E9FA-2B2F7F1D0720}"/>
              </a:ext>
            </a:extLst>
          </p:cNvPr>
          <p:cNvSpPr txBox="1"/>
          <p:nvPr/>
        </p:nvSpPr>
        <p:spPr>
          <a:xfrm>
            <a:off x="626078" y="351302"/>
            <a:ext cx="10948086" cy="5601533"/>
          </a:xfrm>
          <a:prstGeom prst="rect">
            <a:avLst/>
          </a:prstGeom>
          <a:noFill/>
        </p:spPr>
        <p:txBody>
          <a:bodyPr wrap="square">
            <a:spAutoFit/>
          </a:bodyPr>
          <a:lstStyle/>
          <a:p>
            <a:pPr algn="ctr"/>
            <a:r>
              <a:rPr lang="en-US" sz="4000" b="1" i="0" cap="small" dirty="0">
                <a:solidFill>
                  <a:srgbClr val="000000"/>
                </a:solidFill>
                <a:effectLst/>
                <a:latin typeface="Calibri-Bold"/>
              </a:rPr>
              <a:t>FEATURES</a:t>
            </a:r>
          </a:p>
          <a:p>
            <a:pPr algn="ctr"/>
            <a:r>
              <a:rPr lang="en-US" sz="1800" b="1" i="0" cap="small" dirty="0">
                <a:solidFill>
                  <a:srgbClr val="000000"/>
                </a:solidFill>
                <a:effectLst/>
                <a:latin typeface="Calibri-Bold"/>
              </a:rPr>
              <a:t>(from G4EML’s </a:t>
            </a:r>
            <a:r>
              <a:rPr lang="en-US" sz="1800" b="1" i="0" cap="small" dirty="0" err="1">
                <a:solidFill>
                  <a:srgbClr val="000000"/>
                </a:solidFill>
                <a:effectLst/>
                <a:latin typeface="Calibri-Bold"/>
              </a:rPr>
              <a:t>Github</a:t>
            </a:r>
            <a:r>
              <a:rPr lang="en-US" sz="1800" b="1" i="0" cap="small" dirty="0">
                <a:solidFill>
                  <a:srgbClr val="000000"/>
                </a:solidFill>
                <a:effectLst/>
                <a:latin typeface="Calibri-Bold"/>
              </a:rPr>
              <a:t> repository)</a:t>
            </a:r>
          </a:p>
          <a:p>
            <a:endParaRPr lang="en-US" b="1" dirty="0">
              <a:solidFill>
                <a:srgbClr val="000000"/>
              </a:solidFill>
              <a:latin typeface="Calibri" panose="020F0502020204030204" pitchFamily="34" charset="0"/>
            </a:endParaRPr>
          </a:p>
          <a:p>
            <a:endParaRPr lang="en-US" b="1" i="0" dirty="0">
              <a:solidFill>
                <a:srgbClr val="000000"/>
              </a:solidFill>
              <a:effectLst/>
              <a:latin typeface="Calibri" panose="020F0502020204030204" pitchFamily="34" charset="0"/>
            </a:endParaRPr>
          </a:p>
          <a:p>
            <a:pPr marL="285750" indent="-285750">
              <a:buFont typeface="Wingdings" panose="05000000000000000000" pitchFamily="2" charset="2"/>
              <a:buChar char="Ø"/>
            </a:pPr>
            <a:r>
              <a:rPr lang="en-US" sz="2400" b="1" i="0" cap="small" dirty="0">
                <a:solidFill>
                  <a:srgbClr val="000000"/>
                </a:solidFill>
                <a:effectLst/>
                <a:latin typeface="Calibri" panose="020F0502020204030204" pitchFamily="34" charset="0"/>
              </a:rPr>
              <a:t>Supports JT data modes for Beacon Identification.</a:t>
            </a:r>
          </a:p>
          <a:p>
            <a:pPr marL="285750" indent="-285750">
              <a:buFont typeface="Wingdings" panose="05000000000000000000" pitchFamily="2" charset="2"/>
              <a:buChar char="Ø"/>
            </a:pPr>
            <a:endParaRPr lang="en-US" sz="2400" b="1" i="0" cap="small" dirty="0">
              <a:solidFill>
                <a:srgbClr val="000000"/>
              </a:solidFill>
              <a:effectLst/>
              <a:latin typeface="Calibri" panose="020F0502020204030204" pitchFamily="34" charset="0"/>
            </a:endParaRPr>
          </a:p>
          <a:p>
            <a:pPr marL="285750" indent="-285750">
              <a:buFont typeface="Wingdings" panose="05000000000000000000" pitchFamily="2" charset="2"/>
              <a:buChar char="Ø"/>
            </a:pPr>
            <a:r>
              <a:rPr lang="en-US" sz="2400" b="1" i="0" cap="small" dirty="0">
                <a:solidFill>
                  <a:srgbClr val="000000"/>
                </a:solidFill>
                <a:effectLst/>
                <a:latin typeface="Calibri" panose="020F0502020204030204" pitchFamily="34" charset="0"/>
              </a:rPr>
              <a:t>JT4G is available on all 3 chip types.</a:t>
            </a:r>
          </a:p>
          <a:p>
            <a:endParaRPr lang="en-US" sz="2400" b="1" i="0" cap="small" dirty="0">
              <a:solidFill>
                <a:srgbClr val="000000"/>
              </a:solidFill>
              <a:effectLst/>
              <a:latin typeface="Calibri" panose="020F0502020204030204" pitchFamily="34" charset="0"/>
            </a:endParaRPr>
          </a:p>
          <a:p>
            <a:pPr marL="285750" indent="-285750">
              <a:buFont typeface="Wingdings" panose="05000000000000000000" pitchFamily="2" charset="2"/>
              <a:buChar char="Ø"/>
            </a:pPr>
            <a:r>
              <a:rPr lang="en-US" sz="2400" b="1" i="0" cap="small" dirty="0">
                <a:solidFill>
                  <a:srgbClr val="000000"/>
                </a:solidFill>
                <a:effectLst/>
                <a:latin typeface="Calibri" panose="020F0502020204030204" pitchFamily="34" charset="0"/>
              </a:rPr>
              <a:t>JT65B and JT65C are only available on the LMX2595.</a:t>
            </a:r>
          </a:p>
          <a:p>
            <a:endParaRPr lang="en-US" sz="2400" b="1" i="0" cap="small" dirty="0">
              <a:solidFill>
                <a:srgbClr val="000000"/>
              </a:solidFill>
              <a:effectLst/>
              <a:latin typeface="Calibri" panose="020F0502020204030204" pitchFamily="34" charset="0"/>
            </a:endParaRPr>
          </a:p>
          <a:p>
            <a:r>
              <a:rPr lang="en-US" sz="2400" b="1" i="0" cap="small" dirty="0">
                <a:solidFill>
                  <a:srgbClr val="000000"/>
                </a:solidFill>
                <a:effectLst/>
                <a:latin typeface="Calibri" panose="020F0502020204030204" pitchFamily="34" charset="0"/>
              </a:rPr>
              <a:t>Note:</a:t>
            </a:r>
          </a:p>
          <a:p>
            <a:r>
              <a:rPr lang="en-US" sz="2400" b="1" i="0" cap="small" dirty="0">
                <a:solidFill>
                  <a:srgbClr val="000000"/>
                </a:solidFill>
                <a:effectLst/>
                <a:latin typeface="Calibri" panose="020F0502020204030204" pitchFamily="34" charset="0"/>
              </a:rPr>
              <a:t>The ADF4351 and MAX2870 chips have a limited frequency resolution and may not be</a:t>
            </a:r>
          </a:p>
          <a:p>
            <a:r>
              <a:rPr lang="en-US" sz="2400" b="1" i="0" cap="small" dirty="0">
                <a:solidFill>
                  <a:srgbClr val="000000"/>
                </a:solidFill>
                <a:effectLst/>
                <a:latin typeface="Calibri" panose="020F0502020204030204" pitchFamily="34" charset="0"/>
              </a:rPr>
              <a:t>able to accurately set the required tone frequencies, especially when an external</a:t>
            </a:r>
          </a:p>
          <a:p>
            <a:r>
              <a:rPr lang="en-US" sz="2400" b="1" i="0" cap="small" dirty="0">
                <a:solidFill>
                  <a:srgbClr val="000000"/>
                </a:solidFill>
                <a:effectLst/>
                <a:latin typeface="Calibri" panose="020F0502020204030204" pitchFamily="34" charset="0"/>
              </a:rPr>
              <a:t>multiplication chain is used. A warning message will be displayed if the tone spacing is</a:t>
            </a:r>
          </a:p>
          <a:p>
            <a:r>
              <a:rPr lang="en-US" sz="2400" b="1" i="0" cap="small" dirty="0">
                <a:solidFill>
                  <a:srgbClr val="000000"/>
                </a:solidFill>
                <a:effectLst/>
                <a:latin typeface="Calibri" panose="020F0502020204030204" pitchFamily="34" charset="0"/>
              </a:rPr>
              <a:t>more than 1% in </a:t>
            </a:r>
            <a:r>
              <a:rPr lang="en-US" sz="2400" b="1" i="0" cap="small">
                <a:solidFill>
                  <a:srgbClr val="000000"/>
                </a:solidFill>
                <a:effectLst/>
                <a:latin typeface="Calibri" panose="020F0502020204030204" pitchFamily="34" charset="0"/>
              </a:rPr>
              <a:t>error.</a:t>
            </a:r>
            <a:endParaRPr lang="en-US" sz="2400" b="1" i="0" cap="small"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44237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EBB134-51D6-889B-2283-EDEC9521A527}"/>
              </a:ext>
            </a:extLst>
          </p:cNvPr>
          <p:cNvSpPr txBox="1"/>
          <p:nvPr/>
        </p:nvSpPr>
        <p:spPr>
          <a:xfrm>
            <a:off x="1326292" y="612845"/>
            <a:ext cx="9539416" cy="5693866"/>
          </a:xfrm>
          <a:prstGeom prst="rect">
            <a:avLst/>
          </a:prstGeom>
          <a:noFill/>
        </p:spPr>
        <p:txBody>
          <a:bodyPr wrap="square">
            <a:spAutoFit/>
          </a:bodyPr>
          <a:lstStyle/>
          <a:p>
            <a:pPr algn="ctr"/>
            <a:r>
              <a:rPr lang="en-US" sz="4000" b="1" i="0" cap="small" dirty="0">
                <a:solidFill>
                  <a:srgbClr val="000000"/>
                </a:solidFill>
                <a:effectLst/>
                <a:latin typeface="Calibri-Bold"/>
              </a:rPr>
              <a:t>FEATURES</a:t>
            </a:r>
          </a:p>
          <a:p>
            <a:pPr algn="ctr"/>
            <a:r>
              <a:rPr lang="en-US" sz="1800" b="1" i="0" cap="small" dirty="0">
                <a:solidFill>
                  <a:srgbClr val="000000"/>
                </a:solidFill>
                <a:effectLst/>
                <a:latin typeface="Calibri-Bold"/>
              </a:rPr>
              <a:t>(from G4EML’s </a:t>
            </a:r>
            <a:r>
              <a:rPr lang="en-US" sz="1800" b="1" i="0" cap="small" dirty="0" err="1">
                <a:solidFill>
                  <a:srgbClr val="000000"/>
                </a:solidFill>
                <a:effectLst/>
                <a:latin typeface="Calibri-Bold"/>
              </a:rPr>
              <a:t>Github</a:t>
            </a:r>
            <a:r>
              <a:rPr lang="en-US" sz="1800" b="1" i="0" cap="small" dirty="0">
                <a:solidFill>
                  <a:srgbClr val="000000"/>
                </a:solidFill>
                <a:effectLst/>
                <a:latin typeface="Calibri-Bold"/>
              </a:rPr>
              <a:t> repository)</a:t>
            </a:r>
            <a:endParaRPr lang="en-US" sz="1800" b="0" i="0" dirty="0">
              <a:solidFill>
                <a:srgbClr val="000000"/>
              </a:solidFill>
              <a:effectLst/>
              <a:latin typeface="Calibri" panose="020F0502020204030204" pitchFamily="34" charset="0"/>
            </a:endParaRPr>
          </a:p>
          <a:p>
            <a:pPr marL="285750" indent="-285750">
              <a:buFont typeface="Wingdings" panose="05000000000000000000" pitchFamily="2" charset="2"/>
              <a:buChar char="Ø"/>
            </a:pPr>
            <a:endParaRPr lang="en-US" dirty="0">
              <a:solidFill>
                <a:srgbClr val="000000"/>
              </a:solidFill>
              <a:latin typeface="Calibri" panose="020F0502020204030204" pitchFamily="34" charset="0"/>
            </a:endParaRPr>
          </a:p>
          <a:p>
            <a:pPr marL="285750" indent="-285750">
              <a:buFont typeface="Wingdings" panose="05000000000000000000" pitchFamily="2" charset="2"/>
              <a:buChar char="Ø"/>
            </a:pPr>
            <a:r>
              <a:rPr lang="en-US" sz="2400" b="1" i="0" cap="small" dirty="0">
                <a:solidFill>
                  <a:srgbClr val="000000"/>
                </a:solidFill>
                <a:effectLst/>
                <a:latin typeface="Calibri" panose="020F0502020204030204" pitchFamily="34" charset="0"/>
              </a:rPr>
              <a:t>Supports a GPS connection for the accurate timing required for JT data modes.</a:t>
            </a:r>
          </a:p>
          <a:p>
            <a:pPr marL="285750" indent="-285750">
              <a:buFont typeface="Wingdings" panose="05000000000000000000" pitchFamily="2" charset="2"/>
              <a:buChar char="Ø"/>
            </a:pPr>
            <a:endParaRPr lang="en-US" sz="2400" b="1" i="0" cap="small" dirty="0">
              <a:solidFill>
                <a:srgbClr val="000000"/>
              </a:solidFill>
              <a:effectLst/>
              <a:latin typeface="Calibri" panose="020F0502020204030204" pitchFamily="34" charset="0"/>
            </a:endParaRPr>
          </a:p>
          <a:p>
            <a:pPr marL="285750" indent="-285750">
              <a:buFont typeface="Wingdings" panose="05000000000000000000" pitchFamily="2" charset="2"/>
              <a:buChar char="Ø"/>
            </a:pPr>
            <a:r>
              <a:rPr lang="en-US" sz="2400" b="1" i="0" cap="small" dirty="0">
                <a:solidFill>
                  <a:srgbClr val="000000"/>
                </a:solidFill>
                <a:effectLst/>
                <a:latin typeface="Calibri" panose="020F0502020204030204" pitchFamily="34" charset="0"/>
              </a:rPr>
              <a:t>Supports 10 different channels which can be selected by external switches.</a:t>
            </a:r>
          </a:p>
          <a:p>
            <a:pPr marL="285750" indent="-285750">
              <a:buFont typeface="Wingdings" panose="05000000000000000000" pitchFamily="2" charset="2"/>
              <a:buChar char="Ø"/>
            </a:pPr>
            <a:endParaRPr lang="en-US" sz="2400" b="1" i="0" cap="small" dirty="0">
              <a:solidFill>
                <a:srgbClr val="000000"/>
              </a:solidFill>
              <a:effectLst/>
              <a:latin typeface="Calibri" panose="020F0502020204030204" pitchFamily="34" charset="0"/>
            </a:endParaRPr>
          </a:p>
          <a:p>
            <a:pPr marL="285750" indent="-285750">
              <a:buFont typeface="Wingdings" panose="05000000000000000000" pitchFamily="2" charset="2"/>
              <a:buChar char="Ø"/>
            </a:pPr>
            <a:r>
              <a:rPr lang="en-US" sz="2400" b="1" i="0" cap="small" dirty="0">
                <a:solidFill>
                  <a:srgbClr val="000000"/>
                </a:solidFill>
                <a:effectLst/>
                <a:latin typeface="Calibri" panose="020F0502020204030204" pitchFamily="34" charset="0"/>
              </a:rPr>
              <a:t>Supports External Key Input with independently configurable FSK Shift.</a:t>
            </a:r>
          </a:p>
          <a:p>
            <a:pPr marL="285750" indent="-285750">
              <a:buFont typeface="Wingdings" panose="05000000000000000000" pitchFamily="2" charset="2"/>
              <a:buChar char="Ø"/>
            </a:pPr>
            <a:endParaRPr lang="en-US" sz="2400" b="1" i="0" cap="small" dirty="0">
              <a:solidFill>
                <a:srgbClr val="000000"/>
              </a:solidFill>
              <a:effectLst/>
              <a:latin typeface="Calibri" panose="020F0502020204030204" pitchFamily="34" charset="0"/>
            </a:endParaRPr>
          </a:p>
          <a:p>
            <a:pPr marL="285750" indent="-285750">
              <a:buFont typeface="Wingdings" panose="05000000000000000000" pitchFamily="2" charset="2"/>
              <a:buChar char="Ø"/>
            </a:pPr>
            <a:r>
              <a:rPr lang="en-US" sz="2400" b="1" i="0" cap="small" dirty="0">
                <a:solidFill>
                  <a:srgbClr val="000000"/>
                </a:solidFill>
                <a:effectLst/>
                <a:latin typeface="Calibri" panose="020F0502020204030204" pitchFamily="34" charset="0"/>
              </a:rPr>
              <a:t>Default register settings can be loaded for all synthesizer types to produce some initial RF output. This is often the hardest thing to do with a new chip type.</a:t>
            </a:r>
          </a:p>
          <a:p>
            <a:pPr marL="285750" indent="-285750">
              <a:buFont typeface="Wingdings" panose="05000000000000000000" pitchFamily="2" charset="2"/>
              <a:buChar char="Ø"/>
            </a:pPr>
            <a:endParaRPr lang="en-US" sz="2400" b="1" i="0" cap="small"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4159466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EC17D0-497F-A6FC-F548-4071BAB1F5F3}"/>
              </a:ext>
            </a:extLst>
          </p:cNvPr>
          <p:cNvSpPr txBox="1"/>
          <p:nvPr/>
        </p:nvSpPr>
        <p:spPr>
          <a:xfrm>
            <a:off x="864974" y="1768722"/>
            <a:ext cx="10486768" cy="3785652"/>
          </a:xfrm>
          <a:prstGeom prst="rect">
            <a:avLst/>
          </a:prstGeom>
          <a:noFill/>
        </p:spPr>
        <p:txBody>
          <a:bodyPr wrap="square">
            <a:spAutoFit/>
          </a:bodyPr>
          <a:lstStyle/>
          <a:p>
            <a:pPr marL="285750" indent="-285750">
              <a:buFont typeface="Wingdings" panose="05000000000000000000" pitchFamily="2" charset="2"/>
              <a:buChar char="Ø"/>
            </a:pPr>
            <a:r>
              <a:rPr lang="en-US" sz="2400" b="1" i="0" cap="small" dirty="0">
                <a:solidFill>
                  <a:srgbClr val="000000"/>
                </a:solidFill>
                <a:effectLst/>
                <a:latin typeface="Calibri" panose="020F0502020204030204" pitchFamily="34" charset="0"/>
              </a:rPr>
              <a:t>Supports use with an external frequency multiplier for the higher microwave</a:t>
            </a:r>
          </a:p>
          <a:p>
            <a:r>
              <a:rPr lang="en-US" sz="2400" b="1" i="0" cap="small" dirty="0">
                <a:solidFill>
                  <a:srgbClr val="000000"/>
                </a:solidFill>
                <a:effectLst/>
                <a:latin typeface="Calibri" panose="020F0502020204030204" pitchFamily="34" charset="0"/>
              </a:rPr>
              <a:t>bands. Allows frequency entry and display of the final output frequency. Adjusts FSK shifts to compensate for multiplication factor.</a:t>
            </a:r>
          </a:p>
          <a:p>
            <a:pPr marL="285750" indent="-285750">
              <a:buFont typeface="Wingdings" panose="05000000000000000000" pitchFamily="2" charset="2"/>
              <a:buChar char="Ø"/>
            </a:pPr>
            <a:endParaRPr lang="en-US" sz="2400" b="1" i="0" cap="small" dirty="0">
              <a:solidFill>
                <a:srgbClr val="000000"/>
              </a:solidFill>
              <a:effectLst/>
              <a:latin typeface="Calibri" panose="020F0502020204030204" pitchFamily="34" charset="0"/>
            </a:endParaRPr>
          </a:p>
          <a:p>
            <a:pPr marL="285750" indent="-285750">
              <a:buFont typeface="Wingdings" panose="05000000000000000000" pitchFamily="2" charset="2"/>
              <a:buChar char="Ø"/>
            </a:pPr>
            <a:r>
              <a:rPr lang="en-US" sz="2400" b="1" i="0" cap="small" dirty="0">
                <a:solidFill>
                  <a:srgbClr val="000000"/>
                </a:solidFill>
                <a:effectLst/>
                <a:latin typeface="Calibri" panose="020F0502020204030204" pitchFamily="34" charset="0"/>
              </a:rPr>
              <a:t>Direct output frequency and phase detector frequency entry. Register values are</a:t>
            </a:r>
          </a:p>
          <a:p>
            <a:r>
              <a:rPr lang="en-US" sz="2400" b="1" i="0" cap="small" dirty="0">
                <a:solidFill>
                  <a:srgbClr val="000000"/>
                </a:solidFill>
                <a:effectLst/>
                <a:latin typeface="Calibri" panose="020F0502020204030204" pitchFamily="34" charset="0"/>
              </a:rPr>
              <a:t>calculated automatically.</a:t>
            </a:r>
          </a:p>
          <a:p>
            <a:pPr marL="285750" indent="-285750">
              <a:buFont typeface="Wingdings" panose="05000000000000000000" pitchFamily="2" charset="2"/>
              <a:buChar char="Ø"/>
            </a:pPr>
            <a:endParaRPr lang="en-US" sz="2400" b="1" i="0" cap="small" dirty="0">
              <a:solidFill>
                <a:srgbClr val="000000"/>
              </a:solidFill>
              <a:effectLst/>
              <a:latin typeface="Calibri" panose="020F0502020204030204" pitchFamily="34" charset="0"/>
            </a:endParaRPr>
          </a:p>
          <a:p>
            <a:pPr marL="285750" indent="-285750">
              <a:buFont typeface="Wingdings" panose="05000000000000000000" pitchFamily="2" charset="2"/>
              <a:buChar char="Ø"/>
            </a:pPr>
            <a:r>
              <a:rPr lang="en-US" sz="2400" b="1" i="0" cap="small" dirty="0">
                <a:solidFill>
                  <a:srgbClr val="000000"/>
                </a:solidFill>
                <a:effectLst/>
                <a:latin typeface="Calibri" panose="020F0502020204030204" pitchFamily="34" charset="0"/>
              </a:rPr>
              <a:t>Direct data sheet parameter entry for 'fine tuning' the default settings.</a:t>
            </a:r>
          </a:p>
          <a:p>
            <a:pPr marL="285750" indent="-285750">
              <a:buFont typeface="Wingdings" panose="05000000000000000000" pitchFamily="2" charset="2"/>
              <a:buChar char="Ø"/>
            </a:pPr>
            <a:endParaRPr lang="en-US" sz="2400" b="1" i="0" cap="small" dirty="0">
              <a:solidFill>
                <a:srgbClr val="000000"/>
              </a:solidFill>
              <a:effectLst/>
              <a:latin typeface="Calibri" panose="020F0502020204030204" pitchFamily="34" charset="0"/>
            </a:endParaRPr>
          </a:p>
          <a:p>
            <a:pPr marL="285750" indent="-285750">
              <a:buFont typeface="Wingdings" panose="05000000000000000000" pitchFamily="2" charset="2"/>
              <a:buChar char="Ø"/>
            </a:pPr>
            <a:r>
              <a:rPr lang="en-US" sz="2400" b="1" i="0" cap="small" dirty="0">
                <a:solidFill>
                  <a:srgbClr val="000000"/>
                </a:solidFill>
                <a:effectLst/>
                <a:latin typeface="Calibri" panose="020F0502020204030204" pitchFamily="34" charset="0"/>
              </a:rPr>
              <a:t>Direct register entry for loading a configuration from another program.</a:t>
            </a:r>
            <a:r>
              <a:rPr lang="en-US" sz="2400" b="1" cap="small" dirty="0"/>
              <a:t> </a:t>
            </a:r>
          </a:p>
        </p:txBody>
      </p:sp>
      <p:sp>
        <p:nvSpPr>
          <p:cNvPr id="5" name="TextBox 4">
            <a:extLst>
              <a:ext uri="{FF2B5EF4-FFF2-40B4-BE49-F238E27FC236}">
                <a16:creationId xmlns:a16="http://schemas.microsoft.com/office/drawing/2014/main" id="{F295121D-1A4A-3AC1-FA1E-DF1CFBC3AF23}"/>
              </a:ext>
            </a:extLst>
          </p:cNvPr>
          <p:cNvSpPr txBox="1"/>
          <p:nvPr/>
        </p:nvSpPr>
        <p:spPr>
          <a:xfrm>
            <a:off x="3048000" y="236606"/>
            <a:ext cx="6096000" cy="984885"/>
          </a:xfrm>
          <a:prstGeom prst="rect">
            <a:avLst/>
          </a:prstGeom>
          <a:noFill/>
        </p:spPr>
        <p:txBody>
          <a:bodyPr wrap="square">
            <a:spAutoFit/>
          </a:bodyPr>
          <a:lstStyle/>
          <a:p>
            <a:pPr algn="ctr"/>
            <a:r>
              <a:rPr lang="en-US" sz="4000" b="1" i="0" cap="small" dirty="0">
                <a:solidFill>
                  <a:srgbClr val="000000"/>
                </a:solidFill>
                <a:effectLst/>
                <a:latin typeface="Calibri-Bold"/>
              </a:rPr>
              <a:t>FEATURES</a:t>
            </a:r>
          </a:p>
          <a:p>
            <a:pPr algn="ctr"/>
            <a:r>
              <a:rPr lang="en-US" sz="1800" b="1" i="0" cap="small" dirty="0">
                <a:solidFill>
                  <a:srgbClr val="000000"/>
                </a:solidFill>
                <a:effectLst/>
                <a:latin typeface="Calibri-Bold"/>
              </a:rPr>
              <a:t>(from G4EML’s </a:t>
            </a:r>
            <a:r>
              <a:rPr lang="en-US" sz="1800" b="1" i="0" cap="small" dirty="0" err="1">
                <a:solidFill>
                  <a:srgbClr val="000000"/>
                </a:solidFill>
                <a:effectLst/>
                <a:latin typeface="Calibri-Bold"/>
              </a:rPr>
              <a:t>Github</a:t>
            </a:r>
            <a:r>
              <a:rPr lang="en-US" sz="1800" b="1" i="0" cap="small" dirty="0">
                <a:solidFill>
                  <a:srgbClr val="000000"/>
                </a:solidFill>
                <a:effectLst/>
                <a:latin typeface="Calibri-Bold"/>
              </a:rPr>
              <a:t> repository)</a:t>
            </a:r>
            <a:endParaRPr lang="en-US" sz="1800" b="0" i="0" dirty="0">
              <a:solidFill>
                <a:srgbClr val="000000"/>
              </a:solidFill>
              <a:effectLst/>
              <a:latin typeface="Calibri" panose="020F0502020204030204" pitchFamily="34" charset="0"/>
            </a:endParaRPr>
          </a:p>
        </p:txBody>
      </p:sp>
      <p:sp>
        <p:nvSpPr>
          <p:cNvPr id="2" name="TextBox 1">
            <a:extLst>
              <a:ext uri="{FF2B5EF4-FFF2-40B4-BE49-F238E27FC236}">
                <a16:creationId xmlns:a16="http://schemas.microsoft.com/office/drawing/2014/main" id="{AF5F478D-D2BD-B5B6-4E6D-A76CF4B82214}"/>
              </a:ext>
            </a:extLst>
          </p:cNvPr>
          <p:cNvSpPr txBox="1"/>
          <p:nvPr/>
        </p:nvSpPr>
        <p:spPr>
          <a:xfrm>
            <a:off x="370703" y="6203092"/>
            <a:ext cx="370702" cy="461665"/>
          </a:xfrm>
          <a:prstGeom prst="rect">
            <a:avLst/>
          </a:prstGeom>
          <a:noFill/>
        </p:spPr>
        <p:txBody>
          <a:bodyPr wrap="square" rtlCol="0">
            <a:spAutoFit/>
          </a:bodyPr>
          <a:lstStyle/>
          <a:p>
            <a:r>
              <a:rPr lang="en-US" sz="2400" dirty="0"/>
              <a:t>*</a:t>
            </a:r>
          </a:p>
        </p:txBody>
      </p:sp>
    </p:spTree>
    <p:extLst>
      <p:ext uri="{BB962C8B-B14F-4D97-AF65-F5344CB8AC3E}">
        <p14:creationId xmlns:p14="http://schemas.microsoft.com/office/powerpoint/2010/main" val="4121774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221879-EB2E-E9F1-A354-5B67D824A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154" y="-1735"/>
            <a:ext cx="11113692" cy="6868879"/>
          </a:xfrm>
          <a:prstGeom prst="rect">
            <a:avLst/>
          </a:prstGeom>
        </p:spPr>
      </p:pic>
    </p:spTree>
    <p:extLst>
      <p:ext uri="{BB962C8B-B14F-4D97-AF65-F5344CB8AC3E}">
        <p14:creationId xmlns:p14="http://schemas.microsoft.com/office/powerpoint/2010/main" val="3034720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95EC4C-1C19-922B-5DB5-4A5FDAB8CD72}"/>
              </a:ext>
            </a:extLst>
          </p:cNvPr>
          <p:cNvSpPr txBox="1"/>
          <p:nvPr/>
        </p:nvSpPr>
        <p:spPr>
          <a:xfrm>
            <a:off x="2405454" y="593122"/>
            <a:ext cx="7381100" cy="830997"/>
          </a:xfrm>
          <a:prstGeom prst="rect">
            <a:avLst/>
          </a:prstGeom>
          <a:noFill/>
        </p:spPr>
        <p:txBody>
          <a:bodyPr wrap="square" rtlCol="0">
            <a:spAutoFit/>
          </a:bodyPr>
          <a:lstStyle/>
          <a:p>
            <a:pPr>
              <a:buNone/>
            </a:pPr>
            <a:r>
              <a:rPr lang="en-US" sz="2400" b="1" i="0" cap="small" dirty="0">
                <a:solidFill>
                  <a:srgbClr val="000000"/>
                </a:solidFill>
                <a:effectLst/>
                <a:latin typeface="Calibri-Bold"/>
              </a:rPr>
              <a:t>If you plan on running </a:t>
            </a:r>
            <a:r>
              <a:rPr lang="en-US" sz="2400" b="1" i="0" cap="small" dirty="0" err="1">
                <a:solidFill>
                  <a:srgbClr val="000000"/>
                </a:solidFill>
                <a:effectLst/>
                <a:latin typeface="Calibri-Bold"/>
              </a:rPr>
              <a:t>JTxx</a:t>
            </a:r>
            <a:r>
              <a:rPr lang="en-US" sz="2400" b="1" i="0" cap="small" dirty="0">
                <a:solidFill>
                  <a:srgbClr val="000000"/>
                </a:solidFill>
                <a:effectLst/>
                <a:latin typeface="Calibri-Bold"/>
              </a:rPr>
              <a:t>, you will need a GPS module to meet the timing requirements for the various modes.</a:t>
            </a:r>
          </a:p>
        </p:txBody>
      </p:sp>
      <p:pic>
        <p:nvPicPr>
          <p:cNvPr id="5" name="Picture 4">
            <a:extLst>
              <a:ext uri="{FF2B5EF4-FFF2-40B4-BE49-F238E27FC236}">
                <a16:creationId xmlns:a16="http://schemas.microsoft.com/office/drawing/2014/main" id="{41FE7CCF-8398-640D-E569-6F55CC536550}"/>
              </a:ext>
            </a:extLst>
          </p:cNvPr>
          <p:cNvPicPr>
            <a:picLocks noChangeAspect="1"/>
          </p:cNvPicPr>
          <p:nvPr/>
        </p:nvPicPr>
        <p:blipFill>
          <a:blip r:embed="rId2">
            <a:extLst>
              <a:ext uri="{28A0092B-C50C-407E-A947-70E740481C1C}">
                <a14:useLocalDpi xmlns:a14="http://schemas.microsoft.com/office/drawing/2010/main" val="0"/>
              </a:ext>
            </a:extLst>
          </a:blip>
          <a:srcRect l="7189" t="12392" r="4196" b="1011"/>
          <a:stretch/>
        </p:blipFill>
        <p:spPr>
          <a:xfrm>
            <a:off x="4358073" y="1617667"/>
            <a:ext cx="3476071" cy="2740146"/>
          </a:xfrm>
          <a:prstGeom prst="rect">
            <a:avLst/>
          </a:prstGeom>
        </p:spPr>
      </p:pic>
      <p:sp>
        <p:nvSpPr>
          <p:cNvPr id="4" name="TextBox 3">
            <a:extLst>
              <a:ext uri="{FF2B5EF4-FFF2-40B4-BE49-F238E27FC236}">
                <a16:creationId xmlns:a16="http://schemas.microsoft.com/office/drawing/2014/main" id="{2625ECCE-54B6-48D5-46C6-A9ADC175DED3}"/>
              </a:ext>
            </a:extLst>
          </p:cNvPr>
          <p:cNvSpPr txBox="1"/>
          <p:nvPr/>
        </p:nvSpPr>
        <p:spPr>
          <a:xfrm>
            <a:off x="1309815" y="4671190"/>
            <a:ext cx="9613557" cy="1569660"/>
          </a:xfrm>
          <a:prstGeom prst="rect">
            <a:avLst/>
          </a:prstGeom>
          <a:noFill/>
        </p:spPr>
        <p:txBody>
          <a:bodyPr wrap="square">
            <a:spAutoFit/>
          </a:bodyPr>
          <a:lstStyle/>
          <a:p>
            <a:pPr>
              <a:buNone/>
            </a:pPr>
            <a:r>
              <a:rPr lang="en-US" sz="2400" b="1" i="0" cap="small" dirty="0">
                <a:solidFill>
                  <a:srgbClr val="000000"/>
                </a:solidFill>
                <a:effectLst/>
                <a:latin typeface="Calibri-Bold"/>
              </a:rPr>
              <a:t>For a GPS module, I chose the </a:t>
            </a:r>
            <a:r>
              <a:rPr lang="en-US" sz="2400" b="1" i="0" cap="small" dirty="0" err="1">
                <a:solidFill>
                  <a:srgbClr val="000000"/>
                </a:solidFill>
                <a:effectLst/>
                <a:latin typeface="Calibri-Bold"/>
              </a:rPr>
              <a:t>uBlox</a:t>
            </a:r>
            <a:r>
              <a:rPr lang="en-US" sz="2400" b="1" i="0" cap="small" dirty="0">
                <a:solidFill>
                  <a:srgbClr val="000000"/>
                </a:solidFill>
                <a:effectLst/>
                <a:latin typeface="Calibri-Bold"/>
              </a:rPr>
              <a:t> NEO-6M. They are inexpensive and usually come with an active patch antenna. The only requirements here are that the module needs to have a 3V3 serial output and will send NMEA sentences at 9600 baud.</a:t>
            </a:r>
            <a:r>
              <a:rPr lang="en-US" sz="2400" b="1" cap="small" dirty="0">
                <a:latin typeface="Calibri-Bold"/>
              </a:rPr>
              <a:t> </a:t>
            </a:r>
            <a:endParaRPr lang="en-US" sz="2400" b="1" cap="small" dirty="0"/>
          </a:p>
        </p:txBody>
      </p:sp>
    </p:spTree>
    <p:extLst>
      <p:ext uri="{BB962C8B-B14F-4D97-AF65-F5344CB8AC3E}">
        <p14:creationId xmlns:p14="http://schemas.microsoft.com/office/powerpoint/2010/main" val="803369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DC323C-60A8-50A5-0FD7-87DEB24B3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0386" y="1401172"/>
            <a:ext cx="4178555" cy="4055656"/>
          </a:xfrm>
          <a:prstGeom prst="rect">
            <a:avLst/>
          </a:prstGeom>
        </p:spPr>
      </p:pic>
      <p:sp>
        <p:nvSpPr>
          <p:cNvPr id="2" name="TextBox 1">
            <a:extLst>
              <a:ext uri="{FF2B5EF4-FFF2-40B4-BE49-F238E27FC236}">
                <a16:creationId xmlns:a16="http://schemas.microsoft.com/office/drawing/2014/main" id="{4331733D-2727-4B5F-1B2E-90C631DFA599}"/>
              </a:ext>
            </a:extLst>
          </p:cNvPr>
          <p:cNvSpPr txBox="1"/>
          <p:nvPr/>
        </p:nvSpPr>
        <p:spPr>
          <a:xfrm>
            <a:off x="2397218" y="475488"/>
            <a:ext cx="7397579" cy="523220"/>
          </a:xfrm>
          <a:prstGeom prst="rect">
            <a:avLst/>
          </a:prstGeom>
          <a:noFill/>
        </p:spPr>
        <p:txBody>
          <a:bodyPr wrap="square" rtlCol="0">
            <a:spAutoFit/>
          </a:bodyPr>
          <a:lstStyle/>
          <a:p>
            <a:r>
              <a:rPr lang="en-US" sz="2800" dirty="0"/>
              <a:t>Module Wiring, Alternate Channels and Key Input</a:t>
            </a:r>
          </a:p>
        </p:txBody>
      </p:sp>
      <p:pic>
        <p:nvPicPr>
          <p:cNvPr id="4" name="Picture 3">
            <a:extLst>
              <a:ext uri="{FF2B5EF4-FFF2-40B4-BE49-F238E27FC236}">
                <a16:creationId xmlns:a16="http://schemas.microsoft.com/office/drawing/2014/main" id="{92187086-F3B8-E514-B044-060AB7C8C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18" y="2506263"/>
            <a:ext cx="3176207" cy="1840419"/>
          </a:xfrm>
          <a:prstGeom prst="rect">
            <a:avLst/>
          </a:prstGeom>
        </p:spPr>
      </p:pic>
      <p:pic>
        <p:nvPicPr>
          <p:cNvPr id="5" name="Picture 4">
            <a:extLst>
              <a:ext uri="{FF2B5EF4-FFF2-40B4-BE49-F238E27FC236}">
                <a16:creationId xmlns:a16="http://schemas.microsoft.com/office/drawing/2014/main" id="{A7D75452-544A-195F-2C9B-0B0061170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866" y="1742841"/>
            <a:ext cx="3724795" cy="3372321"/>
          </a:xfrm>
          <a:prstGeom prst="rect">
            <a:avLst/>
          </a:prstGeom>
        </p:spPr>
      </p:pic>
      <p:sp>
        <p:nvSpPr>
          <p:cNvPr id="6" name="TextBox 5">
            <a:extLst>
              <a:ext uri="{FF2B5EF4-FFF2-40B4-BE49-F238E27FC236}">
                <a16:creationId xmlns:a16="http://schemas.microsoft.com/office/drawing/2014/main" id="{EEE97239-2D27-9DF3-4A22-23B40DB66A7F}"/>
              </a:ext>
            </a:extLst>
          </p:cNvPr>
          <p:cNvSpPr txBox="1"/>
          <p:nvPr/>
        </p:nvSpPr>
        <p:spPr>
          <a:xfrm>
            <a:off x="370703" y="6203092"/>
            <a:ext cx="370702" cy="461665"/>
          </a:xfrm>
          <a:prstGeom prst="rect">
            <a:avLst/>
          </a:prstGeom>
          <a:noFill/>
        </p:spPr>
        <p:txBody>
          <a:bodyPr wrap="square" rtlCol="0">
            <a:spAutoFit/>
          </a:bodyPr>
          <a:lstStyle/>
          <a:p>
            <a:r>
              <a:rPr lang="en-US" sz="2400" dirty="0"/>
              <a:t>*</a:t>
            </a:r>
          </a:p>
        </p:txBody>
      </p:sp>
    </p:spTree>
    <p:extLst>
      <p:ext uri="{BB962C8B-B14F-4D97-AF65-F5344CB8AC3E}">
        <p14:creationId xmlns:p14="http://schemas.microsoft.com/office/powerpoint/2010/main" val="2450765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5A4D4-0486-9C3E-B544-85496D7AA105}"/>
              </a:ext>
            </a:extLst>
          </p:cNvPr>
          <p:cNvPicPr>
            <a:picLocks noChangeAspect="1"/>
          </p:cNvPicPr>
          <p:nvPr/>
        </p:nvPicPr>
        <p:blipFill>
          <a:blip r:embed="rId2">
            <a:extLst>
              <a:ext uri="{28A0092B-C50C-407E-A947-70E740481C1C}">
                <a14:useLocalDpi xmlns:a14="http://schemas.microsoft.com/office/drawing/2010/main" val="0"/>
              </a:ext>
            </a:extLst>
          </a:blip>
          <a:srcRect t="3199" b="21601"/>
          <a:stretch/>
        </p:blipFill>
        <p:spPr>
          <a:xfrm>
            <a:off x="1554480" y="-5996"/>
            <a:ext cx="9102580" cy="6863996"/>
          </a:xfrm>
          <a:prstGeom prst="rect">
            <a:avLst/>
          </a:prstGeom>
        </p:spPr>
      </p:pic>
    </p:spTree>
    <p:extLst>
      <p:ext uri="{BB962C8B-B14F-4D97-AF65-F5344CB8AC3E}">
        <p14:creationId xmlns:p14="http://schemas.microsoft.com/office/powerpoint/2010/main" val="3352932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3C8BF1-20D7-D8C6-F9C4-FBA8E51DF0EF}"/>
              </a:ext>
            </a:extLst>
          </p:cNvPr>
          <p:cNvSpPr txBox="1"/>
          <p:nvPr/>
        </p:nvSpPr>
        <p:spPr>
          <a:xfrm>
            <a:off x="1927739" y="1403234"/>
            <a:ext cx="8336610" cy="4893647"/>
          </a:xfrm>
          <a:prstGeom prst="rect">
            <a:avLst/>
          </a:prstGeom>
          <a:noFill/>
        </p:spPr>
        <p:txBody>
          <a:bodyPr wrap="square" rtlCol="0">
            <a:spAutoFit/>
          </a:bodyPr>
          <a:lstStyle/>
          <a:p>
            <a:pPr>
              <a:buNone/>
            </a:pPr>
            <a:r>
              <a:rPr lang="en-US" sz="2400" b="1" i="0" cap="small" dirty="0">
                <a:solidFill>
                  <a:srgbClr val="000000"/>
                </a:solidFill>
                <a:effectLst/>
                <a:latin typeface="Calibri" panose="020F0502020204030204" pitchFamily="34" charset="0"/>
              </a:rPr>
              <a:t>Locate the latest compiled firmware file 'RP2040_Synth.uf2' which will be found here:</a:t>
            </a:r>
          </a:p>
          <a:p>
            <a:pPr>
              <a:buNone/>
            </a:pPr>
            <a:endParaRPr lang="en-US" sz="2400" b="1" i="0" cap="small" dirty="0">
              <a:solidFill>
                <a:srgbClr val="000000"/>
              </a:solidFill>
              <a:effectLst/>
              <a:latin typeface="Calibri" panose="020F0502020204030204" pitchFamily="34" charset="0"/>
            </a:endParaRPr>
          </a:p>
          <a:p>
            <a:pPr algn="ctr">
              <a:buNone/>
            </a:pPr>
            <a:r>
              <a:rPr lang="en-US" sz="2400" b="1" i="0" cap="small" dirty="0">
                <a:solidFill>
                  <a:srgbClr val="0563C1"/>
                </a:solidFill>
                <a:effectLst/>
                <a:latin typeface="Calibri" panose="020F0502020204030204" pitchFamily="34" charset="0"/>
              </a:rPr>
              <a:t>https://github.com/g4eml/RP2040_Synth/releases</a:t>
            </a:r>
          </a:p>
          <a:p>
            <a:pPr>
              <a:buNone/>
            </a:pPr>
            <a:endParaRPr lang="en-US" sz="2400" b="1" i="0" cap="small" dirty="0">
              <a:solidFill>
                <a:srgbClr val="000000"/>
              </a:solidFill>
              <a:effectLst/>
              <a:latin typeface="Calibri" panose="020F0502020204030204" pitchFamily="34" charset="0"/>
            </a:endParaRPr>
          </a:p>
          <a:p>
            <a:pPr>
              <a:buNone/>
            </a:pPr>
            <a:r>
              <a:rPr lang="en-US" sz="2400" b="1" i="0" cap="small" dirty="0">
                <a:solidFill>
                  <a:srgbClr val="000000"/>
                </a:solidFill>
                <a:effectLst/>
                <a:latin typeface="Calibri" panose="020F0502020204030204" pitchFamily="34" charset="0"/>
              </a:rPr>
              <a:t>The latest version is v1.05. Download and save it to your desktop.</a:t>
            </a:r>
          </a:p>
          <a:p>
            <a:pPr>
              <a:buNone/>
            </a:pPr>
            <a:endParaRPr lang="en-US" sz="2400" b="1" i="0" cap="small" dirty="0">
              <a:solidFill>
                <a:srgbClr val="000000"/>
              </a:solidFill>
              <a:effectLst/>
              <a:latin typeface="Calibri" panose="020F0502020204030204" pitchFamily="34" charset="0"/>
            </a:endParaRPr>
          </a:p>
          <a:p>
            <a:pPr>
              <a:buNone/>
            </a:pPr>
            <a:r>
              <a:rPr lang="en-US" sz="2400" b="1" i="0" cap="small" dirty="0">
                <a:solidFill>
                  <a:srgbClr val="000000"/>
                </a:solidFill>
                <a:effectLst/>
                <a:latin typeface="Calibri" panose="020F0502020204030204" pitchFamily="34" charset="0"/>
              </a:rPr>
              <a:t>Hold down the BOOTSEL button on the RP2040 module while connecting it to your PC using its USB port. The RP2040 should appear as a USB disk drive on your PC.</a:t>
            </a:r>
          </a:p>
          <a:p>
            <a:pPr>
              <a:buNone/>
            </a:pPr>
            <a:endParaRPr lang="en-US" sz="2400" b="1" i="0" cap="small" dirty="0">
              <a:solidFill>
                <a:srgbClr val="000000"/>
              </a:solidFill>
              <a:effectLst/>
              <a:latin typeface="Calibri" panose="020F0502020204030204" pitchFamily="34" charset="0"/>
            </a:endParaRPr>
          </a:p>
          <a:p>
            <a:pPr>
              <a:buNone/>
            </a:pPr>
            <a:r>
              <a:rPr lang="en-US" sz="2400" b="1" i="0" cap="small" dirty="0">
                <a:solidFill>
                  <a:srgbClr val="000000"/>
                </a:solidFill>
                <a:effectLst/>
                <a:latin typeface="Calibri" panose="020F0502020204030204" pitchFamily="34" charset="0"/>
              </a:rPr>
              <a:t>Copy the .uf2 file onto the USB drive. The RP2040 will recognize the file and immediately update its firmware and reboot.</a:t>
            </a:r>
            <a:r>
              <a:rPr lang="en-US" sz="2400" b="1" cap="small" dirty="0"/>
              <a:t> </a:t>
            </a:r>
          </a:p>
        </p:txBody>
      </p:sp>
      <p:sp>
        <p:nvSpPr>
          <p:cNvPr id="4" name="TextBox 3">
            <a:extLst>
              <a:ext uri="{FF2B5EF4-FFF2-40B4-BE49-F238E27FC236}">
                <a16:creationId xmlns:a16="http://schemas.microsoft.com/office/drawing/2014/main" id="{EF4953D8-67B6-D9D7-F383-5E4145B08F1E}"/>
              </a:ext>
            </a:extLst>
          </p:cNvPr>
          <p:cNvSpPr txBox="1"/>
          <p:nvPr/>
        </p:nvSpPr>
        <p:spPr>
          <a:xfrm>
            <a:off x="2949146" y="418868"/>
            <a:ext cx="6310183" cy="584775"/>
          </a:xfrm>
          <a:prstGeom prst="rect">
            <a:avLst/>
          </a:prstGeom>
          <a:noFill/>
        </p:spPr>
        <p:txBody>
          <a:bodyPr wrap="square">
            <a:spAutoFit/>
          </a:bodyPr>
          <a:lstStyle/>
          <a:p>
            <a:pPr>
              <a:buNone/>
            </a:pPr>
            <a:r>
              <a:rPr lang="en-US" sz="3200" b="1" i="0" cap="small" dirty="0">
                <a:solidFill>
                  <a:srgbClr val="000000"/>
                </a:solidFill>
                <a:effectLst/>
                <a:latin typeface="Calibri-Bold"/>
              </a:rPr>
              <a:t>Firmware Installation In the RP2040:</a:t>
            </a:r>
            <a:endParaRPr lang="en-US" sz="3200" b="1" i="0" cap="small"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4126816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59A357-1829-E2DE-6A6D-82FBA954944C}"/>
              </a:ext>
            </a:extLst>
          </p:cNvPr>
          <p:cNvSpPr txBox="1"/>
          <p:nvPr/>
        </p:nvSpPr>
        <p:spPr>
          <a:xfrm>
            <a:off x="1985320" y="1904137"/>
            <a:ext cx="8279027" cy="4524315"/>
          </a:xfrm>
          <a:prstGeom prst="rect">
            <a:avLst/>
          </a:prstGeom>
          <a:noFill/>
        </p:spPr>
        <p:txBody>
          <a:bodyPr wrap="square">
            <a:spAutoFit/>
          </a:bodyPr>
          <a:lstStyle/>
          <a:p>
            <a:pPr>
              <a:buNone/>
            </a:pPr>
            <a:r>
              <a:rPr lang="en-US" sz="3200" b="1" cap="small" dirty="0"/>
              <a:t>Once the Firmware is installed, you can begin setting up the controller.</a:t>
            </a:r>
          </a:p>
          <a:p>
            <a:pPr>
              <a:buNone/>
            </a:pPr>
            <a:endParaRPr lang="en-US" sz="3200" b="1" cap="small" dirty="0"/>
          </a:p>
          <a:p>
            <a:pPr>
              <a:buNone/>
            </a:pPr>
            <a:r>
              <a:rPr lang="en-US" sz="3200" b="1" cap="small" dirty="0"/>
              <a:t>Under </a:t>
            </a:r>
            <a:r>
              <a:rPr lang="en-US" sz="3200" b="1" cap="small" dirty="0" err="1"/>
              <a:t>Windoze</a:t>
            </a:r>
            <a:r>
              <a:rPr lang="en-US" sz="3200" b="1" cap="small" dirty="0"/>
              <a:t>, Device Mangler should show you the correct COM port to use. Then use PuTTY, Tera Term or your favorite telnet program set to 9600 N-8-1.</a:t>
            </a:r>
          </a:p>
          <a:p>
            <a:pPr>
              <a:buNone/>
            </a:pPr>
            <a:endParaRPr lang="en-US" sz="3200" b="1" cap="small" dirty="0"/>
          </a:p>
          <a:p>
            <a:pPr>
              <a:buNone/>
            </a:pPr>
            <a:r>
              <a:rPr lang="en-US" sz="3200" b="1" cap="small" dirty="0"/>
              <a:t>PRESS RETURN and you will see the Main Menu.</a:t>
            </a:r>
          </a:p>
        </p:txBody>
      </p:sp>
      <p:sp>
        <p:nvSpPr>
          <p:cNvPr id="5" name="TextBox 4">
            <a:extLst>
              <a:ext uri="{FF2B5EF4-FFF2-40B4-BE49-F238E27FC236}">
                <a16:creationId xmlns:a16="http://schemas.microsoft.com/office/drawing/2014/main" id="{CC14FFDF-C327-08B1-7E91-0CC0B12A02A2}"/>
              </a:ext>
            </a:extLst>
          </p:cNvPr>
          <p:cNvSpPr txBox="1"/>
          <p:nvPr/>
        </p:nvSpPr>
        <p:spPr>
          <a:xfrm>
            <a:off x="1729944" y="418868"/>
            <a:ext cx="8740346" cy="769441"/>
          </a:xfrm>
          <a:prstGeom prst="rect">
            <a:avLst/>
          </a:prstGeom>
          <a:noFill/>
        </p:spPr>
        <p:txBody>
          <a:bodyPr wrap="square">
            <a:spAutoFit/>
          </a:bodyPr>
          <a:lstStyle/>
          <a:p>
            <a:pPr>
              <a:buNone/>
            </a:pPr>
            <a:r>
              <a:rPr lang="en-US" sz="4400" b="1" i="0" cap="small" dirty="0">
                <a:solidFill>
                  <a:srgbClr val="000000"/>
                </a:solidFill>
                <a:effectLst/>
                <a:latin typeface="Calibri-Bold"/>
              </a:rPr>
              <a:t>Firmware Installation In the RP2040:</a:t>
            </a:r>
            <a:endParaRPr lang="en-US" sz="4400" b="1" i="0" cap="small"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703607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C63E1-13F1-199F-DB15-8BA73AD1111E}"/>
              </a:ext>
            </a:extLst>
          </p:cNvPr>
          <p:cNvPicPr>
            <a:picLocks noChangeAspect="1"/>
          </p:cNvPicPr>
          <p:nvPr/>
        </p:nvPicPr>
        <p:blipFill>
          <a:blip r:embed="rId2">
            <a:extLst>
              <a:ext uri="{28A0092B-C50C-407E-A947-70E740481C1C}">
                <a14:useLocalDpi xmlns:a14="http://schemas.microsoft.com/office/drawing/2010/main" val="0"/>
              </a:ext>
            </a:extLst>
          </a:blip>
          <a:srcRect r="27610"/>
          <a:stretch/>
        </p:blipFill>
        <p:spPr>
          <a:xfrm>
            <a:off x="1848186" y="1"/>
            <a:ext cx="8502821" cy="6884646"/>
          </a:xfrm>
          <a:prstGeom prst="rect">
            <a:avLst/>
          </a:prstGeom>
        </p:spPr>
      </p:pic>
    </p:spTree>
    <p:extLst>
      <p:ext uri="{BB962C8B-B14F-4D97-AF65-F5344CB8AC3E}">
        <p14:creationId xmlns:p14="http://schemas.microsoft.com/office/powerpoint/2010/main" val="3777810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2CCA99-3D8D-640B-BEF6-3F46AAD8E3C2}"/>
              </a:ext>
            </a:extLst>
          </p:cNvPr>
          <p:cNvPicPr>
            <a:picLocks noChangeAspect="1"/>
          </p:cNvPicPr>
          <p:nvPr/>
        </p:nvPicPr>
        <p:blipFill>
          <a:blip r:embed="rId2">
            <a:extLst>
              <a:ext uri="{28A0092B-C50C-407E-A947-70E740481C1C}">
                <a14:useLocalDpi xmlns:a14="http://schemas.microsoft.com/office/drawing/2010/main" val="0"/>
              </a:ext>
            </a:extLst>
          </a:blip>
          <a:srcRect t="8498" b="2463"/>
          <a:stretch/>
        </p:blipFill>
        <p:spPr>
          <a:xfrm>
            <a:off x="1992008" y="-1"/>
            <a:ext cx="8215858" cy="6858001"/>
          </a:xfrm>
          <a:prstGeom prst="rect">
            <a:avLst/>
          </a:prstGeom>
        </p:spPr>
      </p:pic>
    </p:spTree>
    <p:extLst>
      <p:ext uri="{BB962C8B-B14F-4D97-AF65-F5344CB8AC3E}">
        <p14:creationId xmlns:p14="http://schemas.microsoft.com/office/powerpoint/2010/main" val="1170886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517D5E-22DF-2BF9-2DFC-EF09F7550344}"/>
              </a:ext>
            </a:extLst>
          </p:cNvPr>
          <p:cNvSpPr txBox="1"/>
          <p:nvPr/>
        </p:nvSpPr>
        <p:spPr>
          <a:xfrm>
            <a:off x="888533" y="676656"/>
            <a:ext cx="10451592" cy="5632311"/>
          </a:xfrm>
          <a:prstGeom prst="rect">
            <a:avLst/>
          </a:prstGeom>
          <a:noFill/>
        </p:spPr>
        <p:txBody>
          <a:bodyPr wrap="square" rtlCol="0">
            <a:spAutoFit/>
          </a:bodyPr>
          <a:lstStyle/>
          <a:p>
            <a:pPr>
              <a:buNone/>
            </a:pPr>
            <a:r>
              <a:rPr lang="en-US" sz="2000" b="1" cap="small" dirty="0">
                <a:solidFill>
                  <a:srgbClr val="000000"/>
                </a:solidFill>
                <a:latin typeface="Calibri-Bold"/>
              </a:rPr>
              <a:t>Commands are entered by a single key press. Text and numbers require a carriage return to enter. Pressing ? will usually give more detailed help. Changes to registers and parameters will be applied immediately so you should be able to observe the result of the change in real time.</a:t>
            </a:r>
          </a:p>
          <a:p>
            <a:pPr>
              <a:buNone/>
            </a:pPr>
            <a:endParaRPr lang="en-US" sz="2000" b="1" cap="small" dirty="0">
              <a:solidFill>
                <a:srgbClr val="000000"/>
              </a:solidFill>
              <a:latin typeface="Calibri-Bold"/>
            </a:endParaRPr>
          </a:p>
          <a:p>
            <a:r>
              <a:rPr lang="en-US" sz="2000" b="1" i="0" cap="small" dirty="0">
                <a:solidFill>
                  <a:srgbClr val="000000"/>
                </a:solidFill>
                <a:effectLst/>
                <a:latin typeface="Calibri-Bold"/>
              </a:rPr>
              <a:t>The first three Menu Items are common to all channels.</a:t>
            </a:r>
          </a:p>
          <a:p>
            <a:pPr>
              <a:buNone/>
            </a:pPr>
            <a:endParaRPr lang="en-US" sz="2000" b="1" i="0" cap="small" dirty="0">
              <a:solidFill>
                <a:srgbClr val="000000"/>
              </a:solidFill>
              <a:effectLst/>
              <a:latin typeface="Calibri-Bold"/>
            </a:endParaRPr>
          </a:p>
          <a:p>
            <a:pPr>
              <a:buNone/>
            </a:pPr>
            <a:r>
              <a:rPr lang="en-US" sz="2000" b="1" i="0" cap="small" dirty="0">
                <a:solidFill>
                  <a:srgbClr val="000000"/>
                </a:solidFill>
                <a:effectLst/>
                <a:latin typeface="Calibri-Bold"/>
              </a:rPr>
              <a:t>T = Select Chip Type. Allows the Synthesizer chip type to be selected. Normally only needed the first time you configure the firmware. This will also clear all memories and reset them to the default settings.</a:t>
            </a:r>
          </a:p>
          <a:p>
            <a:pPr>
              <a:buNone/>
            </a:pPr>
            <a:endParaRPr lang="en-US" sz="2000" b="1" i="0" cap="small" dirty="0">
              <a:solidFill>
                <a:srgbClr val="000000"/>
              </a:solidFill>
              <a:effectLst/>
              <a:latin typeface="Calibri-Bold"/>
            </a:endParaRPr>
          </a:p>
          <a:p>
            <a:pPr>
              <a:buNone/>
            </a:pPr>
            <a:r>
              <a:rPr lang="en-US" sz="2000" b="1" i="0" cap="small" dirty="0">
                <a:solidFill>
                  <a:srgbClr val="000000"/>
                </a:solidFill>
                <a:effectLst/>
                <a:latin typeface="Calibri-Bold"/>
              </a:rPr>
              <a:t>O = Set Reference Oscillator Frequency. Sets the Reference Oscillator Frequency. Enter the actual frequency of your reference including any frequency error. The firmware will attempt to adjust for this.</a:t>
            </a:r>
          </a:p>
          <a:p>
            <a:pPr>
              <a:buNone/>
            </a:pPr>
            <a:endParaRPr lang="en-US" sz="2000" b="1" i="0" cap="small" dirty="0">
              <a:solidFill>
                <a:srgbClr val="000000"/>
              </a:solidFill>
              <a:effectLst/>
              <a:latin typeface="Calibri-Bold"/>
            </a:endParaRPr>
          </a:p>
          <a:p>
            <a:pPr>
              <a:buNone/>
            </a:pPr>
            <a:r>
              <a:rPr lang="en-US" sz="2000" b="1" i="0" cap="small" dirty="0">
                <a:solidFill>
                  <a:srgbClr val="000000"/>
                </a:solidFill>
                <a:effectLst/>
                <a:latin typeface="Calibri-Bold"/>
              </a:rPr>
              <a:t>N = Set Channel Number. Enter the channel number from 0 to 9. This channel will then be loaded and you can adjust the settings using the menu. This overrides the channel selected by any external switches. if you wish to use external switches to select a channel then you must change this setting to 255 before saving to the EEPROM. A setting of 255 enables external channel selection</a:t>
            </a:r>
            <a:r>
              <a:rPr lang="en-US" sz="2000" b="0" i="0" dirty="0">
                <a:solidFill>
                  <a:srgbClr val="000000"/>
                </a:solidFill>
                <a:effectLst/>
                <a:latin typeface="Calibri-Bold"/>
              </a:rPr>
              <a:t>.</a:t>
            </a:r>
            <a:r>
              <a:rPr lang="en-US" sz="2000" dirty="0">
                <a:latin typeface="Calibri-Bold"/>
              </a:rPr>
              <a:t> </a:t>
            </a:r>
          </a:p>
        </p:txBody>
      </p:sp>
    </p:spTree>
    <p:extLst>
      <p:ext uri="{BB962C8B-B14F-4D97-AF65-F5344CB8AC3E}">
        <p14:creationId xmlns:p14="http://schemas.microsoft.com/office/powerpoint/2010/main" val="687116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01483C-D7AD-DE1B-9427-EDC452E88E20}"/>
              </a:ext>
            </a:extLst>
          </p:cNvPr>
          <p:cNvSpPr txBox="1"/>
          <p:nvPr/>
        </p:nvSpPr>
        <p:spPr>
          <a:xfrm>
            <a:off x="642551" y="393192"/>
            <a:ext cx="10915135" cy="5632311"/>
          </a:xfrm>
          <a:prstGeom prst="rect">
            <a:avLst/>
          </a:prstGeom>
          <a:noFill/>
        </p:spPr>
        <p:txBody>
          <a:bodyPr wrap="square" rtlCol="0">
            <a:spAutoFit/>
          </a:bodyPr>
          <a:lstStyle/>
          <a:p>
            <a:r>
              <a:rPr lang="en-US" sz="2000" b="1" cap="small" dirty="0">
                <a:solidFill>
                  <a:srgbClr val="000000"/>
                </a:solidFill>
                <a:effectLst/>
                <a:latin typeface="Calibri-Bold"/>
              </a:rPr>
              <a:t>The following menu settings are applied to the currently selected channel. Each channel may have different settings.</a:t>
            </a:r>
            <a:r>
              <a:rPr lang="en-US" sz="2000" b="1" cap="small" dirty="0">
                <a:latin typeface="Calibri-Bold"/>
              </a:rPr>
              <a:t> </a:t>
            </a:r>
            <a:br>
              <a:rPr lang="en-US" sz="2000" b="1" cap="small" dirty="0">
                <a:latin typeface="Calibri-Bold"/>
              </a:rPr>
            </a:br>
            <a:endParaRPr lang="en-US" sz="2000" b="1" cap="small" dirty="0">
              <a:latin typeface="Calibri-Bold"/>
            </a:endParaRPr>
          </a:p>
          <a:p>
            <a:pPr>
              <a:buNone/>
            </a:pPr>
            <a:r>
              <a:rPr lang="en-US" sz="2000" b="1" cap="small" dirty="0">
                <a:solidFill>
                  <a:srgbClr val="000000"/>
                </a:solidFill>
                <a:effectLst/>
                <a:latin typeface="Calibri-Bold"/>
              </a:rPr>
              <a:t>D = Restores the Default Register Values for chip. Sets default values to all registers. Tries to program a 10Mhz PFD and requests a frequency. After this your Synthesizer should start to output RF.</a:t>
            </a:r>
          </a:p>
          <a:p>
            <a:pPr>
              <a:buNone/>
            </a:pPr>
            <a:endParaRPr lang="en-US" sz="2000" b="1" cap="small" dirty="0">
              <a:solidFill>
                <a:srgbClr val="000000"/>
              </a:solidFill>
              <a:effectLst/>
              <a:latin typeface="Calibri-Bold"/>
            </a:endParaRPr>
          </a:p>
          <a:p>
            <a:pPr>
              <a:buNone/>
            </a:pPr>
            <a:r>
              <a:rPr lang="en-US" sz="2000" b="1" cap="small" dirty="0">
                <a:solidFill>
                  <a:srgbClr val="000000"/>
                </a:solidFill>
                <a:effectLst/>
                <a:latin typeface="Calibri-Bold"/>
              </a:rPr>
              <a:t>P = Enter PFD Frequency. Set the required PFD frequency. The firmware will attempt to get as close as possible to the requested value but not all values can be achieved.</a:t>
            </a:r>
          </a:p>
          <a:p>
            <a:pPr>
              <a:buNone/>
            </a:pPr>
            <a:endParaRPr lang="en-US" sz="2000" b="1" cap="small" dirty="0">
              <a:solidFill>
                <a:srgbClr val="000000"/>
              </a:solidFill>
              <a:effectLst/>
              <a:latin typeface="Calibri-Bold"/>
            </a:endParaRPr>
          </a:p>
          <a:p>
            <a:pPr>
              <a:buNone/>
            </a:pPr>
            <a:r>
              <a:rPr lang="en-US" sz="2000" b="1" cap="small" dirty="0">
                <a:solidFill>
                  <a:srgbClr val="000000"/>
                </a:solidFill>
                <a:effectLst/>
                <a:latin typeface="Calibri-Bold"/>
              </a:rPr>
              <a:t>M = Set External Multiplier. If the Synthesizer is followed by a multiplier for higher frequencies this option allows you to specify the multiplication factor. Final Multiplied Frequencies can then be entered and viewed.</a:t>
            </a:r>
          </a:p>
          <a:p>
            <a:pPr>
              <a:buNone/>
            </a:pPr>
            <a:endParaRPr lang="en-US" sz="2000" b="1" cap="small" dirty="0">
              <a:solidFill>
                <a:srgbClr val="000000"/>
              </a:solidFill>
              <a:effectLst/>
              <a:latin typeface="Calibri-Bold"/>
            </a:endParaRPr>
          </a:p>
          <a:p>
            <a:pPr>
              <a:buNone/>
            </a:pPr>
            <a:r>
              <a:rPr lang="en-US" sz="2000" b="1" cap="small" dirty="0">
                <a:solidFill>
                  <a:srgbClr val="000000"/>
                </a:solidFill>
                <a:effectLst/>
                <a:latin typeface="Calibri-Bold"/>
              </a:rPr>
              <a:t>F = Enter Output Frequency. Set the required output frequency. The firmware will attempt to calculate the closest register values to achieve this. Changing the PFD may improve the result.</a:t>
            </a:r>
          </a:p>
          <a:p>
            <a:pPr>
              <a:buNone/>
            </a:pPr>
            <a:endParaRPr lang="en-US" sz="2000" b="1" cap="small" dirty="0">
              <a:solidFill>
                <a:srgbClr val="000000"/>
              </a:solidFill>
              <a:effectLst/>
              <a:latin typeface="Calibri-Bold"/>
            </a:endParaRPr>
          </a:p>
          <a:p>
            <a:pPr>
              <a:buNone/>
            </a:pPr>
            <a:r>
              <a:rPr lang="en-US" sz="2000" b="1" cap="small" dirty="0">
                <a:solidFill>
                  <a:srgbClr val="000000"/>
                </a:solidFill>
                <a:effectLst/>
                <a:latin typeface="Calibri-Bold"/>
              </a:rPr>
              <a:t>C = Calculate and display frequency from current settings. The firmware will calculate the expected output frequency from the current register settings. Useful to check after you make manual changes.</a:t>
            </a:r>
          </a:p>
        </p:txBody>
      </p:sp>
    </p:spTree>
    <p:extLst>
      <p:ext uri="{BB962C8B-B14F-4D97-AF65-F5344CB8AC3E}">
        <p14:creationId xmlns:p14="http://schemas.microsoft.com/office/powerpoint/2010/main" val="3655472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7251E-E273-85B6-402F-1F8BCD48CD16}"/>
              </a:ext>
            </a:extLst>
          </p:cNvPr>
          <p:cNvSpPr txBox="1"/>
          <p:nvPr/>
        </p:nvSpPr>
        <p:spPr>
          <a:xfrm>
            <a:off x="691980" y="655399"/>
            <a:ext cx="10857471" cy="5016758"/>
          </a:xfrm>
          <a:prstGeom prst="rect">
            <a:avLst/>
          </a:prstGeom>
          <a:noFill/>
        </p:spPr>
        <p:txBody>
          <a:bodyPr wrap="square" rtlCol="0">
            <a:spAutoFit/>
          </a:bodyPr>
          <a:lstStyle/>
          <a:p>
            <a:r>
              <a:rPr lang="en-US" sz="2000" b="1" cap="small" dirty="0">
                <a:solidFill>
                  <a:srgbClr val="000000"/>
                </a:solidFill>
                <a:effectLst/>
                <a:latin typeface="Calibri-Bold"/>
              </a:rPr>
              <a:t>V = View / Enter Variables for Registers. Allows viewing or entry of parameters using the same names as defined in the chip datasheet. Press ? for a full list of the available parameter names.</a:t>
            </a:r>
          </a:p>
          <a:p>
            <a:endParaRPr lang="en-US" sz="2000" b="1" cap="small" dirty="0">
              <a:solidFill>
                <a:srgbClr val="000000"/>
              </a:solidFill>
              <a:effectLst/>
              <a:latin typeface="Calibri-Bold"/>
            </a:endParaRPr>
          </a:p>
          <a:p>
            <a:pPr>
              <a:buNone/>
            </a:pPr>
            <a:r>
              <a:rPr lang="en-US" sz="2000" b="1" i="0" cap="small" dirty="0">
                <a:solidFill>
                  <a:srgbClr val="000000"/>
                </a:solidFill>
                <a:effectLst/>
                <a:latin typeface="Calibri-Bold"/>
              </a:rPr>
              <a:t>R = View / Enter Registers Directly in Hex. Allows direct entry of register values in Hexadecimal. Useful when transferring values calculated by another program.</a:t>
            </a:r>
          </a:p>
          <a:p>
            <a:pPr>
              <a:buNone/>
            </a:pPr>
            <a:endParaRPr lang="en-US" sz="2000" b="1" i="0" cap="small" dirty="0">
              <a:solidFill>
                <a:srgbClr val="000000"/>
              </a:solidFill>
              <a:effectLst/>
              <a:latin typeface="Calibri-Bold"/>
            </a:endParaRPr>
          </a:p>
          <a:p>
            <a:pPr>
              <a:buNone/>
            </a:pPr>
            <a:r>
              <a:rPr lang="en-US" sz="2000" b="1" i="0" cap="small" dirty="0">
                <a:solidFill>
                  <a:srgbClr val="000000"/>
                </a:solidFill>
                <a:effectLst/>
                <a:latin typeface="Calibri-Bold"/>
              </a:rPr>
              <a:t>I = Configure CW Ident. Allows entry of CW Ident, CW Speed, Ident Period and FSK Shift. A shift of -800Hz is a typical value. Ident period is only valid for a CW only configuration. If a JT mode is also enabled, then the CW ident will be sent every odd minute.</a:t>
            </a:r>
          </a:p>
          <a:p>
            <a:pPr>
              <a:buNone/>
            </a:pPr>
            <a:endParaRPr lang="en-US" sz="2000" b="1" i="0" cap="small" dirty="0">
              <a:solidFill>
                <a:srgbClr val="000000"/>
              </a:solidFill>
              <a:effectLst/>
              <a:latin typeface="Calibri-Bold"/>
            </a:endParaRPr>
          </a:p>
          <a:p>
            <a:pPr>
              <a:buNone/>
            </a:pPr>
            <a:r>
              <a:rPr lang="en-US" sz="2000" b="1" i="0" cap="small" dirty="0">
                <a:solidFill>
                  <a:srgbClr val="000000"/>
                </a:solidFill>
                <a:effectLst/>
                <a:latin typeface="Calibri-Bold"/>
              </a:rPr>
              <a:t>J = Configure JT modes. Allows entry of a 13-character message. This would normally be the Callsign and Maidenhead locator. The JT ident will be sent every Even minute. Accurate timing requires a GPS module to be connected.</a:t>
            </a:r>
          </a:p>
          <a:p>
            <a:pPr>
              <a:buNone/>
            </a:pPr>
            <a:endParaRPr lang="en-US" sz="2000" b="1" i="0" cap="small" dirty="0">
              <a:solidFill>
                <a:srgbClr val="000000"/>
              </a:solidFill>
              <a:effectLst/>
              <a:latin typeface="Calibri-Bold"/>
            </a:endParaRPr>
          </a:p>
          <a:p>
            <a:pPr>
              <a:buNone/>
            </a:pPr>
            <a:r>
              <a:rPr lang="en-US" sz="2000" b="1" i="0" cap="small" dirty="0">
                <a:solidFill>
                  <a:srgbClr val="000000"/>
                </a:solidFill>
                <a:effectLst/>
                <a:latin typeface="Calibri-Bold"/>
              </a:rPr>
              <a:t>K = Configure External Key. An External Morse key can be connected and used to frequency shift the signal. The FSK Shift can be entered and is separate from the CWID shift.</a:t>
            </a:r>
          </a:p>
        </p:txBody>
      </p:sp>
    </p:spTree>
    <p:extLst>
      <p:ext uri="{BB962C8B-B14F-4D97-AF65-F5344CB8AC3E}">
        <p14:creationId xmlns:p14="http://schemas.microsoft.com/office/powerpoint/2010/main" val="3951489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7D6636-CE5B-0675-9462-43681113C014}"/>
              </a:ext>
            </a:extLst>
          </p:cNvPr>
          <p:cNvSpPr txBox="1"/>
          <p:nvPr/>
        </p:nvSpPr>
        <p:spPr>
          <a:xfrm>
            <a:off x="1178009" y="2767280"/>
            <a:ext cx="9852455" cy="2554545"/>
          </a:xfrm>
          <a:prstGeom prst="rect">
            <a:avLst/>
          </a:prstGeom>
          <a:noFill/>
        </p:spPr>
        <p:txBody>
          <a:bodyPr wrap="square" rtlCol="0">
            <a:spAutoFit/>
          </a:bodyPr>
          <a:lstStyle/>
          <a:p>
            <a:pPr>
              <a:buNone/>
            </a:pPr>
            <a:r>
              <a:rPr lang="en-US" sz="2000" b="1" i="0" cap="small" dirty="0">
                <a:solidFill>
                  <a:srgbClr val="000000"/>
                </a:solidFill>
                <a:effectLst/>
                <a:latin typeface="Calibri-Bold"/>
              </a:rPr>
              <a:t>S = Save Registers to EEPROM. Saves the current Synthesizer settings to EEPROM. They will then be automatically loaded on the next power cycle. You must do this at least once.</a:t>
            </a:r>
          </a:p>
          <a:p>
            <a:pPr>
              <a:buNone/>
            </a:pPr>
            <a:endParaRPr lang="en-US" sz="2000" b="1" i="0" cap="small" dirty="0">
              <a:solidFill>
                <a:srgbClr val="000000"/>
              </a:solidFill>
              <a:effectLst/>
              <a:latin typeface="Calibri-Bold"/>
            </a:endParaRPr>
          </a:p>
          <a:p>
            <a:pPr>
              <a:buNone/>
            </a:pPr>
            <a:r>
              <a:rPr lang="en-US" sz="2000" b="1" i="0" cap="small" dirty="0">
                <a:solidFill>
                  <a:srgbClr val="000000"/>
                </a:solidFill>
                <a:effectLst/>
                <a:latin typeface="Calibri-Bold"/>
              </a:rPr>
              <a:t>X = Exit Menu. Exits from the menu, re-initializes the Synthesizer and starts the CW Ident.</a:t>
            </a:r>
          </a:p>
          <a:p>
            <a:pPr>
              <a:buNone/>
            </a:pPr>
            <a:endParaRPr lang="en-US" sz="2000" b="1" cap="small" dirty="0">
              <a:solidFill>
                <a:srgbClr val="000000"/>
              </a:solidFill>
              <a:latin typeface="Calibri-Bold"/>
            </a:endParaRPr>
          </a:p>
          <a:p>
            <a:r>
              <a:rPr lang="en-US" sz="2000" b="1" i="0" cap="small" dirty="0">
                <a:solidFill>
                  <a:srgbClr val="000000"/>
                </a:solidFill>
                <a:effectLst/>
                <a:latin typeface="Calibri" panose="020F0502020204030204" pitchFamily="34" charset="0"/>
              </a:rPr>
              <a:t>The ADF4351 can accept an external reference such as a GPSDO. This </a:t>
            </a:r>
            <a:r>
              <a:rPr lang="en-US" sz="2000" b="1" cap="small" dirty="0">
                <a:solidFill>
                  <a:srgbClr val="000000"/>
                </a:solidFill>
                <a:latin typeface="Calibri" panose="020F0502020204030204" pitchFamily="34" charset="0"/>
              </a:rPr>
              <a:t>is </a:t>
            </a:r>
            <a:r>
              <a:rPr lang="en-US" sz="2000" b="1" i="0" cap="small" dirty="0">
                <a:solidFill>
                  <a:srgbClr val="000000"/>
                </a:solidFill>
                <a:effectLst/>
                <a:latin typeface="Calibri" panose="020F0502020204030204" pitchFamily="34" charset="0"/>
              </a:rPr>
              <a:t>selected in the ‘O’ menu item.</a:t>
            </a:r>
          </a:p>
          <a:p>
            <a:pPr>
              <a:buNone/>
            </a:pPr>
            <a:endParaRPr lang="en-US" sz="2000" b="1" i="0" cap="small" dirty="0">
              <a:solidFill>
                <a:srgbClr val="000000"/>
              </a:solidFill>
              <a:effectLst/>
              <a:latin typeface="Calibri-Bold"/>
            </a:endParaRPr>
          </a:p>
        </p:txBody>
      </p:sp>
      <p:sp>
        <p:nvSpPr>
          <p:cNvPr id="8" name="TextBox 7">
            <a:extLst>
              <a:ext uri="{FF2B5EF4-FFF2-40B4-BE49-F238E27FC236}">
                <a16:creationId xmlns:a16="http://schemas.microsoft.com/office/drawing/2014/main" id="{4CC4C1BB-2A59-27A1-9B09-5D641829B609}"/>
              </a:ext>
            </a:extLst>
          </p:cNvPr>
          <p:cNvSpPr txBox="1"/>
          <p:nvPr/>
        </p:nvSpPr>
        <p:spPr>
          <a:xfrm>
            <a:off x="1070920" y="441303"/>
            <a:ext cx="10050162" cy="707886"/>
          </a:xfrm>
          <a:prstGeom prst="rect">
            <a:avLst/>
          </a:prstGeom>
          <a:noFill/>
        </p:spPr>
        <p:txBody>
          <a:bodyPr wrap="square">
            <a:spAutoFit/>
          </a:bodyPr>
          <a:lstStyle/>
          <a:p>
            <a:pPr>
              <a:buNone/>
            </a:pPr>
            <a:r>
              <a:rPr lang="en-US" sz="2000" b="1" i="0" cap="small" dirty="0">
                <a:solidFill>
                  <a:srgbClr val="000000"/>
                </a:solidFill>
                <a:effectLst/>
                <a:latin typeface="Calibri-Bold"/>
              </a:rPr>
              <a:t>G = View GPS NMEA data. This is used to test the GPS connection. when selected it will echo all GPS data to the screen. Press any key to exit this mode.</a:t>
            </a:r>
          </a:p>
        </p:txBody>
      </p:sp>
      <p:sp>
        <p:nvSpPr>
          <p:cNvPr id="10" name="TextBox 9">
            <a:extLst>
              <a:ext uri="{FF2B5EF4-FFF2-40B4-BE49-F238E27FC236}">
                <a16:creationId xmlns:a16="http://schemas.microsoft.com/office/drawing/2014/main" id="{0A401C95-DE86-B085-A7B3-AE236D93571E}"/>
              </a:ext>
            </a:extLst>
          </p:cNvPr>
          <p:cNvSpPr txBox="1"/>
          <p:nvPr/>
        </p:nvSpPr>
        <p:spPr>
          <a:xfrm>
            <a:off x="1252155" y="1437506"/>
            <a:ext cx="9531175" cy="707886"/>
          </a:xfrm>
          <a:prstGeom prst="rect">
            <a:avLst/>
          </a:prstGeom>
          <a:noFill/>
        </p:spPr>
        <p:txBody>
          <a:bodyPr wrap="square">
            <a:spAutoFit/>
          </a:bodyPr>
          <a:lstStyle/>
          <a:p>
            <a:pPr>
              <a:buNone/>
            </a:pPr>
            <a:r>
              <a:rPr lang="en-US" sz="2000" b="1" i="0" cap="small" dirty="0">
                <a:solidFill>
                  <a:srgbClr val="000000"/>
                </a:solidFill>
                <a:effectLst/>
                <a:latin typeface="Calibri-Bold"/>
              </a:rPr>
              <a:t>One note on using the GPS, if you use an active antenna with a very short coax, keep it away from the Pico/Synthesizer otherwise interference can cause the GPS to not lock</a:t>
            </a:r>
            <a:r>
              <a:rPr lang="en-US" sz="2000" b="1" i="0" dirty="0">
                <a:solidFill>
                  <a:srgbClr val="000000"/>
                </a:solidFill>
                <a:effectLst/>
                <a:latin typeface="Calibri-Bold"/>
              </a:rPr>
              <a:t>!</a:t>
            </a:r>
          </a:p>
        </p:txBody>
      </p:sp>
    </p:spTree>
    <p:extLst>
      <p:ext uri="{BB962C8B-B14F-4D97-AF65-F5344CB8AC3E}">
        <p14:creationId xmlns:p14="http://schemas.microsoft.com/office/powerpoint/2010/main" val="3073763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B7D0E5-4672-80FB-8300-C45C8996EB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0" t="39754" r="-8" b="-189"/>
          <a:stretch/>
        </p:blipFill>
        <p:spPr bwMode="auto">
          <a:xfrm>
            <a:off x="2693768" y="2424508"/>
            <a:ext cx="6813443" cy="3658341"/>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E0BED413-0B80-DE0D-1C71-98835B59DF63}"/>
              </a:ext>
            </a:extLst>
          </p:cNvPr>
          <p:cNvSpPr txBox="1"/>
          <p:nvPr/>
        </p:nvSpPr>
        <p:spPr>
          <a:xfrm>
            <a:off x="1606380" y="525839"/>
            <a:ext cx="8979243" cy="1323439"/>
          </a:xfrm>
          <a:prstGeom prst="rect">
            <a:avLst/>
          </a:prstGeom>
          <a:noFill/>
        </p:spPr>
        <p:txBody>
          <a:bodyPr wrap="square">
            <a:spAutoFit/>
          </a:bodyPr>
          <a:lstStyle/>
          <a:p>
            <a:pPr>
              <a:buNone/>
            </a:pPr>
            <a:r>
              <a:rPr lang="en-US" sz="2000" b="1" i="0" cap="small" dirty="0">
                <a:solidFill>
                  <a:srgbClr val="000000"/>
                </a:solidFill>
                <a:effectLst/>
                <a:latin typeface="Calibri" panose="020F0502020204030204" pitchFamily="34" charset="0"/>
              </a:rPr>
              <a:t>You can see from the menus that use as a signal generator would be pretty straight forward by not programming a CW Ident or JT mode. There should also be no offset.</a:t>
            </a:r>
          </a:p>
          <a:p>
            <a:pPr>
              <a:buNone/>
            </a:pPr>
            <a:endParaRPr lang="en-US" sz="2000" b="1" cap="small" dirty="0">
              <a:solidFill>
                <a:srgbClr val="000000"/>
              </a:solidFill>
              <a:latin typeface="Calibri" panose="020F0502020204030204" pitchFamily="34" charset="0"/>
            </a:endParaRPr>
          </a:p>
          <a:p>
            <a:pPr>
              <a:buNone/>
            </a:pPr>
            <a:r>
              <a:rPr lang="en-US" sz="2000" b="1" i="0" cap="small" dirty="0">
                <a:solidFill>
                  <a:srgbClr val="000000"/>
                </a:solidFill>
                <a:effectLst/>
                <a:latin typeface="Calibri" panose="020F0502020204030204" pitchFamily="34" charset="0"/>
              </a:rPr>
              <a:t>I set up JT4</a:t>
            </a:r>
            <a:r>
              <a:rPr lang="en-US" sz="2000" b="1" cap="small" dirty="0">
                <a:solidFill>
                  <a:srgbClr val="000000"/>
                </a:solidFill>
                <a:latin typeface="Calibri" panose="020F0502020204030204" pitchFamily="34" charset="0"/>
              </a:rPr>
              <a:t>G</a:t>
            </a:r>
            <a:r>
              <a:rPr lang="en-US" sz="2000" b="1" i="0" cap="small" dirty="0">
                <a:solidFill>
                  <a:srgbClr val="000000"/>
                </a:solidFill>
                <a:effectLst/>
                <a:latin typeface="Calibri" panose="020F0502020204030204" pitchFamily="34" charset="0"/>
              </a:rPr>
              <a:t> and WSJT-X decoded it easily.</a:t>
            </a:r>
          </a:p>
        </p:txBody>
      </p:sp>
    </p:spTree>
    <p:extLst>
      <p:ext uri="{BB962C8B-B14F-4D97-AF65-F5344CB8AC3E}">
        <p14:creationId xmlns:p14="http://schemas.microsoft.com/office/powerpoint/2010/main" val="819203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7A420E-E46D-786A-4729-52567EC981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6000"/>
                    </a14:imgEffect>
                  </a14:imgLayer>
                </a14:imgProps>
              </a:ext>
              <a:ext uri="{28A0092B-C50C-407E-A947-70E740481C1C}">
                <a14:useLocalDpi xmlns:a14="http://schemas.microsoft.com/office/drawing/2010/main" val="0"/>
              </a:ext>
            </a:extLst>
          </a:blip>
          <a:srcRect b="4433"/>
          <a:stretch/>
        </p:blipFill>
        <p:spPr>
          <a:xfrm>
            <a:off x="1519427" y="144208"/>
            <a:ext cx="9167623" cy="6570917"/>
          </a:xfrm>
          <a:prstGeom prst="rect">
            <a:avLst/>
          </a:prstGeom>
        </p:spPr>
      </p:pic>
    </p:spTree>
    <p:extLst>
      <p:ext uri="{BB962C8B-B14F-4D97-AF65-F5344CB8AC3E}">
        <p14:creationId xmlns:p14="http://schemas.microsoft.com/office/powerpoint/2010/main" val="3497876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E82E2-B65B-CEB6-BFFB-68245E71B3B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l="19609" t="19296" r="26094" b="33625"/>
          <a:stretch/>
        </p:blipFill>
        <p:spPr>
          <a:xfrm>
            <a:off x="16258" y="749480"/>
            <a:ext cx="12175742" cy="4835260"/>
          </a:xfrm>
          <a:prstGeom prst="rect">
            <a:avLst/>
          </a:prstGeom>
        </p:spPr>
      </p:pic>
      <p:sp>
        <p:nvSpPr>
          <p:cNvPr id="2" name="TextBox 1">
            <a:extLst>
              <a:ext uri="{FF2B5EF4-FFF2-40B4-BE49-F238E27FC236}">
                <a16:creationId xmlns:a16="http://schemas.microsoft.com/office/drawing/2014/main" id="{D82C0447-9D74-52C9-F4E8-15A45B0B7D4F}"/>
              </a:ext>
            </a:extLst>
          </p:cNvPr>
          <p:cNvSpPr txBox="1"/>
          <p:nvPr/>
        </p:nvSpPr>
        <p:spPr>
          <a:xfrm>
            <a:off x="370703" y="6203092"/>
            <a:ext cx="370702" cy="461665"/>
          </a:xfrm>
          <a:prstGeom prst="rect">
            <a:avLst/>
          </a:prstGeom>
          <a:noFill/>
        </p:spPr>
        <p:txBody>
          <a:bodyPr wrap="square" rtlCol="0">
            <a:spAutoFit/>
          </a:bodyPr>
          <a:lstStyle/>
          <a:p>
            <a:r>
              <a:rPr lang="en-US" sz="2400" dirty="0"/>
              <a:t>*</a:t>
            </a:r>
          </a:p>
        </p:txBody>
      </p:sp>
    </p:spTree>
    <p:extLst>
      <p:ext uri="{BB962C8B-B14F-4D97-AF65-F5344CB8AC3E}">
        <p14:creationId xmlns:p14="http://schemas.microsoft.com/office/powerpoint/2010/main" val="36816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FDA5CD-301C-9664-9040-9C2FE0A66AD6}"/>
              </a:ext>
            </a:extLst>
          </p:cNvPr>
          <p:cNvPicPr>
            <a:picLocks noChangeAspect="1"/>
          </p:cNvPicPr>
          <p:nvPr/>
        </p:nvPicPr>
        <p:blipFill>
          <a:blip r:embed="rId2">
            <a:extLst>
              <a:ext uri="{28A0092B-C50C-407E-A947-70E740481C1C}">
                <a14:useLocalDpi xmlns:a14="http://schemas.microsoft.com/office/drawing/2010/main" val="0"/>
              </a:ext>
            </a:extLst>
          </a:blip>
          <a:srcRect t="19965" b="11584"/>
          <a:stretch/>
        </p:blipFill>
        <p:spPr>
          <a:xfrm>
            <a:off x="2316983" y="0"/>
            <a:ext cx="7514170" cy="6858000"/>
          </a:xfrm>
          <a:prstGeom prst="rect">
            <a:avLst/>
          </a:prstGeom>
        </p:spPr>
      </p:pic>
    </p:spTree>
    <p:extLst>
      <p:ext uri="{BB962C8B-B14F-4D97-AF65-F5344CB8AC3E}">
        <p14:creationId xmlns:p14="http://schemas.microsoft.com/office/powerpoint/2010/main" val="3108267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EA3240-4A49-7584-9D45-393E33D0C912}"/>
              </a:ext>
            </a:extLst>
          </p:cNvPr>
          <p:cNvSpPr txBox="1"/>
          <p:nvPr/>
        </p:nvSpPr>
        <p:spPr>
          <a:xfrm>
            <a:off x="826089" y="368718"/>
            <a:ext cx="5813607" cy="6217087"/>
          </a:xfrm>
          <a:prstGeom prst="rect">
            <a:avLst/>
          </a:prstGeom>
          <a:noFill/>
        </p:spPr>
        <p:txBody>
          <a:bodyPr wrap="square" rtlCol="0">
            <a:spAutoFit/>
          </a:bodyPr>
          <a:lstStyle/>
          <a:p>
            <a:pPr>
              <a:buNone/>
            </a:pPr>
            <a:r>
              <a:rPr lang="en-US" sz="1800" b="1" i="0" dirty="0">
                <a:solidFill>
                  <a:srgbClr val="000000"/>
                </a:solidFill>
                <a:effectLst/>
                <a:latin typeface="Calibri-Bold"/>
              </a:rPr>
              <a:t>ALTERNATE PROGRAMMING:</a:t>
            </a:r>
          </a:p>
          <a:p>
            <a:pPr>
              <a:buNone/>
            </a:pPr>
            <a:endParaRPr lang="en-US" sz="2000" b="1" i="0" dirty="0">
              <a:solidFill>
                <a:srgbClr val="000000"/>
              </a:solidFill>
              <a:effectLst/>
              <a:latin typeface="Calibri" panose="020F0502020204030204" pitchFamily="34" charset="0"/>
            </a:endParaRPr>
          </a:p>
          <a:p>
            <a:pPr>
              <a:buNone/>
            </a:pPr>
            <a:r>
              <a:rPr lang="en-US" sz="2000" b="1" i="0" cap="small" dirty="0">
                <a:solidFill>
                  <a:srgbClr val="000000"/>
                </a:solidFill>
                <a:effectLst/>
                <a:latin typeface="Calibri" panose="020F0502020204030204" pitchFamily="34" charset="0"/>
              </a:rPr>
              <a:t>Up to now, it is assumed that you are using a PC to program the Pico/RP2040 Zero. There is another way. It can be done with your trusty Android Cell Phone.</a:t>
            </a:r>
          </a:p>
          <a:p>
            <a:pPr>
              <a:buNone/>
            </a:pPr>
            <a:endParaRPr lang="en-US" sz="2000" b="1" i="0" cap="small" dirty="0">
              <a:solidFill>
                <a:srgbClr val="000000"/>
              </a:solidFill>
              <a:effectLst/>
              <a:latin typeface="Calibri" panose="020F0502020204030204" pitchFamily="34" charset="0"/>
            </a:endParaRPr>
          </a:p>
          <a:p>
            <a:pPr>
              <a:buNone/>
            </a:pPr>
            <a:r>
              <a:rPr lang="en-US" sz="2000" b="1" i="0" cap="small" dirty="0">
                <a:solidFill>
                  <a:srgbClr val="000000"/>
                </a:solidFill>
                <a:effectLst/>
                <a:latin typeface="Calibri" panose="020F0502020204030204" pitchFamily="34" charset="0"/>
              </a:rPr>
              <a:t>To be able to talk to the Controller, an OTG (On the Go) cable and terminal program like Tera Term or PuTTY is required.</a:t>
            </a:r>
          </a:p>
          <a:p>
            <a:pPr>
              <a:buNone/>
            </a:pPr>
            <a:endParaRPr lang="en-US" sz="2000" b="1" i="0" cap="small" dirty="0">
              <a:solidFill>
                <a:srgbClr val="000000"/>
              </a:solidFill>
              <a:effectLst/>
              <a:latin typeface="Calibri" panose="020F0502020204030204" pitchFamily="34" charset="0"/>
            </a:endParaRPr>
          </a:p>
          <a:p>
            <a:pPr>
              <a:buNone/>
            </a:pPr>
            <a:r>
              <a:rPr lang="en-US" sz="2000" b="1" i="0" cap="small" dirty="0">
                <a:solidFill>
                  <a:srgbClr val="000000"/>
                </a:solidFill>
                <a:effectLst/>
                <a:latin typeface="Calibri" panose="020F0502020204030204" pitchFamily="34" charset="0"/>
              </a:rPr>
              <a:t>I searched for quite a while trying to find a suitable terminal program to run on my Android. I finally settle on ‘Another Term’ available for free at the Play Store. It is quite powerful.</a:t>
            </a:r>
          </a:p>
          <a:p>
            <a:pPr>
              <a:buNone/>
            </a:pPr>
            <a:endParaRPr lang="en-US" sz="2000" b="1" i="0" cap="small" dirty="0">
              <a:solidFill>
                <a:srgbClr val="000000"/>
              </a:solidFill>
              <a:effectLst/>
              <a:latin typeface="Calibri" panose="020F0502020204030204" pitchFamily="34" charset="0"/>
            </a:endParaRPr>
          </a:p>
          <a:p>
            <a:pPr>
              <a:buNone/>
            </a:pPr>
            <a:r>
              <a:rPr lang="en-US" sz="2000" b="1" i="0" cap="small" dirty="0">
                <a:solidFill>
                  <a:srgbClr val="000000"/>
                </a:solidFill>
                <a:effectLst/>
                <a:latin typeface="Calibri" panose="020F0502020204030204" pitchFamily="34" charset="0"/>
              </a:rPr>
              <a:t>Once downloaded and installed, launch it. You will be greeted with an opening screen. In this one, there is an entry named PICO BEACON. This is a shortcut I set up to access the controller through its USB port. To set one up, follow these instructions.</a:t>
            </a:r>
            <a:r>
              <a:rPr lang="en-US" sz="2000" b="1" cap="small" dirty="0"/>
              <a:t> </a:t>
            </a:r>
            <a:endParaRPr lang="en-US" sz="2000" cap="small" dirty="0"/>
          </a:p>
        </p:txBody>
      </p:sp>
      <p:pic>
        <p:nvPicPr>
          <p:cNvPr id="4" name="Picture 3">
            <a:extLst>
              <a:ext uri="{FF2B5EF4-FFF2-40B4-BE49-F238E27FC236}">
                <a16:creationId xmlns:a16="http://schemas.microsoft.com/office/drawing/2014/main" id="{BD85E36E-5C0D-5527-F791-A23075C73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4670" y="222656"/>
            <a:ext cx="2850291" cy="6333979"/>
          </a:xfrm>
          <a:prstGeom prst="rect">
            <a:avLst/>
          </a:prstGeom>
        </p:spPr>
      </p:pic>
    </p:spTree>
    <p:extLst>
      <p:ext uri="{BB962C8B-B14F-4D97-AF65-F5344CB8AC3E}">
        <p14:creationId xmlns:p14="http://schemas.microsoft.com/office/powerpoint/2010/main" val="1904460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4165D6-2796-06F7-C8F2-77C15588DDDB}"/>
              </a:ext>
            </a:extLst>
          </p:cNvPr>
          <p:cNvSpPr txBox="1"/>
          <p:nvPr/>
        </p:nvSpPr>
        <p:spPr>
          <a:xfrm>
            <a:off x="211934" y="226293"/>
            <a:ext cx="6094476" cy="400110"/>
          </a:xfrm>
          <a:prstGeom prst="rect">
            <a:avLst/>
          </a:prstGeom>
          <a:noFill/>
        </p:spPr>
        <p:txBody>
          <a:bodyPr wrap="square">
            <a:spAutoFit/>
          </a:bodyPr>
          <a:lstStyle/>
          <a:p>
            <a:pPr marL="0" marR="0" indent="0"/>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First add a New Favorite by pressing the + circled below.</a:t>
            </a:r>
          </a:p>
        </p:txBody>
      </p:sp>
      <p:pic>
        <p:nvPicPr>
          <p:cNvPr id="6" name="Picture 5">
            <a:extLst>
              <a:ext uri="{FF2B5EF4-FFF2-40B4-BE49-F238E27FC236}">
                <a16:creationId xmlns:a16="http://schemas.microsoft.com/office/drawing/2014/main" id="{9E55FEB1-698A-CC1D-BC7E-B6A32F66ABD7}"/>
              </a:ext>
            </a:extLst>
          </p:cNvPr>
          <p:cNvPicPr>
            <a:picLocks noChangeAspect="1"/>
          </p:cNvPicPr>
          <p:nvPr/>
        </p:nvPicPr>
        <p:blipFill rotWithShape="1">
          <a:blip r:embed="rId2">
            <a:extLst>
              <a:ext uri="{28A0092B-C50C-407E-A947-70E740481C1C}">
                <a14:useLocalDpi xmlns:a14="http://schemas.microsoft.com/office/drawing/2010/main" val="0"/>
              </a:ext>
            </a:extLst>
          </a:blip>
          <a:srcRect b="91373"/>
          <a:stretch/>
        </p:blipFill>
        <p:spPr bwMode="auto">
          <a:xfrm>
            <a:off x="1381125" y="807276"/>
            <a:ext cx="3422650" cy="655320"/>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F38DAA61-DD50-B5B1-B8E7-3D1D9ECE9D28}"/>
              </a:ext>
            </a:extLst>
          </p:cNvPr>
          <p:cNvSpPr txBox="1"/>
          <p:nvPr/>
        </p:nvSpPr>
        <p:spPr>
          <a:xfrm>
            <a:off x="870966" y="1654693"/>
            <a:ext cx="4862322" cy="400110"/>
          </a:xfrm>
          <a:prstGeom prst="rect">
            <a:avLst/>
          </a:prstGeom>
          <a:noFill/>
        </p:spPr>
        <p:txBody>
          <a:bodyPr wrap="square">
            <a:spAutoFit/>
          </a:bodyPr>
          <a:lstStyle/>
          <a:p>
            <a:pPr marL="0" marR="0" indent="0"/>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This will open a default configuration page.</a:t>
            </a:r>
          </a:p>
        </p:txBody>
      </p:sp>
      <p:pic>
        <p:nvPicPr>
          <p:cNvPr id="9" name="Picture 8">
            <a:extLst>
              <a:ext uri="{FF2B5EF4-FFF2-40B4-BE49-F238E27FC236}">
                <a16:creationId xmlns:a16="http://schemas.microsoft.com/office/drawing/2014/main" id="{C7655184-9C7F-6292-27CB-381D1CF1C3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771"/>
          <a:stretch/>
        </p:blipFill>
        <p:spPr bwMode="auto">
          <a:xfrm>
            <a:off x="7040880" y="30134"/>
            <a:ext cx="3227831" cy="6827977"/>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DDC338F7-55DA-5CFA-1A16-22AB957A8C59}"/>
              </a:ext>
            </a:extLst>
          </p:cNvPr>
          <p:cNvSpPr txBox="1"/>
          <p:nvPr/>
        </p:nvSpPr>
        <p:spPr>
          <a:xfrm>
            <a:off x="978408" y="2092555"/>
            <a:ext cx="4754880" cy="4401205"/>
          </a:xfrm>
          <a:prstGeom prst="rect">
            <a:avLst/>
          </a:prstGeom>
          <a:noFill/>
        </p:spPr>
        <p:txBody>
          <a:bodyPr wrap="square" rtlCol="0">
            <a:spAutoFit/>
          </a:bodyPr>
          <a:lstStyle/>
          <a:p>
            <a:pPr marL="0" marR="0" indent="0">
              <a:buNone/>
            </a:pPr>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We need to modify it.</a:t>
            </a:r>
          </a:p>
          <a:p>
            <a:pPr marL="0" marR="0" indent="0">
              <a:buNone/>
            </a:pPr>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First name the Favorite.</a:t>
            </a:r>
          </a:p>
          <a:p>
            <a:pPr marL="0" marR="0" indent="0">
              <a:buNone/>
            </a:pPr>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For Terminate, select ‘On Disconnect’ and deselect ‘if process exists with 0’.</a:t>
            </a:r>
          </a:p>
          <a:p>
            <a:pPr marL="0" marR="0" indent="0">
              <a:buNone/>
            </a:pPr>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For Wake Lock, deselect ‘Acquire on Connect’ and select ‘Release on Disconnect’.</a:t>
            </a:r>
          </a:p>
          <a:p>
            <a:pPr marL="0" marR="0" indent="0">
              <a:buNone/>
            </a:pPr>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For Compliance, select ‘VT52 Compat’.</a:t>
            </a:r>
          </a:p>
          <a:p>
            <a:pPr marL="0" marR="0" indent="0">
              <a:buNone/>
            </a:pPr>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For Type, select ‘UART’ This will bring up additional parameters.</a:t>
            </a:r>
          </a:p>
          <a:p>
            <a:pPr marL="0" marR="0" indent="0">
              <a:buNone/>
            </a:pPr>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For Baud – 115200</a:t>
            </a:r>
          </a:p>
          <a:p>
            <a:pPr marL="0" marR="0" indent="0">
              <a:buNone/>
            </a:pPr>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For Data Bits – 8</a:t>
            </a:r>
          </a:p>
          <a:p>
            <a:pPr marL="0" marR="0" indent="0">
              <a:buNone/>
            </a:pPr>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For Stop Bits – 1</a:t>
            </a:r>
          </a:p>
          <a:p>
            <a:pPr marL="0" marR="0" indent="0">
              <a:buNone/>
            </a:pPr>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For Parity – No Parity</a:t>
            </a:r>
          </a:p>
          <a:p>
            <a:pPr marL="0" marR="0" indent="0"/>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For Flow Control – No Flow Control</a:t>
            </a:r>
          </a:p>
        </p:txBody>
      </p:sp>
    </p:spTree>
    <p:extLst>
      <p:ext uri="{BB962C8B-B14F-4D97-AF65-F5344CB8AC3E}">
        <p14:creationId xmlns:p14="http://schemas.microsoft.com/office/powerpoint/2010/main" val="1679108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6B276A-8D13-5709-72A1-F60007AA40DC}"/>
              </a:ext>
            </a:extLst>
          </p:cNvPr>
          <p:cNvSpPr txBox="1"/>
          <p:nvPr/>
        </p:nvSpPr>
        <p:spPr>
          <a:xfrm>
            <a:off x="0" y="1104900"/>
            <a:ext cx="12192000" cy="2862322"/>
          </a:xfrm>
          <a:prstGeom prst="rect">
            <a:avLst/>
          </a:prstGeom>
          <a:noFill/>
        </p:spPr>
        <p:txBody>
          <a:bodyPr wrap="square" rtlCol="0">
            <a:spAutoFit/>
          </a:bodyPr>
          <a:lstStyle/>
          <a:p>
            <a:pPr algn="ctr"/>
            <a:r>
              <a:rPr lang="en-US" sz="6000" b="1" cap="small" dirty="0">
                <a:solidFill>
                  <a:schemeClr val="tx1">
                    <a:lumMod val="95000"/>
                    <a:lumOff val="5000"/>
                  </a:schemeClr>
                </a:solidFill>
              </a:rPr>
              <a:t>A </a:t>
            </a:r>
            <a:r>
              <a:rPr lang="en-US" sz="6000" b="1" cap="small" dirty="0"/>
              <a:t>Simple Synthesizer Signal Generator</a:t>
            </a:r>
          </a:p>
          <a:p>
            <a:pPr algn="ctr"/>
            <a:r>
              <a:rPr lang="en-US" sz="6000" b="1" cap="small" dirty="0">
                <a:solidFill>
                  <a:schemeClr val="tx1">
                    <a:lumMod val="95000"/>
                    <a:lumOff val="5000"/>
                  </a:schemeClr>
                </a:solidFill>
              </a:rPr>
              <a:t>or</a:t>
            </a:r>
          </a:p>
          <a:p>
            <a:pPr algn="ctr"/>
            <a:r>
              <a:rPr lang="en-US" sz="6000" b="1" cap="small" dirty="0">
                <a:solidFill>
                  <a:schemeClr val="tx1">
                    <a:lumMod val="95000"/>
                    <a:lumOff val="5000"/>
                  </a:schemeClr>
                </a:solidFill>
              </a:rPr>
              <a:t>Another Personal Beacon</a:t>
            </a:r>
            <a:endParaRPr lang="en-US" sz="6000" cap="small" dirty="0">
              <a:solidFill>
                <a:schemeClr val="tx1">
                  <a:lumMod val="95000"/>
                  <a:lumOff val="5000"/>
                </a:schemeClr>
              </a:solidFill>
            </a:endParaRPr>
          </a:p>
        </p:txBody>
      </p:sp>
    </p:spTree>
    <p:extLst>
      <p:ext uri="{BB962C8B-B14F-4D97-AF65-F5344CB8AC3E}">
        <p14:creationId xmlns:p14="http://schemas.microsoft.com/office/powerpoint/2010/main" val="1271169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46C4EA-A71F-4A87-75D5-2015B23DF175}"/>
              </a:ext>
            </a:extLst>
          </p:cNvPr>
          <p:cNvSpPr txBox="1"/>
          <p:nvPr/>
        </p:nvSpPr>
        <p:spPr>
          <a:xfrm>
            <a:off x="822489" y="899416"/>
            <a:ext cx="4177879" cy="2554545"/>
          </a:xfrm>
          <a:prstGeom prst="rect">
            <a:avLst/>
          </a:prstGeom>
          <a:noFill/>
        </p:spPr>
        <p:txBody>
          <a:bodyPr wrap="square">
            <a:spAutoFit/>
          </a:bodyPr>
          <a:lstStyle/>
          <a:p>
            <a:pPr marL="0" marR="0" indent="0"/>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The screen should look like this:</a:t>
            </a:r>
          </a:p>
          <a:p>
            <a:pPr marL="0" marR="0" indent="0"/>
            <a:endPar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r>
              <a:rPr lang="en-US" sz="2000" b="1" kern="100" cap="small" dirty="0">
                <a:latin typeface="Calibri" panose="020F0502020204030204" pitchFamily="34" charset="0"/>
                <a:ea typeface="Calibri" panose="020F0502020204030204" pitchFamily="34" charset="0"/>
                <a:cs typeface="Times New Roman" panose="02020603050405020304" pitchFamily="18" charset="0"/>
              </a:rPr>
              <a:t>Press the floppy icon in the lower right to save your changes.</a:t>
            </a:r>
          </a:p>
          <a:p>
            <a:pPr marL="0" marR="0" indent="0"/>
            <a:endPar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buNone/>
            </a:pPr>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Then press the back arrow. This will take you to the home screen where your Favorite should be listed.</a:t>
            </a:r>
          </a:p>
        </p:txBody>
      </p:sp>
      <p:pic>
        <p:nvPicPr>
          <p:cNvPr id="6" name="Picture 5">
            <a:extLst>
              <a:ext uri="{FF2B5EF4-FFF2-40B4-BE49-F238E27FC236}">
                <a16:creationId xmlns:a16="http://schemas.microsoft.com/office/drawing/2014/main" id="{537D0C33-A230-0E17-F2A1-13E77A6004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701" b="3769"/>
          <a:stretch/>
        </p:blipFill>
        <p:spPr bwMode="auto">
          <a:xfrm>
            <a:off x="6641672" y="-4402"/>
            <a:ext cx="3379021" cy="686240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6925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33F6C8-4AC2-6FD1-E4C8-C982632E3905}"/>
              </a:ext>
            </a:extLst>
          </p:cNvPr>
          <p:cNvSpPr txBox="1"/>
          <p:nvPr/>
        </p:nvSpPr>
        <p:spPr>
          <a:xfrm>
            <a:off x="148590" y="487972"/>
            <a:ext cx="6029788" cy="1323439"/>
          </a:xfrm>
          <a:prstGeom prst="rect">
            <a:avLst/>
          </a:prstGeom>
          <a:noFill/>
        </p:spPr>
        <p:txBody>
          <a:bodyPr wrap="square">
            <a:spAutoFit/>
          </a:bodyPr>
          <a:lstStyle/>
          <a:p>
            <a:pPr marL="0" marR="0" indent="0"/>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Make sure you have the OTG and USB cable hooked up. It is not necessary to power the controller from an external source as your cell phone will power it thru USB. Press the Favorite. A screen should pop up like this. </a:t>
            </a:r>
          </a:p>
        </p:txBody>
      </p:sp>
      <p:pic>
        <p:nvPicPr>
          <p:cNvPr id="4" name="Picture 3">
            <a:extLst>
              <a:ext uri="{FF2B5EF4-FFF2-40B4-BE49-F238E27FC236}">
                <a16:creationId xmlns:a16="http://schemas.microsoft.com/office/drawing/2014/main" id="{64B1A3AE-05B2-09F6-4E4B-E9B8DE5278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33" t="41160" r="4617" b="44014"/>
          <a:stretch/>
        </p:blipFill>
        <p:spPr bwMode="auto">
          <a:xfrm>
            <a:off x="815546" y="2207739"/>
            <a:ext cx="4399005" cy="1606379"/>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2CB7C18D-6B51-D0C1-026A-34DE0FCFFB41}"/>
              </a:ext>
            </a:extLst>
          </p:cNvPr>
          <p:cNvSpPr txBox="1"/>
          <p:nvPr/>
        </p:nvSpPr>
        <p:spPr>
          <a:xfrm>
            <a:off x="552246" y="4288664"/>
            <a:ext cx="5296621" cy="1323439"/>
          </a:xfrm>
          <a:prstGeom prst="rect">
            <a:avLst/>
          </a:prstGeom>
          <a:noFill/>
        </p:spPr>
        <p:txBody>
          <a:bodyPr wrap="square">
            <a:spAutoFit/>
          </a:bodyPr>
          <a:lstStyle/>
          <a:p>
            <a:pPr marL="0" marR="0" indent="0"/>
            <a:r>
              <a:rPr lang="en-US" sz="2000" b="1" kern="100" cap="small" dirty="0">
                <a:effectLst/>
                <a:latin typeface="Calibri-Bold"/>
                <a:ea typeface="Calibri" panose="020F0502020204030204" pitchFamily="34" charset="0"/>
                <a:cs typeface="Times New Roman" panose="02020603050405020304" pitchFamily="18" charset="0"/>
              </a:rPr>
              <a:t>Press that pop-up. This will put up a message about letting Another Term mess with your phone to access the Controller. Select ‘OK’ to continue.</a:t>
            </a:r>
          </a:p>
        </p:txBody>
      </p:sp>
      <p:pic>
        <p:nvPicPr>
          <p:cNvPr id="7" name="Picture 6">
            <a:extLst>
              <a:ext uri="{FF2B5EF4-FFF2-40B4-BE49-F238E27FC236}">
                <a16:creationId xmlns:a16="http://schemas.microsoft.com/office/drawing/2014/main" id="{635C3899-FED5-8856-3050-3FCD2E1DC4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623" b="5810"/>
          <a:stretch/>
        </p:blipFill>
        <p:spPr bwMode="auto">
          <a:xfrm>
            <a:off x="6557667" y="1596575"/>
            <a:ext cx="4205514" cy="1548299"/>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7602283D-7597-C646-295C-F1F161D5C74F}"/>
              </a:ext>
            </a:extLst>
          </p:cNvPr>
          <p:cNvSpPr txBox="1"/>
          <p:nvPr/>
        </p:nvSpPr>
        <p:spPr>
          <a:xfrm>
            <a:off x="6374871" y="3577619"/>
            <a:ext cx="5133388" cy="1323439"/>
          </a:xfrm>
          <a:prstGeom prst="rect">
            <a:avLst/>
          </a:prstGeom>
          <a:noFill/>
        </p:spPr>
        <p:txBody>
          <a:bodyPr wrap="square">
            <a:spAutoFit/>
          </a:bodyPr>
          <a:lstStyle/>
          <a:p>
            <a:pPr marL="0" marR="0" indent="0"/>
            <a:r>
              <a:rPr lang="en-US" sz="2000" b="1" kern="100" cap="small" dirty="0">
                <a:effectLst/>
                <a:latin typeface="Calibri" panose="020F0502020204030204" pitchFamily="34" charset="0"/>
                <a:ea typeface="Calibri" panose="020F0502020204030204" pitchFamily="34" charset="0"/>
                <a:cs typeface="Times New Roman" panose="02020603050405020304" pitchFamily="18" charset="0"/>
              </a:rPr>
              <a:t>Next you will be greeted with a screen showing a keyboard. Press Enter and the controller menu will be displayed. From here you can change the controller configuration.</a:t>
            </a:r>
          </a:p>
        </p:txBody>
      </p:sp>
    </p:spTree>
    <p:extLst>
      <p:ext uri="{BB962C8B-B14F-4D97-AF65-F5344CB8AC3E}">
        <p14:creationId xmlns:p14="http://schemas.microsoft.com/office/powerpoint/2010/main" val="1071747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C4037E-E390-774D-A133-4D49E5A008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73" b="5841"/>
          <a:stretch/>
        </p:blipFill>
        <p:spPr bwMode="auto">
          <a:xfrm>
            <a:off x="930874" y="25558"/>
            <a:ext cx="3369193" cy="6832441"/>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94792C8A-282B-D713-DA28-D296A8DA021C}"/>
              </a:ext>
            </a:extLst>
          </p:cNvPr>
          <p:cNvSpPr txBox="1"/>
          <p:nvPr/>
        </p:nvSpPr>
        <p:spPr>
          <a:xfrm>
            <a:off x="5452110" y="660368"/>
            <a:ext cx="6094476" cy="1631216"/>
          </a:xfrm>
          <a:prstGeom prst="rect">
            <a:avLst/>
          </a:prstGeom>
          <a:noFill/>
        </p:spPr>
        <p:txBody>
          <a:bodyPr wrap="square">
            <a:spAutoFit/>
          </a:bodyPr>
          <a:lstStyle/>
          <a:p>
            <a:pPr marL="0" marR="0" indent="0"/>
            <a:r>
              <a:rPr lang="en-US" sz="2000" b="1" kern="100" cap="small" dirty="0">
                <a:effectLst/>
                <a:latin typeface="Calibri-Bold"/>
                <a:ea typeface="Calibri" panose="020F0502020204030204" pitchFamily="34" charset="0"/>
                <a:cs typeface="Times New Roman" panose="02020603050405020304" pitchFamily="18" charset="0"/>
              </a:rPr>
              <a:t>Once you finish your edits, press the down arrow to dismiss the keyboard, then press the back arrow. This will take you to the Favorites screen. You will see there is an active connection. In this case, it is my Favorite named PICO Beacon #3.</a:t>
            </a:r>
          </a:p>
        </p:txBody>
      </p:sp>
      <p:pic>
        <p:nvPicPr>
          <p:cNvPr id="5" name="Picture 4">
            <a:extLst>
              <a:ext uri="{FF2B5EF4-FFF2-40B4-BE49-F238E27FC236}">
                <a16:creationId xmlns:a16="http://schemas.microsoft.com/office/drawing/2014/main" id="{33F001C7-84C3-B735-A266-7715062E65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07" b="71752"/>
          <a:stretch/>
        </p:blipFill>
        <p:spPr bwMode="auto">
          <a:xfrm>
            <a:off x="6334897" y="2377421"/>
            <a:ext cx="3781167" cy="21287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265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36BF5E-5C93-6E6A-810F-0FC02D445D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79" b="64569"/>
          <a:stretch/>
        </p:blipFill>
        <p:spPr bwMode="auto">
          <a:xfrm>
            <a:off x="2298357" y="2286531"/>
            <a:ext cx="3756453" cy="2198556"/>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BE6F1406-D3C1-F745-C533-A9EF0E4989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777" b="65047"/>
          <a:stretch/>
        </p:blipFill>
        <p:spPr bwMode="auto">
          <a:xfrm>
            <a:off x="6143805" y="2286531"/>
            <a:ext cx="3773477" cy="215537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2E6DD2F7-1D14-4862-E407-BF7ACD91B2BF}"/>
              </a:ext>
            </a:extLst>
          </p:cNvPr>
          <p:cNvSpPr txBox="1"/>
          <p:nvPr/>
        </p:nvSpPr>
        <p:spPr>
          <a:xfrm>
            <a:off x="2487829" y="788778"/>
            <a:ext cx="7216345" cy="830997"/>
          </a:xfrm>
          <a:prstGeom prst="rect">
            <a:avLst/>
          </a:prstGeom>
          <a:noFill/>
        </p:spPr>
        <p:txBody>
          <a:bodyPr wrap="square">
            <a:spAutoFit/>
          </a:bodyPr>
          <a:lstStyle/>
          <a:p>
            <a:pPr marL="0" marR="0" indent="0">
              <a:tabLst>
                <a:tab pos="228600" algn="l"/>
                <a:tab pos="457200" algn="l"/>
              </a:tabLst>
            </a:pPr>
            <a:r>
              <a:rPr lang="en-US" sz="2400" b="1" kern="100" dirty="0">
                <a:effectLst/>
                <a:latin typeface="Calibri-Bold"/>
                <a:ea typeface="Calibri" panose="020F0502020204030204" pitchFamily="34" charset="0"/>
                <a:cs typeface="Times New Roman" panose="02020603050405020304" pitchFamily="18" charset="0"/>
              </a:rPr>
              <a:t>To terminate the connection, long press the active connection, then select ‘Terminate’ and then ‘Confirm’.</a:t>
            </a:r>
          </a:p>
        </p:txBody>
      </p:sp>
    </p:spTree>
    <p:extLst>
      <p:ext uri="{BB962C8B-B14F-4D97-AF65-F5344CB8AC3E}">
        <p14:creationId xmlns:p14="http://schemas.microsoft.com/office/powerpoint/2010/main" val="2811441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DAB743-CB6B-416C-E3B0-D21BEED3CF72}"/>
              </a:ext>
            </a:extLst>
          </p:cNvPr>
          <p:cNvSpPr txBox="1"/>
          <p:nvPr/>
        </p:nvSpPr>
        <p:spPr>
          <a:xfrm>
            <a:off x="918416" y="3429000"/>
            <a:ext cx="6094476" cy="1631216"/>
          </a:xfrm>
          <a:prstGeom prst="rect">
            <a:avLst/>
          </a:prstGeom>
          <a:noFill/>
        </p:spPr>
        <p:txBody>
          <a:bodyPr wrap="square">
            <a:spAutoFit/>
          </a:bodyPr>
          <a:lstStyle/>
          <a:p>
            <a:pPr marL="0" marR="0" indent="0"/>
            <a:r>
              <a:rPr lang="en-US" sz="2000" b="1" kern="100" cap="small" dirty="0">
                <a:effectLst/>
                <a:latin typeface="Calibri-Bold"/>
                <a:ea typeface="Calibri" panose="020F0502020204030204" pitchFamily="34" charset="0"/>
                <a:cs typeface="Times New Roman" panose="02020603050405020304" pitchFamily="18" charset="0"/>
              </a:rPr>
              <a:t>Press the three vertical dots in the upper right corner of the ‘Favorites’ screen and select ‘Settings’. Then select ‘Terminal’. Under ‘Font’, change the size using the ‘Default Size’ slider. You can also modify the keyboard ‘Key height’ to suit your preference.</a:t>
            </a:r>
          </a:p>
        </p:txBody>
      </p:sp>
      <p:pic>
        <p:nvPicPr>
          <p:cNvPr id="6" name="Picture 5">
            <a:extLst>
              <a:ext uri="{FF2B5EF4-FFF2-40B4-BE49-F238E27FC236}">
                <a16:creationId xmlns:a16="http://schemas.microsoft.com/office/drawing/2014/main" id="{CCA97280-8B86-4AF0-760A-E4885CC35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68" b="5391"/>
          <a:stretch/>
        </p:blipFill>
        <p:spPr bwMode="auto">
          <a:xfrm>
            <a:off x="7466649" y="325467"/>
            <a:ext cx="3074570" cy="6189633"/>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CF354495-6FDA-A2BA-EA2C-22A93E92D0BE}"/>
              </a:ext>
            </a:extLst>
          </p:cNvPr>
          <p:cNvSpPr txBox="1"/>
          <p:nvPr/>
        </p:nvSpPr>
        <p:spPr>
          <a:xfrm>
            <a:off x="1087396" y="1086095"/>
            <a:ext cx="6096000" cy="1015663"/>
          </a:xfrm>
          <a:prstGeom prst="rect">
            <a:avLst/>
          </a:prstGeom>
          <a:noFill/>
        </p:spPr>
        <p:txBody>
          <a:bodyPr wrap="square">
            <a:spAutoFit/>
          </a:bodyPr>
          <a:lstStyle/>
          <a:p>
            <a:pPr marL="0" marR="0" indent="0">
              <a:buNone/>
            </a:pPr>
            <a:r>
              <a:rPr lang="en-US" sz="2000" b="1" kern="100" cap="small" dirty="0">
                <a:effectLst/>
                <a:latin typeface="Calibri-Bold"/>
                <a:ea typeface="Calibri" panose="020F0502020204030204" pitchFamily="34" charset="0"/>
                <a:cs typeface="Times New Roman" panose="02020603050405020304" pitchFamily="18" charset="0"/>
              </a:rPr>
              <a:t>You may have noticed that the on-screen fonts for the controller menu are quite small. You can change that by going to ‘setup’.</a:t>
            </a:r>
          </a:p>
        </p:txBody>
      </p:sp>
    </p:spTree>
    <p:extLst>
      <p:ext uri="{BB962C8B-B14F-4D97-AF65-F5344CB8AC3E}">
        <p14:creationId xmlns:p14="http://schemas.microsoft.com/office/powerpoint/2010/main" val="3734027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1CE8BB-4413-05F3-A74C-AADB5347D6B8}"/>
              </a:ext>
            </a:extLst>
          </p:cNvPr>
          <p:cNvSpPr txBox="1"/>
          <p:nvPr/>
        </p:nvSpPr>
        <p:spPr>
          <a:xfrm>
            <a:off x="4020065" y="1720840"/>
            <a:ext cx="4151870" cy="3416320"/>
          </a:xfrm>
          <a:prstGeom prst="rect">
            <a:avLst/>
          </a:prstGeom>
          <a:noFill/>
        </p:spPr>
        <p:txBody>
          <a:bodyPr wrap="square" rtlCol="0">
            <a:spAutoFit/>
          </a:bodyPr>
          <a:lstStyle/>
          <a:p>
            <a:pPr algn="ctr"/>
            <a:r>
              <a:rPr lang="en-US" sz="7200" b="1" dirty="0">
                <a:latin typeface="Calibri-Bold"/>
              </a:rPr>
              <a:t>THE END</a:t>
            </a:r>
          </a:p>
          <a:p>
            <a:pPr algn="ctr"/>
            <a:endParaRPr lang="en-US" sz="7200" b="1" dirty="0">
              <a:latin typeface="Calibri-Bold"/>
            </a:endParaRPr>
          </a:p>
          <a:p>
            <a:pPr algn="ctr"/>
            <a:r>
              <a:rPr lang="en-US" sz="7200" b="1" cap="small" dirty="0">
                <a:latin typeface="Calibri-Bold"/>
              </a:rPr>
              <a:t>Questions </a:t>
            </a:r>
          </a:p>
        </p:txBody>
      </p:sp>
      <p:sp>
        <p:nvSpPr>
          <p:cNvPr id="3" name="TextBox 2">
            <a:extLst>
              <a:ext uri="{FF2B5EF4-FFF2-40B4-BE49-F238E27FC236}">
                <a16:creationId xmlns:a16="http://schemas.microsoft.com/office/drawing/2014/main" id="{1A89A04E-3F32-70F5-7E37-029430A4B885}"/>
              </a:ext>
            </a:extLst>
          </p:cNvPr>
          <p:cNvSpPr txBox="1"/>
          <p:nvPr/>
        </p:nvSpPr>
        <p:spPr>
          <a:xfrm>
            <a:off x="6316364" y="4922473"/>
            <a:ext cx="774357" cy="1200329"/>
          </a:xfrm>
          <a:prstGeom prst="rect">
            <a:avLst/>
          </a:prstGeom>
          <a:noFill/>
        </p:spPr>
        <p:txBody>
          <a:bodyPr wrap="square" rtlCol="0">
            <a:spAutoFit/>
          </a:bodyPr>
          <a:lstStyle/>
          <a:p>
            <a:r>
              <a:rPr lang="en-US" sz="7200" b="1" dirty="0"/>
              <a:t>..</a:t>
            </a:r>
          </a:p>
        </p:txBody>
      </p:sp>
      <p:sp>
        <p:nvSpPr>
          <p:cNvPr id="4" name="TextBox 3">
            <a:extLst>
              <a:ext uri="{FF2B5EF4-FFF2-40B4-BE49-F238E27FC236}">
                <a16:creationId xmlns:a16="http://schemas.microsoft.com/office/drawing/2014/main" id="{9FC6E295-EB34-9351-B0CE-5A2A37AE4F7B}"/>
              </a:ext>
            </a:extLst>
          </p:cNvPr>
          <p:cNvSpPr txBox="1"/>
          <p:nvPr/>
        </p:nvSpPr>
        <p:spPr>
          <a:xfrm>
            <a:off x="5185719" y="4926951"/>
            <a:ext cx="774357" cy="1200329"/>
          </a:xfrm>
          <a:prstGeom prst="rect">
            <a:avLst/>
          </a:prstGeom>
          <a:noFill/>
        </p:spPr>
        <p:txBody>
          <a:bodyPr wrap="square" rtlCol="0">
            <a:spAutoFit/>
          </a:bodyPr>
          <a:lstStyle/>
          <a:p>
            <a:r>
              <a:rPr lang="en-US" sz="7200" b="1" dirty="0"/>
              <a:t>..</a:t>
            </a:r>
          </a:p>
        </p:txBody>
      </p:sp>
      <p:sp>
        <p:nvSpPr>
          <p:cNvPr id="5" name="TextBox 4">
            <a:extLst>
              <a:ext uri="{FF2B5EF4-FFF2-40B4-BE49-F238E27FC236}">
                <a16:creationId xmlns:a16="http://schemas.microsoft.com/office/drawing/2014/main" id="{6AC69407-01CC-48BF-6208-C48A46E4D673}"/>
              </a:ext>
            </a:extLst>
          </p:cNvPr>
          <p:cNvSpPr txBox="1"/>
          <p:nvPr/>
        </p:nvSpPr>
        <p:spPr>
          <a:xfrm>
            <a:off x="5723231" y="5089261"/>
            <a:ext cx="949411" cy="1200329"/>
          </a:xfrm>
          <a:prstGeom prst="rect">
            <a:avLst/>
          </a:prstGeom>
          <a:noFill/>
        </p:spPr>
        <p:txBody>
          <a:bodyPr wrap="square" rtlCol="0">
            <a:spAutoFit/>
          </a:bodyPr>
          <a:lstStyle/>
          <a:p>
            <a:r>
              <a:rPr lang="en-US" sz="7200" b="1" dirty="0"/>
              <a:t>--</a:t>
            </a:r>
          </a:p>
        </p:txBody>
      </p:sp>
    </p:spTree>
    <p:extLst>
      <p:ext uri="{BB962C8B-B14F-4D97-AF65-F5344CB8AC3E}">
        <p14:creationId xmlns:p14="http://schemas.microsoft.com/office/powerpoint/2010/main" val="4178671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34162-D975-8129-DB7B-33C28268CBF2}"/>
              </a:ext>
            </a:extLst>
          </p:cNvPr>
          <p:cNvPicPr>
            <a:picLocks noChangeAspect="1"/>
          </p:cNvPicPr>
          <p:nvPr/>
        </p:nvPicPr>
        <p:blipFill>
          <a:blip r:embed="rId2">
            <a:extLst>
              <a:ext uri="{28A0092B-C50C-407E-A947-70E740481C1C}">
                <a14:useLocalDpi xmlns:a14="http://schemas.microsoft.com/office/drawing/2010/main" val="0"/>
              </a:ext>
            </a:extLst>
          </a:blip>
          <a:srcRect l="7620" t="15199" b="16401"/>
          <a:stretch/>
        </p:blipFill>
        <p:spPr>
          <a:xfrm>
            <a:off x="2644341" y="-1"/>
            <a:ext cx="6908125" cy="6855647"/>
          </a:xfrm>
          <a:prstGeom prst="rect">
            <a:avLst/>
          </a:prstGeom>
        </p:spPr>
      </p:pic>
    </p:spTree>
    <p:extLst>
      <p:ext uri="{BB962C8B-B14F-4D97-AF65-F5344CB8AC3E}">
        <p14:creationId xmlns:p14="http://schemas.microsoft.com/office/powerpoint/2010/main" val="1008634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0F37B4-1B94-62F1-C138-6E3EE4B207C8}"/>
              </a:ext>
            </a:extLst>
          </p:cNvPr>
          <p:cNvSpPr txBox="1"/>
          <p:nvPr/>
        </p:nvSpPr>
        <p:spPr>
          <a:xfrm>
            <a:off x="1351747" y="329184"/>
            <a:ext cx="9518904" cy="5632311"/>
          </a:xfrm>
          <a:prstGeom prst="rect">
            <a:avLst/>
          </a:prstGeom>
          <a:noFill/>
        </p:spPr>
        <p:txBody>
          <a:bodyPr wrap="square" rtlCol="0">
            <a:spAutoFit/>
          </a:bodyPr>
          <a:lstStyle/>
          <a:p>
            <a:r>
              <a:rPr lang="en-US" sz="3600" b="1" cap="small" dirty="0"/>
              <a:t>The project was conceived by Colin, G4EML</a:t>
            </a:r>
          </a:p>
          <a:p>
            <a:endParaRPr lang="en-US" sz="3600" b="1" cap="small" dirty="0"/>
          </a:p>
          <a:p>
            <a:r>
              <a:rPr lang="en-US" sz="3600" b="1" cap="small" dirty="0"/>
              <a:t>It is available on </a:t>
            </a:r>
            <a:r>
              <a:rPr lang="en-US" sz="3600" b="1" cap="small" dirty="0" err="1"/>
              <a:t>Github</a:t>
            </a:r>
            <a:endParaRPr lang="en-US" sz="3600" b="1" cap="small" dirty="0"/>
          </a:p>
          <a:p>
            <a:endParaRPr lang="en-US" sz="3600" b="1" cap="small" dirty="0"/>
          </a:p>
          <a:p>
            <a:r>
              <a:rPr lang="en-US" sz="3600" b="1" cap="small" dirty="0"/>
              <a:t>It consists of:</a:t>
            </a:r>
          </a:p>
          <a:p>
            <a:pPr marL="742950" lvl="1" indent="-285750">
              <a:buFont typeface="Wingdings" panose="05000000000000000000" pitchFamily="2" charset="2"/>
              <a:buChar char="Ø"/>
            </a:pPr>
            <a:r>
              <a:rPr lang="en-US" sz="3600" b="1" cap="small" dirty="0"/>
              <a:t>A Controller</a:t>
            </a:r>
          </a:p>
          <a:p>
            <a:pPr marL="742950" lvl="1" indent="-285750">
              <a:buFont typeface="Wingdings" panose="05000000000000000000" pitchFamily="2" charset="2"/>
              <a:buChar char="Ø"/>
            </a:pPr>
            <a:r>
              <a:rPr lang="en-US" sz="3600" b="1" cap="small" dirty="0"/>
              <a:t>A Synthesizer board</a:t>
            </a:r>
          </a:p>
          <a:p>
            <a:pPr marL="742950" lvl="1" indent="-285750">
              <a:buFont typeface="Wingdings" panose="05000000000000000000" pitchFamily="2" charset="2"/>
              <a:buChar char="Ø"/>
            </a:pPr>
            <a:r>
              <a:rPr lang="en-US" sz="3600" b="1" cap="small" dirty="0"/>
              <a:t>A GPS module (optional)</a:t>
            </a:r>
          </a:p>
          <a:p>
            <a:endParaRPr lang="en-US" sz="3600" b="1" cap="small" dirty="0"/>
          </a:p>
          <a:p>
            <a:r>
              <a:rPr lang="en-US" sz="3600" b="1" cap="small" dirty="0"/>
              <a:t>The primary use is as a beacon</a:t>
            </a:r>
          </a:p>
        </p:txBody>
      </p:sp>
    </p:spTree>
    <p:extLst>
      <p:ext uri="{BB962C8B-B14F-4D97-AF65-F5344CB8AC3E}">
        <p14:creationId xmlns:p14="http://schemas.microsoft.com/office/powerpoint/2010/main" val="1009584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4E3BC-2249-7780-DEB7-2399BADBC418}"/>
              </a:ext>
            </a:extLst>
          </p:cNvPr>
          <p:cNvSpPr txBox="1"/>
          <p:nvPr/>
        </p:nvSpPr>
        <p:spPr>
          <a:xfrm>
            <a:off x="0" y="517651"/>
            <a:ext cx="12192000" cy="4062651"/>
          </a:xfrm>
          <a:prstGeom prst="rect">
            <a:avLst/>
          </a:prstGeom>
          <a:noFill/>
        </p:spPr>
        <p:txBody>
          <a:bodyPr wrap="square">
            <a:spAutoFit/>
          </a:bodyPr>
          <a:lstStyle/>
          <a:p>
            <a:pPr algn="ctr"/>
            <a:r>
              <a:rPr lang="en-US" sz="4000" b="1" cap="small" dirty="0"/>
              <a:t>For a controller, there are two recommended boards</a:t>
            </a:r>
          </a:p>
          <a:p>
            <a:pPr algn="ctr"/>
            <a:endParaRPr lang="en-US" sz="4000" b="1" cap="small" dirty="0"/>
          </a:p>
          <a:p>
            <a:pPr algn="ctr"/>
            <a:r>
              <a:rPr lang="en-US" sz="4000" b="1" cap="small" dirty="0"/>
              <a:t>Pico or RP2040 Zero</a:t>
            </a:r>
          </a:p>
          <a:p>
            <a:pPr algn="ctr"/>
            <a:endParaRPr lang="en-US" sz="4000" b="1" cap="small" dirty="0"/>
          </a:p>
          <a:p>
            <a:pPr algn="ctr"/>
            <a:r>
              <a:rPr lang="en-US" sz="4000" b="1" cap="small" dirty="0"/>
              <a:t>I chose the</a:t>
            </a:r>
          </a:p>
          <a:p>
            <a:pPr algn="ctr"/>
            <a:r>
              <a:rPr lang="en-US" sz="4000" b="1" cap="small" dirty="0"/>
              <a:t>less expensive Pico</a:t>
            </a:r>
          </a:p>
          <a:p>
            <a:pPr algn="ctr"/>
            <a:r>
              <a:rPr lang="en-US" b="1" cap="small" dirty="0"/>
              <a:t>Hams Like Cheap</a:t>
            </a:r>
          </a:p>
        </p:txBody>
      </p:sp>
      <p:pic>
        <p:nvPicPr>
          <p:cNvPr id="5" name="Picture 4">
            <a:extLst>
              <a:ext uri="{FF2B5EF4-FFF2-40B4-BE49-F238E27FC236}">
                <a16:creationId xmlns:a16="http://schemas.microsoft.com/office/drawing/2014/main" id="{243C3C39-ABB6-C5FD-2BA5-753B20C4E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530" y="1840926"/>
            <a:ext cx="1955081" cy="4616999"/>
          </a:xfrm>
          <a:prstGeom prst="rect">
            <a:avLst/>
          </a:prstGeom>
        </p:spPr>
      </p:pic>
      <p:pic>
        <p:nvPicPr>
          <p:cNvPr id="6" name="Picture 5">
            <a:extLst>
              <a:ext uri="{FF2B5EF4-FFF2-40B4-BE49-F238E27FC236}">
                <a16:creationId xmlns:a16="http://schemas.microsoft.com/office/drawing/2014/main" id="{06025126-1AD4-908E-E974-5B368DAF79D0}"/>
              </a:ext>
            </a:extLst>
          </p:cNvPr>
          <p:cNvPicPr>
            <a:picLocks noChangeAspect="1"/>
          </p:cNvPicPr>
          <p:nvPr/>
        </p:nvPicPr>
        <p:blipFill>
          <a:blip r:embed="rId3">
            <a:extLst>
              <a:ext uri="{28A0092B-C50C-407E-A947-70E740481C1C}">
                <a14:useLocalDpi xmlns:a14="http://schemas.microsoft.com/office/drawing/2010/main" val="0"/>
              </a:ext>
            </a:extLst>
          </a:blip>
          <a:srcRect l="8702" t="6610" r="6562" b="7834"/>
          <a:stretch/>
        </p:blipFill>
        <p:spPr>
          <a:xfrm rot="5400000">
            <a:off x="8411161" y="3203380"/>
            <a:ext cx="3170100" cy="2694582"/>
          </a:xfrm>
          <a:prstGeom prst="rect">
            <a:avLst/>
          </a:prstGeom>
        </p:spPr>
      </p:pic>
    </p:spTree>
    <p:extLst>
      <p:ext uri="{BB962C8B-B14F-4D97-AF65-F5344CB8AC3E}">
        <p14:creationId xmlns:p14="http://schemas.microsoft.com/office/powerpoint/2010/main" val="1747577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856333-B05A-F92C-B45D-E541D8C64264}"/>
              </a:ext>
            </a:extLst>
          </p:cNvPr>
          <p:cNvSpPr txBox="1"/>
          <p:nvPr/>
        </p:nvSpPr>
        <p:spPr>
          <a:xfrm>
            <a:off x="1804088" y="348547"/>
            <a:ext cx="8583827" cy="2800767"/>
          </a:xfrm>
          <a:prstGeom prst="rect">
            <a:avLst/>
          </a:prstGeom>
          <a:noFill/>
        </p:spPr>
        <p:txBody>
          <a:bodyPr wrap="square">
            <a:spAutoFit/>
          </a:bodyPr>
          <a:lstStyle/>
          <a:p>
            <a:r>
              <a:rPr lang="en-US" sz="2800" b="1" cap="small" dirty="0"/>
              <a:t>The controller supports 3 different types of Synthesizers:</a:t>
            </a:r>
          </a:p>
          <a:p>
            <a:endParaRPr lang="en-US" sz="2800" b="1" cap="small" dirty="0"/>
          </a:p>
          <a:p>
            <a:pPr marL="742950" lvl="1" indent="-285750">
              <a:buFont typeface="Wingdings" panose="05000000000000000000" pitchFamily="2" charset="2"/>
              <a:buChar char="Ø"/>
            </a:pPr>
            <a:r>
              <a:rPr lang="en-US" sz="2400" b="1" cap="small" dirty="0"/>
              <a:t>ADF4351 – 35 MHz to 4.4 GHz (Analog Devices)</a:t>
            </a:r>
          </a:p>
          <a:p>
            <a:pPr marL="742950" lvl="1" indent="-285750">
              <a:buFont typeface="Wingdings" panose="05000000000000000000" pitchFamily="2" charset="2"/>
              <a:buChar char="Ø"/>
            </a:pPr>
            <a:r>
              <a:rPr lang="en-US" sz="2400" b="1" cap="small" dirty="0"/>
              <a:t>MAX2870 – 23.5 MHz to 6 GHz (Analog Devices)</a:t>
            </a:r>
          </a:p>
          <a:p>
            <a:pPr marL="742950" lvl="1" indent="-285750">
              <a:buFont typeface="Wingdings" panose="05000000000000000000" pitchFamily="2" charset="2"/>
              <a:buChar char="Ø"/>
            </a:pPr>
            <a:r>
              <a:rPr lang="en-US" sz="2400" b="1" cap="small" dirty="0"/>
              <a:t>LMX2595 -  10 MHz to 15 GHz (TI)</a:t>
            </a:r>
          </a:p>
          <a:p>
            <a:pPr marL="742950" lvl="1" indent="-285750">
              <a:buFont typeface="Wingdings" panose="05000000000000000000" pitchFamily="2" charset="2"/>
              <a:buChar char="Ø"/>
            </a:pPr>
            <a:endParaRPr lang="en-US" sz="2400" b="1" cap="small" dirty="0"/>
          </a:p>
          <a:p>
            <a:r>
              <a:rPr lang="en-US" sz="2400" b="1" cap="small" dirty="0"/>
              <a:t>I used the ADF4351. It is the least expensive! </a:t>
            </a:r>
            <a:r>
              <a:rPr lang="en-US" b="1" cap="small" dirty="0"/>
              <a:t>(Hams like cheap)</a:t>
            </a:r>
          </a:p>
        </p:txBody>
      </p:sp>
      <p:pic>
        <p:nvPicPr>
          <p:cNvPr id="4" name="Picture 3">
            <a:extLst>
              <a:ext uri="{FF2B5EF4-FFF2-40B4-BE49-F238E27FC236}">
                <a16:creationId xmlns:a16="http://schemas.microsoft.com/office/drawing/2014/main" id="{E477AA18-2F8A-2573-3846-E415308B8015}"/>
              </a:ext>
            </a:extLst>
          </p:cNvPr>
          <p:cNvPicPr>
            <a:picLocks noChangeAspect="1"/>
          </p:cNvPicPr>
          <p:nvPr/>
        </p:nvPicPr>
        <p:blipFill>
          <a:blip r:embed="rId2">
            <a:extLst>
              <a:ext uri="{28A0092B-C50C-407E-A947-70E740481C1C}">
                <a14:useLocalDpi xmlns:a14="http://schemas.microsoft.com/office/drawing/2010/main" val="0"/>
              </a:ext>
            </a:extLst>
          </a:blip>
          <a:srcRect l="4000" t="3151" r="3316" b="2258"/>
          <a:stretch/>
        </p:blipFill>
        <p:spPr>
          <a:xfrm rot="10800000">
            <a:off x="3419612" y="3494904"/>
            <a:ext cx="5367528" cy="3000235"/>
          </a:xfrm>
          <a:prstGeom prst="rect">
            <a:avLst/>
          </a:prstGeom>
        </p:spPr>
      </p:pic>
      <p:pic>
        <p:nvPicPr>
          <p:cNvPr id="5" name="Picture 4">
            <a:extLst>
              <a:ext uri="{FF2B5EF4-FFF2-40B4-BE49-F238E27FC236}">
                <a16:creationId xmlns:a16="http://schemas.microsoft.com/office/drawing/2014/main" id="{9540E0DD-B3FB-18B3-064D-AD665992EB38}"/>
              </a:ext>
            </a:extLst>
          </p:cNvPr>
          <p:cNvPicPr>
            <a:picLocks noChangeAspect="1"/>
          </p:cNvPicPr>
          <p:nvPr/>
        </p:nvPicPr>
        <p:blipFill>
          <a:blip r:embed="rId3">
            <a:extLst>
              <a:ext uri="{28A0092B-C50C-407E-A947-70E740481C1C}">
                <a14:useLocalDpi xmlns:a14="http://schemas.microsoft.com/office/drawing/2010/main" val="0"/>
              </a:ext>
            </a:extLst>
          </a:blip>
          <a:srcRect l="1352" r="1"/>
          <a:stretch/>
        </p:blipFill>
        <p:spPr>
          <a:xfrm>
            <a:off x="530933" y="4031194"/>
            <a:ext cx="2478584" cy="1861751"/>
          </a:xfrm>
          <a:prstGeom prst="rect">
            <a:avLst/>
          </a:prstGeom>
        </p:spPr>
      </p:pic>
      <p:pic>
        <p:nvPicPr>
          <p:cNvPr id="6" name="Picture 5">
            <a:extLst>
              <a:ext uri="{FF2B5EF4-FFF2-40B4-BE49-F238E27FC236}">
                <a16:creationId xmlns:a16="http://schemas.microsoft.com/office/drawing/2014/main" id="{4AA92338-E3B8-291F-703F-86EC1C78E0DE}"/>
              </a:ext>
            </a:extLst>
          </p:cNvPr>
          <p:cNvPicPr>
            <a:picLocks noChangeAspect="1"/>
          </p:cNvPicPr>
          <p:nvPr/>
        </p:nvPicPr>
        <p:blipFill>
          <a:blip r:embed="rId4">
            <a:extLst>
              <a:ext uri="{28A0092B-C50C-407E-A947-70E740481C1C}">
                <a14:useLocalDpi xmlns:a14="http://schemas.microsoft.com/office/drawing/2010/main" val="0"/>
              </a:ext>
            </a:extLst>
          </a:blip>
          <a:srcRect l="10880" t="7890"/>
          <a:stretch/>
        </p:blipFill>
        <p:spPr>
          <a:xfrm>
            <a:off x="9259327" y="3859387"/>
            <a:ext cx="2675053" cy="2316189"/>
          </a:xfrm>
          <a:prstGeom prst="rect">
            <a:avLst/>
          </a:prstGeom>
        </p:spPr>
      </p:pic>
    </p:spTree>
    <p:extLst>
      <p:ext uri="{BB962C8B-B14F-4D97-AF65-F5344CB8AC3E}">
        <p14:creationId xmlns:p14="http://schemas.microsoft.com/office/powerpoint/2010/main" val="2820102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990DBF-7A2E-CB4E-5675-06F20D661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206" y="1914920"/>
            <a:ext cx="7588532" cy="4777406"/>
          </a:xfrm>
          <a:prstGeom prst="rect">
            <a:avLst/>
          </a:prstGeom>
        </p:spPr>
      </p:pic>
      <p:sp>
        <p:nvSpPr>
          <p:cNvPr id="3" name="TextBox 2">
            <a:extLst>
              <a:ext uri="{FF2B5EF4-FFF2-40B4-BE49-F238E27FC236}">
                <a16:creationId xmlns:a16="http://schemas.microsoft.com/office/drawing/2014/main" id="{89D4A8DF-C113-16E2-D12F-4921210F9010}"/>
              </a:ext>
            </a:extLst>
          </p:cNvPr>
          <p:cNvSpPr txBox="1"/>
          <p:nvPr/>
        </p:nvSpPr>
        <p:spPr>
          <a:xfrm>
            <a:off x="3113902" y="224651"/>
            <a:ext cx="6096000" cy="1323439"/>
          </a:xfrm>
          <a:prstGeom prst="rect">
            <a:avLst/>
          </a:prstGeom>
          <a:noFill/>
        </p:spPr>
        <p:txBody>
          <a:bodyPr wrap="square">
            <a:spAutoFit/>
          </a:bodyPr>
          <a:lstStyle/>
          <a:p>
            <a:r>
              <a:rPr lang="en-US" sz="2000" b="1" cap="small" dirty="0"/>
              <a:t>An alternative ADF4351 board only from Hugh, VA3TO</a:t>
            </a:r>
          </a:p>
          <a:p>
            <a:endParaRPr lang="en-US" sz="2000" b="1" cap="small" dirty="0"/>
          </a:p>
          <a:p>
            <a:r>
              <a:rPr lang="en-US" sz="2000" b="1" cap="small" dirty="0"/>
              <a:t>It uses a Nano but that can be removed and then a Pico or Zero could be wired into the board using J5 and J6.</a:t>
            </a:r>
          </a:p>
        </p:txBody>
      </p:sp>
      <p:sp>
        <p:nvSpPr>
          <p:cNvPr id="2" name="TextBox 1">
            <a:extLst>
              <a:ext uri="{FF2B5EF4-FFF2-40B4-BE49-F238E27FC236}">
                <a16:creationId xmlns:a16="http://schemas.microsoft.com/office/drawing/2014/main" id="{621FBE3B-3CD3-B7E2-6631-A0235250C3F9}"/>
              </a:ext>
            </a:extLst>
          </p:cNvPr>
          <p:cNvSpPr txBox="1"/>
          <p:nvPr/>
        </p:nvSpPr>
        <p:spPr>
          <a:xfrm>
            <a:off x="370703" y="6203092"/>
            <a:ext cx="370702" cy="461665"/>
          </a:xfrm>
          <a:prstGeom prst="rect">
            <a:avLst/>
          </a:prstGeom>
          <a:noFill/>
        </p:spPr>
        <p:txBody>
          <a:bodyPr wrap="square" rtlCol="0">
            <a:spAutoFit/>
          </a:bodyPr>
          <a:lstStyle/>
          <a:p>
            <a:r>
              <a:rPr lang="en-US" sz="2400" dirty="0"/>
              <a:t>*</a:t>
            </a:r>
          </a:p>
        </p:txBody>
      </p:sp>
    </p:spTree>
    <p:extLst>
      <p:ext uri="{BB962C8B-B14F-4D97-AF65-F5344CB8AC3E}">
        <p14:creationId xmlns:p14="http://schemas.microsoft.com/office/powerpoint/2010/main" val="1769392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437EDB-6E16-FFDD-2ACB-16D81122113B}"/>
              </a:ext>
            </a:extLst>
          </p:cNvPr>
          <p:cNvPicPr>
            <a:picLocks noChangeAspect="1"/>
          </p:cNvPicPr>
          <p:nvPr/>
        </p:nvPicPr>
        <p:blipFill>
          <a:blip r:embed="rId2">
            <a:extLst>
              <a:ext uri="{28A0092B-C50C-407E-A947-70E740481C1C}">
                <a14:useLocalDpi xmlns:a14="http://schemas.microsoft.com/office/drawing/2010/main" val="0"/>
              </a:ext>
            </a:extLst>
          </a:blip>
          <a:srcRect l="19580" t="12552" r="19166" b="13596"/>
          <a:stretch/>
        </p:blipFill>
        <p:spPr>
          <a:xfrm>
            <a:off x="3081528" y="26061"/>
            <a:ext cx="6071616" cy="6847327"/>
          </a:xfrm>
          <a:prstGeom prst="rect">
            <a:avLst/>
          </a:prstGeom>
        </p:spPr>
      </p:pic>
    </p:spTree>
    <p:extLst>
      <p:ext uri="{BB962C8B-B14F-4D97-AF65-F5344CB8AC3E}">
        <p14:creationId xmlns:p14="http://schemas.microsoft.com/office/powerpoint/2010/main" val="2848207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CF068B-F944-0EB5-C469-2972EC09AC60}"/>
              </a:ext>
            </a:extLst>
          </p:cNvPr>
          <p:cNvSpPr txBox="1"/>
          <p:nvPr/>
        </p:nvSpPr>
        <p:spPr>
          <a:xfrm>
            <a:off x="1595334" y="382236"/>
            <a:ext cx="9025128" cy="5170646"/>
          </a:xfrm>
          <a:prstGeom prst="rect">
            <a:avLst/>
          </a:prstGeom>
          <a:noFill/>
        </p:spPr>
        <p:txBody>
          <a:bodyPr wrap="square" rtlCol="0">
            <a:spAutoFit/>
          </a:bodyPr>
          <a:lstStyle/>
          <a:p>
            <a:pPr algn="ctr"/>
            <a:r>
              <a:rPr lang="en-US" sz="4000" b="1" i="0" dirty="0">
                <a:solidFill>
                  <a:srgbClr val="000000"/>
                </a:solidFill>
                <a:effectLst/>
                <a:latin typeface="Calibri-Bold"/>
              </a:rPr>
              <a:t>FEATURES</a:t>
            </a:r>
          </a:p>
          <a:p>
            <a:pPr algn="ctr"/>
            <a:r>
              <a:rPr lang="en-US" sz="2000" b="1" i="0" cap="small" dirty="0">
                <a:solidFill>
                  <a:srgbClr val="000000"/>
                </a:solidFill>
                <a:effectLst/>
                <a:latin typeface="Calibri-Bold"/>
              </a:rPr>
              <a:t>(from G4EML’s </a:t>
            </a:r>
            <a:r>
              <a:rPr lang="en-US" sz="2000" b="1" i="0" cap="small" dirty="0" err="1">
                <a:solidFill>
                  <a:srgbClr val="000000"/>
                </a:solidFill>
                <a:effectLst/>
                <a:latin typeface="Calibri-Bold"/>
              </a:rPr>
              <a:t>Github</a:t>
            </a:r>
            <a:r>
              <a:rPr lang="en-US" sz="2000" b="1" i="0" cap="small" dirty="0">
                <a:solidFill>
                  <a:srgbClr val="000000"/>
                </a:solidFill>
                <a:effectLst/>
                <a:latin typeface="Calibri-Bold"/>
              </a:rPr>
              <a:t> repository)</a:t>
            </a:r>
          </a:p>
          <a:p>
            <a:pPr algn="ctr"/>
            <a:endParaRPr lang="en-US" sz="1800" b="1" i="0" cap="small" dirty="0">
              <a:solidFill>
                <a:srgbClr val="000000"/>
              </a:solidFill>
              <a:effectLst/>
              <a:latin typeface="Calibri-Bold"/>
            </a:endParaRPr>
          </a:p>
          <a:p>
            <a:pPr marL="285750" indent="-285750">
              <a:buFont typeface="Wingdings" panose="05000000000000000000" pitchFamily="2" charset="2"/>
              <a:buChar char="Ø"/>
            </a:pPr>
            <a:r>
              <a:rPr lang="en-US" sz="2800" b="1" i="0" cap="small" dirty="0">
                <a:solidFill>
                  <a:srgbClr val="000000"/>
                </a:solidFill>
                <a:effectLst/>
                <a:latin typeface="Calibri-Bold"/>
              </a:rPr>
              <a:t>No special programming hardware or software required.</a:t>
            </a:r>
            <a:r>
              <a:rPr lang="en-US" sz="2800" b="1" cap="small" dirty="0">
                <a:latin typeface="Calibri-Bold"/>
              </a:rPr>
              <a:t> </a:t>
            </a:r>
            <a:endParaRPr lang="en-US" sz="2800" b="1" i="0" cap="small" dirty="0">
              <a:solidFill>
                <a:srgbClr val="000000"/>
              </a:solidFill>
              <a:effectLst/>
              <a:latin typeface="Calibri-Bold"/>
            </a:endParaRPr>
          </a:p>
          <a:p>
            <a:pPr marL="285750" indent="-285750">
              <a:buFont typeface="Wingdings" panose="05000000000000000000" pitchFamily="2" charset="2"/>
              <a:buChar char="Ø"/>
            </a:pPr>
            <a:endParaRPr lang="en-US" sz="2800" b="1" cap="small" dirty="0">
              <a:solidFill>
                <a:srgbClr val="000000"/>
              </a:solidFill>
              <a:latin typeface="Calibri-Bold"/>
            </a:endParaRPr>
          </a:p>
          <a:p>
            <a:pPr marL="285750" indent="-285750">
              <a:buFont typeface="Wingdings" panose="05000000000000000000" pitchFamily="2" charset="2"/>
              <a:buChar char="Ø"/>
            </a:pPr>
            <a:r>
              <a:rPr lang="en-US" sz="2800" b="1" i="0" cap="small" dirty="0">
                <a:solidFill>
                  <a:srgbClr val="000000"/>
                </a:solidFill>
                <a:effectLst/>
                <a:latin typeface="Calibri-Bold"/>
              </a:rPr>
              <a:t>Serial programming using the RP2040s built in USB serial port</a:t>
            </a:r>
            <a:r>
              <a:rPr lang="en-US" sz="2800" b="1" cap="small" dirty="0">
                <a:solidFill>
                  <a:srgbClr val="000000"/>
                </a:solidFill>
                <a:latin typeface="Calibri-Bold"/>
              </a:rPr>
              <a:t> </a:t>
            </a:r>
            <a:r>
              <a:rPr lang="en-US" sz="2800" b="1" i="0" cap="small" dirty="0">
                <a:solidFill>
                  <a:srgbClr val="000000"/>
                </a:solidFill>
                <a:effectLst/>
                <a:latin typeface="Calibri-Bold"/>
              </a:rPr>
              <a:t>and standard boot loader.</a:t>
            </a:r>
          </a:p>
          <a:p>
            <a:pPr marL="285750" indent="-285750">
              <a:buFont typeface="Wingdings" panose="05000000000000000000" pitchFamily="2" charset="2"/>
              <a:buChar char="Ø"/>
            </a:pPr>
            <a:endParaRPr lang="en-US" sz="2800" b="1" i="0" cap="small" dirty="0">
              <a:solidFill>
                <a:srgbClr val="000000"/>
              </a:solidFill>
              <a:effectLst/>
              <a:latin typeface="Calibri-Bold"/>
            </a:endParaRPr>
          </a:p>
          <a:p>
            <a:pPr marL="285750" indent="-285750">
              <a:buFont typeface="Wingdings" panose="05000000000000000000" pitchFamily="2" charset="2"/>
              <a:buChar char="Ø"/>
            </a:pPr>
            <a:r>
              <a:rPr lang="en-US" sz="2800" b="1" i="0" cap="small" dirty="0">
                <a:solidFill>
                  <a:srgbClr val="000000"/>
                </a:solidFill>
                <a:effectLst/>
                <a:latin typeface="Calibri-Bold"/>
              </a:rPr>
              <a:t>Settings </a:t>
            </a:r>
            <a:r>
              <a:rPr lang="en-US" sz="2800" b="1" cap="small" dirty="0">
                <a:solidFill>
                  <a:srgbClr val="000000"/>
                </a:solidFill>
                <a:latin typeface="Calibri-Bold"/>
              </a:rPr>
              <a:t>can be</a:t>
            </a:r>
            <a:r>
              <a:rPr lang="en-US" sz="2800" b="1" i="0" cap="small" dirty="0">
                <a:solidFill>
                  <a:srgbClr val="000000"/>
                </a:solidFill>
                <a:effectLst/>
                <a:latin typeface="Calibri-Bold"/>
              </a:rPr>
              <a:t> saved to EEPROM for automatic load on power on.</a:t>
            </a:r>
            <a:endParaRPr lang="en-US" sz="2800" b="1" cap="small" dirty="0">
              <a:solidFill>
                <a:srgbClr val="000000"/>
              </a:solidFill>
              <a:latin typeface="Calibri-Bold"/>
            </a:endParaRPr>
          </a:p>
          <a:p>
            <a:pPr marL="285750" indent="-285750">
              <a:buFont typeface="Wingdings" panose="05000000000000000000" pitchFamily="2" charset="2"/>
              <a:buChar char="Ø"/>
            </a:pPr>
            <a:endParaRPr lang="en-US" sz="2800" b="1" i="0" cap="small" dirty="0">
              <a:solidFill>
                <a:srgbClr val="000000"/>
              </a:solidFill>
              <a:effectLst/>
              <a:latin typeface="Calibri-Bold"/>
            </a:endParaRPr>
          </a:p>
          <a:p>
            <a:pPr marL="285750" indent="-285750">
              <a:buFont typeface="Wingdings" panose="05000000000000000000" pitchFamily="2" charset="2"/>
              <a:buChar char="Ø"/>
            </a:pPr>
            <a:r>
              <a:rPr lang="en-US" sz="2800" b="1" i="0" cap="small" dirty="0">
                <a:solidFill>
                  <a:srgbClr val="000000"/>
                </a:solidFill>
                <a:effectLst/>
                <a:latin typeface="Calibri-Bold"/>
              </a:rPr>
              <a:t>Support for FSK CW Identification for beacon use.</a:t>
            </a:r>
            <a:endParaRPr lang="en-US" sz="2800" b="1" cap="small" dirty="0">
              <a:solidFill>
                <a:srgbClr val="000000"/>
              </a:solidFill>
              <a:latin typeface="Calibri-Bold"/>
            </a:endParaRPr>
          </a:p>
        </p:txBody>
      </p:sp>
    </p:spTree>
    <p:extLst>
      <p:ext uri="{BB962C8B-B14F-4D97-AF65-F5344CB8AC3E}">
        <p14:creationId xmlns:p14="http://schemas.microsoft.com/office/powerpoint/2010/main" val="3094294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2101</Words>
  <Application>Microsoft Office PowerPoint</Application>
  <PresentationFormat>Widescreen</PresentationFormat>
  <Paragraphs>178</Paragraphs>
  <Slides>36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Calibri</vt:lpstr>
      <vt:lpstr>Calibri Light</vt:lpstr>
      <vt:lpstr>Calibri-Bold</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Seguin</dc:creator>
  <cp:lastModifiedBy>Michael Seguin</cp:lastModifiedBy>
  <cp:revision>98</cp:revision>
  <dcterms:created xsi:type="dcterms:W3CDTF">2025-03-30T15:11:06Z</dcterms:created>
  <dcterms:modified xsi:type="dcterms:W3CDTF">2025-05-05T16:41:41Z</dcterms:modified>
</cp:coreProperties>
</file>