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43"/>
  </p:notesMasterIdLst>
  <p:sldIdLst>
    <p:sldId id="256" r:id="rId2"/>
    <p:sldId id="404" r:id="rId3"/>
    <p:sldId id="460" r:id="rId4"/>
    <p:sldId id="484" r:id="rId5"/>
    <p:sldId id="491" r:id="rId6"/>
    <p:sldId id="492" r:id="rId7"/>
    <p:sldId id="493" r:id="rId8"/>
    <p:sldId id="494" r:id="rId9"/>
    <p:sldId id="495" r:id="rId10"/>
    <p:sldId id="497" r:id="rId11"/>
    <p:sldId id="498" r:id="rId12"/>
    <p:sldId id="485" r:id="rId13"/>
    <p:sldId id="496" r:id="rId14"/>
    <p:sldId id="499" r:id="rId15"/>
    <p:sldId id="501" r:id="rId16"/>
    <p:sldId id="500" r:id="rId17"/>
    <p:sldId id="502" r:id="rId18"/>
    <p:sldId id="503" r:id="rId19"/>
    <p:sldId id="504" r:id="rId20"/>
    <p:sldId id="505" r:id="rId21"/>
    <p:sldId id="506" r:id="rId22"/>
    <p:sldId id="507" r:id="rId23"/>
    <p:sldId id="508" r:id="rId24"/>
    <p:sldId id="509" r:id="rId25"/>
    <p:sldId id="510" r:id="rId26"/>
    <p:sldId id="511" r:id="rId27"/>
    <p:sldId id="512" r:id="rId28"/>
    <p:sldId id="513" r:id="rId29"/>
    <p:sldId id="514" r:id="rId30"/>
    <p:sldId id="515" r:id="rId31"/>
    <p:sldId id="516" r:id="rId32"/>
    <p:sldId id="517" r:id="rId33"/>
    <p:sldId id="519" r:id="rId34"/>
    <p:sldId id="520" r:id="rId35"/>
    <p:sldId id="526" r:id="rId36"/>
    <p:sldId id="524" r:id="rId37"/>
    <p:sldId id="525" r:id="rId38"/>
    <p:sldId id="522" r:id="rId39"/>
    <p:sldId id="523" r:id="rId40"/>
    <p:sldId id="482" r:id="rId41"/>
    <p:sldId id="521" r:id="rId42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84732"/>
    <a:srgbClr val="56553C"/>
    <a:srgbClr val="636245"/>
    <a:srgbClr val="6F6D4D"/>
    <a:srgbClr val="666633"/>
    <a:srgbClr val="525139"/>
    <a:srgbClr val="444430"/>
    <a:srgbClr val="339933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45" autoAdjust="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>
              <a:defRPr sz="13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>
              <a:defRPr sz="13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>
              <a:defRPr sz="13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>
              <a:defRPr sz="13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3811E0F-4C6C-4065-9B6B-0C98C37B0AB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53178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38F07726-3928-47DE-B04F-6A7F03219EE8}" type="slidenum">
              <a:rPr lang="en-US" altLang="en-US">
                <a:latin typeface="Arial" panose="020B0604020202020204" pitchFamily="34" charset="0"/>
              </a:rPr>
              <a:pPr/>
              <a:t>1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290718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10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633455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11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9850107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12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385753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13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0295713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14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970142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15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3277485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16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4333944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17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02577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18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771740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19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59617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F8129463-E626-4D99-BF18-BF88710C1D5A}" type="slidenum">
              <a:rPr lang="en-US" altLang="en-US">
                <a:latin typeface="Arial" panose="020B0604020202020204" pitchFamily="34" charset="0"/>
              </a:rPr>
              <a:pPr/>
              <a:t>2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78489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20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6745426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21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5761701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22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827766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23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3547071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24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8346868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25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138998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26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5856942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27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75791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28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640137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29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721306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3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009705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30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343484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31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0929428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32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79855833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33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50284732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34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2045026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35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6017386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36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76751907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37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35593402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38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9155756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39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542310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4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99383771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40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58328775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41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1875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5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55503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6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0135820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7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520594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8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0082089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257" indent="-302021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8088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1323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4559" indent="-241617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779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1029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4265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7501" indent="-2416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5B08B608-00F7-4EE9-ABC7-474169880999}" type="slidenum">
              <a:rPr lang="en-US" altLang="en-US">
                <a:latin typeface="Arial" panose="020B0604020202020204" pitchFamily="34" charset="0"/>
              </a:rPr>
              <a:pPr/>
              <a:t>9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41814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774" name="Rectangle 12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973263"/>
          </a:xfrm>
        </p:spPr>
        <p:txBody>
          <a:bodyPr/>
          <a:lstStyle>
            <a:lvl1pPr>
              <a:defRPr sz="5100"/>
            </a:lvl1pPr>
          </a:lstStyle>
          <a:p>
            <a:pPr lvl="0"/>
            <a:r>
              <a:rPr lang="en-US" altLang="en-US" noProof="0" dirty="0" smtClean="0"/>
              <a:t>Click to edit Master title style</a:t>
            </a:r>
          </a:p>
        </p:txBody>
      </p:sp>
      <p:sp>
        <p:nvSpPr>
          <p:cNvPr id="283775" name="Rectangle 1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8" name="Rectangle 12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effectLst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29" name="Rectangle 1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effectLst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30" name="Rectangle 1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ffectLst/>
              </a:defRPr>
            </a:lvl1pPr>
          </a:lstStyle>
          <a:p>
            <a:pPr>
              <a:defRPr/>
            </a:pPr>
            <a:fld id="{D101656C-AF8E-4631-B7DC-38B7D52E323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44964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AEB14-E584-4B7C-BADA-4C2F7B07FE0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04504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EFA32-626F-45E3-9134-2A8CE8F5A69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3161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AB125-6A17-480D-A0A0-4D2ABAC53D8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08729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119F5-2539-475E-BF5B-03ADCFE4353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95702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9D8F1-4EE0-46F1-93A8-4A973CAC425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48196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D3ADD-DC10-4602-BCC5-FDA3E192954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55518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76628-2B68-4BCD-9A94-CD4729FD6DA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80736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3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4F8CA-8BBF-4799-A4B7-4BD523108EF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23408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6A396-E4DD-4FE7-AF81-341224A5FC9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01688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CA6E5-85D8-4EE7-BE6C-F8ED60E6F7C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16068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609600" y="762000"/>
            <a:ext cx="7542213" cy="6029325"/>
            <a:chOff x="-384" y="480"/>
            <a:chExt cx="4751" cy="3798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1046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1060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>
                    <a:gd name="T0" fmla="*/ 504 w 3271"/>
                    <a:gd name="T1" fmla="*/ 1990 h 3075"/>
                    <a:gd name="T2" fmla="*/ 187 w 3271"/>
                    <a:gd name="T3" fmla="*/ 1474 h 3075"/>
                    <a:gd name="T4" fmla="*/ 66 w 3271"/>
                    <a:gd name="T5" fmla="*/ 1169 h 3075"/>
                    <a:gd name="T6" fmla="*/ 12 w 3271"/>
                    <a:gd name="T7" fmla="*/ 875 h 3075"/>
                    <a:gd name="T8" fmla="*/ 18 w 3271"/>
                    <a:gd name="T9" fmla="*/ 611 h 3075"/>
                    <a:gd name="T10" fmla="*/ 84 w 3271"/>
                    <a:gd name="T11" fmla="*/ 389 h 3075"/>
                    <a:gd name="T12" fmla="*/ 210 w 3271"/>
                    <a:gd name="T13" fmla="*/ 216 h 3075"/>
                    <a:gd name="T14" fmla="*/ 510 w 3271"/>
                    <a:gd name="T15" fmla="*/ 42 h 3075"/>
                    <a:gd name="T16" fmla="*/ 894 w 3271"/>
                    <a:gd name="T17" fmla="*/ 6 h 3075"/>
                    <a:gd name="T18" fmla="*/ 1338 w 3271"/>
                    <a:gd name="T19" fmla="*/ 102 h 3075"/>
                    <a:gd name="T20" fmla="*/ 1812 w 3271"/>
                    <a:gd name="T21" fmla="*/ 324 h 3075"/>
                    <a:gd name="T22" fmla="*/ 2279 w 3271"/>
                    <a:gd name="T23" fmla="*/ 659 h 3075"/>
                    <a:gd name="T24" fmla="*/ 2777 w 3271"/>
                    <a:gd name="T25" fmla="*/ 1187 h 3075"/>
                    <a:gd name="T26" fmla="*/ 3094 w 3271"/>
                    <a:gd name="T27" fmla="*/ 1702 h 3075"/>
                    <a:gd name="T28" fmla="*/ 3215 w 3271"/>
                    <a:gd name="T29" fmla="*/ 2008 h 3075"/>
                    <a:gd name="T30" fmla="*/ 3269 w 3271"/>
                    <a:gd name="T31" fmla="*/ 2302 h 3075"/>
                    <a:gd name="T32" fmla="*/ 3263 w 3271"/>
                    <a:gd name="T33" fmla="*/ 2565 h 3075"/>
                    <a:gd name="T34" fmla="*/ 3197 w 3271"/>
                    <a:gd name="T35" fmla="*/ 2781 h 3075"/>
                    <a:gd name="T36" fmla="*/ 3077 w 3271"/>
                    <a:gd name="T37" fmla="*/ 2961 h 3075"/>
                    <a:gd name="T38" fmla="*/ 2927 w 3271"/>
                    <a:gd name="T39" fmla="*/ 3075 h 3075"/>
                    <a:gd name="T40" fmla="*/ 3077 w 3271"/>
                    <a:gd name="T41" fmla="*/ 2967 h 3075"/>
                    <a:gd name="T42" fmla="*/ 3203 w 3271"/>
                    <a:gd name="T43" fmla="*/ 2787 h 3075"/>
                    <a:gd name="T44" fmla="*/ 3269 w 3271"/>
                    <a:gd name="T45" fmla="*/ 2565 h 3075"/>
                    <a:gd name="T46" fmla="*/ 3275 w 3271"/>
                    <a:gd name="T47" fmla="*/ 2302 h 3075"/>
                    <a:gd name="T48" fmla="*/ 3221 w 3271"/>
                    <a:gd name="T49" fmla="*/ 2008 h 3075"/>
                    <a:gd name="T50" fmla="*/ 3100 w 3271"/>
                    <a:gd name="T51" fmla="*/ 1702 h 3075"/>
                    <a:gd name="T52" fmla="*/ 2783 w 3271"/>
                    <a:gd name="T53" fmla="*/ 1181 h 3075"/>
                    <a:gd name="T54" fmla="*/ 2285 w 3271"/>
                    <a:gd name="T55" fmla="*/ 653 h 3075"/>
                    <a:gd name="T56" fmla="*/ 1812 w 3271"/>
                    <a:gd name="T57" fmla="*/ 318 h 3075"/>
                    <a:gd name="T58" fmla="*/ 1338 w 3271"/>
                    <a:gd name="T59" fmla="*/ 96 h 3075"/>
                    <a:gd name="T60" fmla="*/ 894 w 3271"/>
                    <a:gd name="T61" fmla="*/ 0 h 3075"/>
                    <a:gd name="T62" fmla="*/ 504 w 3271"/>
                    <a:gd name="T63" fmla="*/ 36 h 3075"/>
                    <a:gd name="T64" fmla="*/ 205 w 3271"/>
                    <a:gd name="T65" fmla="*/ 210 h 3075"/>
                    <a:gd name="T66" fmla="*/ 78 w 3271"/>
                    <a:gd name="T67" fmla="*/ 389 h 3075"/>
                    <a:gd name="T68" fmla="*/ 12 w 3271"/>
                    <a:gd name="T69" fmla="*/ 611 h 3075"/>
                    <a:gd name="T70" fmla="*/ 6 w 3271"/>
                    <a:gd name="T71" fmla="*/ 875 h 3075"/>
                    <a:gd name="T72" fmla="*/ 60 w 3271"/>
                    <a:gd name="T73" fmla="*/ 1169 h 3075"/>
                    <a:gd name="T74" fmla="*/ 181 w 3271"/>
                    <a:gd name="T75" fmla="*/ 1474 h 3075"/>
                    <a:gd name="T76" fmla="*/ 354 w 3271"/>
                    <a:gd name="T77" fmla="*/ 1786 h 3075"/>
                    <a:gd name="T78" fmla="*/ 852 w 3271"/>
                    <a:gd name="T79" fmla="*/ 2380 h 3075"/>
                    <a:gd name="T80" fmla="*/ 1248 w 3271"/>
                    <a:gd name="T81" fmla="*/ 2709 h 3075"/>
                    <a:gd name="T82" fmla="*/ 1661 w 3271"/>
                    <a:gd name="T83" fmla="*/ 2961 h 3075"/>
                    <a:gd name="T84" fmla="*/ 1943 w 3271"/>
                    <a:gd name="T85" fmla="*/ 3075 h 3075"/>
                    <a:gd name="T86" fmla="*/ 1530 w 3271"/>
                    <a:gd name="T87" fmla="*/ 2889 h 3075"/>
                    <a:gd name="T88" fmla="*/ 1121 w 3271"/>
                    <a:gd name="T89" fmla="*/ 2607 h 3075"/>
                    <a:gd name="T90" fmla="*/ 852 w 3271"/>
                    <a:gd name="T91" fmla="*/ 2380 h 3075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grpSp>
              <p:nvGrpSpPr>
                <p:cNvPr id="1061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1062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>
                      <a:gd name="T0" fmla="*/ 3958 w 3952"/>
                      <a:gd name="T1" fmla="*/ 2860 h 3501"/>
                      <a:gd name="T2" fmla="*/ 3922 w 3952"/>
                      <a:gd name="T3" fmla="*/ 2614 h 3501"/>
                      <a:gd name="T4" fmla="*/ 3851 w 3952"/>
                      <a:gd name="T5" fmla="*/ 2368 h 3501"/>
                      <a:gd name="T6" fmla="*/ 3742 w 3952"/>
                      <a:gd name="T7" fmla="*/ 2110 h 3501"/>
                      <a:gd name="T8" fmla="*/ 3604 w 3952"/>
                      <a:gd name="T9" fmla="*/ 1853 h 3501"/>
                      <a:gd name="T10" fmla="*/ 3442 w 3952"/>
                      <a:gd name="T11" fmla="*/ 1595 h 3501"/>
                      <a:gd name="T12" fmla="*/ 3251 w 3952"/>
                      <a:gd name="T13" fmla="*/ 1343 h 3501"/>
                      <a:gd name="T14" fmla="*/ 3034 w 3952"/>
                      <a:gd name="T15" fmla="*/ 1103 h 3501"/>
                      <a:gd name="T16" fmla="*/ 2729 w 3952"/>
                      <a:gd name="T17" fmla="*/ 815 h 3501"/>
                      <a:gd name="T18" fmla="*/ 2339 w 3952"/>
                      <a:gd name="T19" fmla="*/ 522 h 3501"/>
                      <a:gd name="T20" fmla="*/ 1949 w 3952"/>
                      <a:gd name="T21" fmla="*/ 288 h 3501"/>
                      <a:gd name="T22" fmla="*/ 1560 w 3952"/>
                      <a:gd name="T23" fmla="*/ 126 h 3501"/>
                      <a:gd name="T24" fmla="*/ 1188 w 3952"/>
                      <a:gd name="T25" fmla="*/ 24 h 3501"/>
                      <a:gd name="T26" fmla="*/ 840 w 3952"/>
                      <a:gd name="T27" fmla="*/ 0 h 3501"/>
                      <a:gd name="T28" fmla="*/ 528 w 3952"/>
                      <a:gd name="T29" fmla="*/ 48 h 3501"/>
                      <a:gd name="T30" fmla="*/ 264 w 3952"/>
                      <a:gd name="T31" fmla="*/ 174 h 3501"/>
                      <a:gd name="T32" fmla="*/ 114 w 3952"/>
                      <a:gd name="T33" fmla="*/ 312 h 3501"/>
                      <a:gd name="T34" fmla="*/ 0 w 3952"/>
                      <a:gd name="T35" fmla="*/ 486 h 3501"/>
                      <a:gd name="T36" fmla="*/ 72 w 3952"/>
                      <a:gd name="T37" fmla="*/ 372 h 3501"/>
                      <a:gd name="T38" fmla="*/ 270 w 3952"/>
                      <a:gd name="T39" fmla="*/ 174 h 3501"/>
                      <a:gd name="T40" fmla="*/ 528 w 3952"/>
                      <a:gd name="T41" fmla="*/ 48 h 3501"/>
                      <a:gd name="T42" fmla="*/ 840 w 3952"/>
                      <a:gd name="T43" fmla="*/ 6 h 3501"/>
                      <a:gd name="T44" fmla="*/ 1188 w 3952"/>
                      <a:gd name="T45" fmla="*/ 30 h 3501"/>
                      <a:gd name="T46" fmla="*/ 1560 w 3952"/>
                      <a:gd name="T47" fmla="*/ 132 h 3501"/>
                      <a:gd name="T48" fmla="*/ 1949 w 3952"/>
                      <a:gd name="T49" fmla="*/ 294 h 3501"/>
                      <a:gd name="T50" fmla="*/ 2339 w 3952"/>
                      <a:gd name="T51" fmla="*/ 528 h 3501"/>
                      <a:gd name="T52" fmla="*/ 2723 w 3952"/>
                      <a:gd name="T53" fmla="*/ 821 h 3501"/>
                      <a:gd name="T54" fmla="*/ 3136 w 3952"/>
                      <a:gd name="T55" fmla="*/ 1223 h 3501"/>
                      <a:gd name="T56" fmla="*/ 3346 w 3952"/>
                      <a:gd name="T57" fmla="*/ 1469 h 3501"/>
                      <a:gd name="T58" fmla="*/ 3521 w 3952"/>
                      <a:gd name="T59" fmla="*/ 1727 h 3501"/>
                      <a:gd name="T60" fmla="*/ 3676 w 3952"/>
                      <a:gd name="T61" fmla="*/ 1984 h 3501"/>
                      <a:gd name="T62" fmla="*/ 3796 w 3952"/>
                      <a:gd name="T63" fmla="*/ 2236 h 3501"/>
                      <a:gd name="T64" fmla="*/ 3887 w 3952"/>
                      <a:gd name="T65" fmla="*/ 2494 h 3501"/>
                      <a:gd name="T66" fmla="*/ 3946 w 3952"/>
                      <a:gd name="T67" fmla="*/ 2740 h 3501"/>
                      <a:gd name="T68" fmla="*/ 3964 w 3952"/>
                      <a:gd name="T69" fmla="*/ 2973 h 3501"/>
                      <a:gd name="T70" fmla="*/ 3934 w 3952"/>
                      <a:gd name="T71" fmla="*/ 3255 h 3501"/>
                      <a:gd name="T72" fmla="*/ 3845 w 3952"/>
                      <a:gd name="T73" fmla="*/ 3501 h 3501"/>
                      <a:gd name="T74" fmla="*/ 3898 w 3952"/>
                      <a:gd name="T75" fmla="*/ 3387 h 3501"/>
                      <a:gd name="T76" fmla="*/ 3958 w 3952"/>
                      <a:gd name="T77" fmla="*/ 3123 h 3501"/>
                      <a:gd name="T78" fmla="*/ 3964 w 3952"/>
                      <a:gd name="T79" fmla="*/ 2973 h 350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063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>
                      <a:gd name="T0" fmla="*/ 678 w 3791"/>
                      <a:gd name="T1" fmla="*/ 2416 h 3363"/>
                      <a:gd name="T2" fmla="*/ 420 w 3791"/>
                      <a:gd name="T3" fmla="*/ 2062 h 3363"/>
                      <a:gd name="T4" fmla="*/ 216 w 3791"/>
                      <a:gd name="T5" fmla="*/ 1703 h 3363"/>
                      <a:gd name="T6" fmla="*/ 78 w 3791"/>
                      <a:gd name="T7" fmla="*/ 1343 h 3363"/>
                      <a:gd name="T8" fmla="*/ 12 w 3791"/>
                      <a:gd name="T9" fmla="*/ 1001 h 3363"/>
                      <a:gd name="T10" fmla="*/ 18 w 3791"/>
                      <a:gd name="T11" fmla="*/ 701 h 3363"/>
                      <a:gd name="T12" fmla="*/ 96 w 3791"/>
                      <a:gd name="T13" fmla="*/ 450 h 3363"/>
                      <a:gd name="T14" fmla="*/ 240 w 3791"/>
                      <a:gd name="T15" fmla="*/ 246 h 3363"/>
                      <a:gd name="T16" fmla="*/ 582 w 3791"/>
                      <a:gd name="T17" fmla="*/ 48 h 3363"/>
                      <a:gd name="T18" fmla="*/ 1031 w 3791"/>
                      <a:gd name="T19" fmla="*/ 6 h 3363"/>
                      <a:gd name="T20" fmla="*/ 1548 w 3791"/>
                      <a:gd name="T21" fmla="*/ 120 h 3363"/>
                      <a:gd name="T22" fmla="*/ 2094 w 3791"/>
                      <a:gd name="T23" fmla="*/ 378 h 3363"/>
                      <a:gd name="T24" fmla="*/ 2639 w 3791"/>
                      <a:gd name="T25" fmla="*/ 773 h 3363"/>
                      <a:gd name="T26" fmla="*/ 3125 w 3791"/>
                      <a:gd name="T27" fmla="*/ 1265 h 3363"/>
                      <a:gd name="T28" fmla="*/ 3389 w 3791"/>
                      <a:gd name="T29" fmla="*/ 1625 h 3363"/>
                      <a:gd name="T30" fmla="*/ 3593 w 3791"/>
                      <a:gd name="T31" fmla="*/ 1984 h 3363"/>
                      <a:gd name="T32" fmla="*/ 3731 w 3791"/>
                      <a:gd name="T33" fmla="*/ 2344 h 3363"/>
                      <a:gd name="T34" fmla="*/ 3797 w 3791"/>
                      <a:gd name="T35" fmla="*/ 2686 h 3363"/>
                      <a:gd name="T36" fmla="*/ 3761 w 3791"/>
                      <a:gd name="T37" fmla="*/ 3105 h 3363"/>
                      <a:gd name="T38" fmla="*/ 3640 w 3791"/>
                      <a:gd name="T39" fmla="*/ 3363 h 3363"/>
                      <a:gd name="T40" fmla="*/ 3791 w 3791"/>
                      <a:gd name="T41" fmla="*/ 2967 h 3363"/>
                      <a:gd name="T42" fmla="*/ 3803 w 3791"/>
                      <a:gd name="T43" fmla="*/ 2794 h 3363"/>
                      <a:gd name="T44" fmla="*/ 3761 w 3791"/>
                      <a:gd name="T45" fmla="*/ 2458 h 3363"/>
                      <a:gd name="T46" fmla="*/ 3647 w 3791"/>
                      <a:gd name="T47" fmla="*/ 2104 h 3363"/>
                      <a:gd name="T48" fmla="*/ 3467 w 3791"/>
                      <a:gd name="T49" fmla="*/ 1739 h 3363"/>
                      <a:gd name="T50" fmla="*/ 3221 w 3791"/>
                      <a:gd name="T51" fmla="*/ 1385 h 3363"/>
                      <a:gd name="T52" fmla="*/ 2813 w 3791"/>
                      <a:gd name="T53" fmla="*/ 929 h 3363"/>
                      <a:gd name="T54" fmla="*/ 2279 w 3791"/>
                      <a:gd name="T55" fmla="*/ 492 h 3363"/>
                      <a:gd name="T56" fmla="*/ 1727 w 3791"/>
                      <a:gd name="T57" fmla="*/ 192 h 3363"/>
                      <a:gd name="T58" fmla="*/ 1194 w 3791"/>
                      <a:gd name="T59" fmla="*/ 24 h 3363"/>
                      <a:gd name="T60" fmla="*/ 719 w 3791"/>
                      <a:gd name="T61" fmla="*/ 12 h 3363"/>
                      <a:gd name="T62" fmla="*/ 336 w 3791"/>
                      <a:gd name="T63" fmla="*/ 162 h 3363"/>
                      <a:gd name="T64" fmla="*/ 132 w 3791"/>
                      <a:gd name="T65" fmla="*/ 378 h 3363"/>
                      <a:gd name="T66" fmla="*/ 36 w 3791"/>
                      <a:gd name="T67" fmla="*/ 612 h 3363"/>
                      <a:gd name="T68" fmla="*/ 0 w 3791"/>
                      <a:gd name="T69" fmla="*/ 893 h 3363"/>
                      <a:gd name="T70" fmla="*/ 42 w 3791"/>
                      <a:gd name="T71" fmla="*/ 1229 h 3363"/>
                      <a:gd name="T72" fmla="*/ 162 w 3791"/>
                      <a:gd name="T73" fmla="*/ 1583 h 3363"/>
                      <a:gd name="T74" fmla="*/ 342 w 3791"/>
                      <a:gd name="T75" fmla="*/ 1942 h 3363"/>
                      <a:gd name="T76" fmla="*/ 582 w 3791"/>
                      <a:gd name="T77" fmla="*/ 2302 h 3363"/>
                      <a:gd name="T78" fmla="*/ 990 w 3791"/>
                      <a:gd name="T79" fmla="*/ 2758 h 3363"/>
                      <a:gd name="T80" fmla="*/ 1601 w 3791"/>
                      <a:gd name="T81" fmla="*/ 3237 h 3363"/>
                      <a:gd name="T82" fmla="*/ 1601 w 3791"/>
                      <a:gd name="T83" fmla="*/ 3237 h 3363"/>
                      <a:gd name="T84" fmla="*/ 996 w 3791"/>
                      <a:gd name="T85" fmla="*/ 2758 h 3363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064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>
                      <a:gd name="T0" fmla="*/ 540 w 3527"/>
                      <a:gd name="T1" fmla="*/ 2146 h 3225"/>
                      <a:gd name="T2" fmla="*/ 318 w 3527"/>
                      <a:gd name="T3" fmla="*/ 1816 h 3225"/>
                      <a:gd name="T4" fmla="*/ 149 w 3527"/>
                      <a:gd name="T5" fmla="*/ 1481 h 3225"/>
                      <a:gd name="T6" fmla="*/ 41 w 3527"/>
                      <a:gd name="T7" fmla="*/ 1151 h 3225"/>
                      <a:gd name="T8" fmla="*/ 0 w 3527"/>
                      <a:gd name="T9" fmla="*/ 839 h 3225"/>
                      <a:gd name="T10" fmla="*/ 30 w 3527"/>
                      <a:gd name="T11" fmla="*/ 575 h 3225"/>
                      <a:gd name="T12" fmla="*/ 125 w 3527"/>
                      <a:gd name="T13" fmla="*/ 354 h 3225"/>
                      <a:gd name="T14" fmla="*/ 318 w 3527"/>
                      <a:gd name="T15" fmla="*/ 150 h 3225"/>
                      <a:gd name="T16" fmla="*/ 671 w 3527"/>
                      <a:gd name="T17" fmla="*/ 12 h 3225"/>
                      <a:gd name="T18" fmla="*/ 1115 w 3527"/>
                      <a:gd name="T19" fmla="*/ 24 h 3225"/>
                      <a:gd name="T20" fmla="*/ 1613 w 3527"/>
                      <a:gd name="T21" fmla="*/ 174 h 3225"/>
                      <a:gd name="T22" fmla="*/ 2123 w 3527"/>
                      <a:gd name="T23" fmla="*/ 456 h 3225"/>
                      <a:gd name="T24" fmla="*/ 2621 w 3527"/>
                      <a:gd name="T25" fmla="*/ 857 h 3225"/>
                      <a:gd name="T26" fmla="*/ 3083 w 3527"/>
                      <a:gd name="T27" fmla="*/ 1391 h 3225"/>
                      <a:gd name="T28" fmla="*/ 3286 w 3527"/>
                      <a:gd name="T29" fmla="*/ 1726 h 3225"/>
                      <a:gd name="T30" fmla="*/ 3437 w 3527"/>
                      <a:gd name="T31" fmla="*/ 2062 h 3225"/>
                      <a:gd name="T32" fmla="*/ 3520 w 3527"/>
                      <a:gd name="T33" fmla="*/ 2386 h 3225"/>
                      <a:gd name="T34" fmla="*/ 3532 w 3527"/>
                      <a:gd name="T35" fmla="*/ 2680 h 3225"/>
                      <a:gd name="T36" fmla="*/ 3485 w 3527"/>
                      <a:gd name="T37" fmla="*/ 2931 h 3225"/>
                      <a:gd name="T38" fmla="*/ 3370 w 3527"/>
                      <a:gd name="T39" fmla="*/ 3141 h 3225"/>
                      <a:gd name="T40" fmla="*/ 3292 w 3527"/>
                      <a:gd name="T41" fmla="*/ 3225 h 3225"/>
                      <a:gd name="T42" fmla="*/ 3322 w 3527"/>
                      <a:gd name="T43" fmla="*/ 3201 h 3225"/>
                      <a:gd name="T44" fmla="*/ 3455 w 3527"/>
                      <a:gd name="T45" fmla="*/ 3009 h 3225"/>
                      <a:gd name="T46" fmla="*/ 3526 w 3527"/>
                      <a:gd name="T47" fmla="*/ 2769 h 3225"/>
                      <a:gd name="T48" fmla="*/ 3532 w 3527"/>
                      <a:gd name="T49" fmla="*/ 2488 h 3225"/>
                      <a:gd name="T50" fmla="*/ 3473 w 3527"/>
                      <a:gd name="T51" fmla="*/ 2170 h 3225"/>
                      <a:gd name="T52" fmla="*/ 3346 w 3527"/>
                      <a:gd name="T53" fmla="*/ 1834 h 3225"/>
                      <a:gd name="T54" fmla="*/ 3155 w 3527"/>
                      <a:gd name="T55" fmla="*/ 1499 h 3225"/>
                      <a:gd name="T56" fmla="*/ 2825 w 3527"/>
                      <a:gd name="T57" fmla="*/ 1061 h 3225"/>
                      <a:gd name="T58" fmla="*/ 2291 w 3527"/>
                      <a:gd name="T59" fmla="*/ 575 h 3225"/>
                      <a:gd name="T60" fmla="*/ 1781 w 3527"/>
                      <a:gd name="T61" fmla="*/ 252 h 3225"/>
                      <a:gd name="T62" fmla="*/ 1277 w 3527"/>
                      <a:gd name="T63" fmla="*/ 60 h 3225"/>
                      <a:gd name="T64" fmla="*/ 810 w 3527"/>
                      <a:gd name="T65" fmla="*/ 0 h 3225"/>
                      <a:gd name="T66" fmla="*/ 419 w 3527"/>
                      <a:gd name="T67" fmla="*/ 84 h 3225"/>
                      <a:gd name="T68" fmla="*/ 168 w 3527"/>
                      <a:gd name="T69" fmla="*/ 288 h 3225"/>
                      <a:gd name="T70" fmla="*/ 53 w 3527"/>
                      <a:gd name="T71" fmla="*/ 498 h 3225"/>
                      <a:gd name="T72" fmla="*/ 0 w 3527"/>
                      <a:gd name="T73" fmla="*/ 749 h 3225"/>
                      <a:gd name="T74" fmla="*/ 18 w 3527"/>
                      <a:gd name="T75" fmla="*/ 1043 h 3225"/>
                      <a:gd name="T76" fmla="*/ 101 w 3527"/>
                      <a:gd name="T77" fmla="*/ 1373 h 3225"/>
                      <a:gd name="T78" fmla="*/ 252 w 3527"/>
                      <a:gd name="T79" fmla="*/ 1708 h 3225"/>
                      <a:gd name="T80" fmla="*/ 455 w 3527"/>
                      <a:gd name="T81" fmla="*/ 2038 h 3225"/>
                      <a:gd name="T82" fmla="*/ 917 w 3527"/>
                      <a:gd name="T83" fmla="*/ 2572 h 3225"/>
                      <a:gd name="T84" fmla="*/ 1259 w 3527"/>
                      <a:gd name="T85" fmla="*/ 2865 h 3225"/>
                      <a:gd name="T86" fmla="*/ 1613 w 3527"/>
                      <a:gd name="T87" fmla="*/ 3099 h 3225"/>
                      <a:gd name="T88" fmla="*/ 1859 w 3527"/>
                      <a:gd name="T89" fmla="*/ 3225 h 3225"/>
                      <a:gd name="T90" fmla="*/ 1499 w 3527"/>
                      <a:gd name="T91" fmla="*/ 3027 h 3225"/>
                      <a:gd name="T92" fmla="*/ 1146 w 3527"/>
                      <a:gd name="T93" fmla="*/ 2769 h 3225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grpSp>
                <p:nvGrpSpPr>
                  <p:cNvPr id="1065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1066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>
                        <a:gd name="T0" fmla="*/ 4258 w 4251"/>
                        <a:gd name="T1" fmla="*/ 3237 h 3794"/>
                        <a:gd name="T2" fmla="*/ 4216 w 4251"/>
                        <a:gd name="T3" fmla="*/ 2961 h 3794"/>
                        <a:gd name="T4" fmla="*/ 4133 w 4251"/>
                        <a:gd name="T5" fmla="*/ 2679 h 3794"/>
                        <a:gd name="T6" fmla="*/ 4012 w 4251"/>
                        <a:gd name="T7" fmla="*/ 2391 h 3794"/>
                        <a:gd name="T8" fmla="*/ 3857 w 4251"/>
                        <a:gd name="T9" fmla="*/ 2098 h 3794"/>
                        <a:gd name="T10" fmla="*/ 3670 w 4251"/>
                        <a:gd name="T11" fmla="*/ 1810 h 3794"/>
                        <a:gd name="T12" fmla="*/ 3449 w 4251"/>
                        <a:gd name="T13" fmla="*/ 1528 h 3794"/>
                        <a:gd name="T14" fmla="*/ 3203 w 4251"/>
                        <a:gd name="T15" fmla="*/ 1252 h 3794"/>
                        <a:gd name="T16" fmla="*/ 2867 w 4251"/>
                        <a:gd name="T17" fmla="*/ 935 h 3794"/>
                        <a:gd name="T18" fmla="*/ 2441 w 4251"/>
                        <a:gd name="T19" fmla="*/ 605 h 3794"/>
                        <a:gd name="T20" fmla="*/ 1997 w 4251"/>
                        <a:gd name="T21" fmla="*/ 341 h 3794"/>
                        <a:gd name="T22" fmla="*/ 1554 w 4251"/>
                        <a:gd name="T23" fmla="*/ 143 h 3794"/>
                        <a:gd name="T24" fmla="*/ 1127 w 4251"/>
                        <a:gd name="T25" fmla="*/ 35 h 3794"/>
                        <a:gd name="T26" fmla="*/ 743 w 4251"/>
                        <a:gd name="T27" fmla="*/ 0 h 3794"/>
                        <a:gd name="T28" fmla="*/ 402 w 4251"/>
                        <a:gd name="T29" fmla="*/ 47 h 3794"/>
                        <a:gd name="T30" fmla="*/ 120 w 4251"/>
                        <a:gd name="T31" fmla="*/ 173 h 3794"/>
                        <a:gd name="T32" fmla="*/ 0 w 4251"/>
                        <a:gd name="T33" fmla="*/ 269 h 3794"/>
                        <a:gd name="T34" fmla="*/ 264 w 4251"/>
                        <a:gd name="T35" fmla="*/ 101 h 3794"/>
                        <a:gd name="T36" fmla="*/ 588 w 4251"/>
                        <a:gd name="T37" fmla="*/ 18 h 3794"/>
                        <a:gd name="T38" fmla="*/ 960 w 4251"/>
                        <a:gd name="T39" fmla="*/ 18 h 3794"/>
                        <a:gd name="T40" fmla="*/ 1361 w 4251"/>
                        <a:gd name="T41" fmla="*/ 95 h 3794"/>
                        <a:gd name="T42" fmla="*/ 1787 w 4251"/>
                        <a:gd name="T43" fmla="*/ 245 h 3794"/>
                        <a:gd name="T44" fmla="*/ 2219 w 4251"/>
                        <a:gd name="T45" fmla="*/ 467 h 3794"/>
                        <a:gd name="T46" fmla="*/ 2651 w 4251"/>
                        <a:gd name="T47" fmla="*/ 761 h 3794"/>
                        <a:gd name="T48" fmla="*/ 3070 w 4251"/>
                        <a:gd name="T49" fmla="*/ 1120 h 3794"/>
                        <a:gd name="T50" fmla="*/ 3328 w 4251"/>
                        <a:gd name="T51" fmla="*/ 1390 h 3794"/>
                        <a:gd name="T52" fmla="*/ 3563 w 4251"/>
                        <a:gd name="T53" fmla="*/ 1666 h 3794"/>
                        <a:gd name="T54" fmla="*/ 3766 w 4251"/>
                        <a:gd name="T55" fmla="*/ 1954 h 3794"/>
                        <a:gd name="T56" fmla="*/ 3934 w 4251"/>
                        <a:gd name="T57" fmla="*/ 2247 h 3794"/>
                        <a:gd name="T58" fmla="*/ 4072 w 4251"/>
                        <a:gd name="T59" fmla="*/ 2535 h 3794"/>
                        <a:gd name="T60" fmla="*/ 4175 w 4251"/>
                        <a:gd name="T61" fmla="*/ 2823 h 3794"/>
                        <a:gd name="T62" fmla="*/ 4234 w 4251"/>
                        <a:gd name="T63" fmla="*/ 3105 h 3794"/>
                        <a:gd name="T64" fmla="*/ 4258 w 4251"/>
                        <a:gd name="T65" fmla="*/ 3368 h 3794"/>
                        <a:gd name="T66" fmla="*/ 4246 w 4251"/>
                        <a:gd name="T67" fmla="*/ 3590 h 3794"/>
                        <a:gd name="T68" fmla="*/ 4198 w 4251"/>
                        <a:gd name="T69" fmla="*/ 3794 h 3794"/>
                        <a:gd name="T70" fmla="*/ 4228 w 4251"/>
                        <a:gd name="T71" fmla="*/ 3692 h 3794"/>
                        <a:gd name="T72" fmla="*/ 4258 w 4251"/>
                        <a:gd name="T73" fmla="*/ 3482 h 3794"/>
                        <a:gd name="T74" fmla="*/ 4264 w 4251"/>
                        <a:gd name="T75" fmla="*/ 3368 h 3794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  <p:grpSp>
                  <p:nvGrpSpPr>
                    <p:cNvPr id="1067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1068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>
                          <a:gd name="T0" fmla="*/ 162 w 4108"/>
                          <a:gd name="T1" fmla="*/ 186 h 3657"/>
                          <a:gd name="T2" fmla="*/ 443 w 4108"/>
                          <a:gd name="T3" fmla="*/ 54 h 3657"/>
                          <a:gd name="T4" fmla="*/ 773 w 4108"/>
                          <a:gd name="T5" fmla="*/ 6 h 3657"/>
                          <a:gd name="T6" fmla="*/ 1140 w 4108"/>
                          <a:gd name="T7" fmla="*/ 36 h 3657"/>
                          <a:gd name="T8" fmla="*/ 1542 w 4108"/>
                          <a:gd name="T9" fmla="*/ 144 h 3657"/>
                          <a:gd name="T10" fmla="*/ 1955 w 4108"/>
                          <a:gd name="T11" fmla="*/ 324 h 3657"/>
                          <a:gd name="T12" fmla="*/ 2375 w 4108"/>
                          <a:gd name="T13" fmla="*/ 570 h 3657"/>
                          <a:gd name="T14" fmla="*/ 2789 w 4108"/>
                          <a:gd name="T15" fmla="*/ 888 h 3657"/>
                          <a:gd name="T16" fmla="*/ 3113 w 4108"/>
                          <a:gd name="T17" fmla="*/ 1193 h 3657"/>
                          <a:gd name="T18" fmla="*/ 3347 w 4108"/>
                          <a:gd name="T19" fmla="*/ 1451 h 3657"/>
                          <a:gd name="T20" fmla="*/ 3551 w 4108"/>
                          <a:gd name="T21" fmla="*/ 1721 h 3657"/>
                          <a:gd name="T22" fmla="*/ 3731 w 4108"/>
                          <a:gd name="T23" fmla="*/ 1997 h 3657"/>
                          <a:gd name="T24" fmla="*/ 3875 w 4108"/>
                          <a:gd name="T25" fmla="*/ 2272 h 3657"/>
                          <a:gd name="T26" fmla="*/ 3989 w 4108"/>
                          <a:gd name="T27" fmla="*/ 2548 h 3657"/>
                          <a:gd name="T28" fmla="*/ 4073 w 4108"/>
                          <a:gd name="T29" fmla="*/ 2818 h 3657"/>
                          <a:gd name="T30" fmla="*/ 4115 w 4108"/>
                          <a:gd name="T31" fmla="*/ 3070 h 3657"/>
                          <a:gd name="T32" fmla="*/ 4115 w 4108"/>
                          <a:gd name="T33" fmla="*/ 3321 h 3657"/>
                          <a:gd name="T34" fmla="*/ 4073 w 4108"/>
                          <a:gd name="T35" fmla="*/ 3549 h 3657"/>
                          <a:gd name="T36" fmla="*/ 4043 w 4108"/>
                          <a:gd name="T37" fmla="*/ 3657 h 3657"/>
                          <a:gd name="T38" fmla="*/ 4103 w 4108"/>
                          <a:gd name="T39" fmla="*/ 3447 h 3657"/>
                          <a:gd name="T40" fmla="*/ 4121 w 4108"/>
                          <a:gd name="T41" fmla="*/ 3213 h 3657"/>
                          <a:gd name="T42" fmla="*/ 4115 w 4108"/>
                          <a:gd name="T43" fmla="*/ 3070 h 3657"/>
                          <a:gd name="T44" fmla="*/ 4073 w 4108"/>
                          <a:gd name="T45" fmla="*/ 2812 h 3657"/>
                          <a:gd name="T46" fmla="*/ 3995 w 4108"/>
                          <a:gd name="T47" fmla="*/ 2548 h 3657"/>
                          <a:gd name="T48" fmla="*/ 3881 w 4108"/>
                          <a:gd name="T49" fmla="*/ 2272 h 3657"/>
                          <a:gd name="T50" fmla="*/ 3737 w 4108"/>
                          <a:gd name="T51" fmla="*/ 1997 h 3657"/>
                          <a:gd name="T52" fmla="*/ 3557 w 4108"/>
                          <a:gd name="T53" fmla="*/ 1721 h 3657"/>
                          <a:gd name="T54" fmla="*/ 3353 w 4108"/>
                          <a:gd name="T55" fmla="*/ 1451 h 3657"/>
                          <a:gd name="T56" fmla="*/ 3119 w 4108"/>
                          <a:gd name="T57" fmla="*/ 1187 h 3657"/>
                          <a:gd name="T58" fmla="*/ 2801 w 4108"/>
                          <a:gd name="T59" fmla="*/ 888 h 3657"/>
                          <a:gd name="T60" fmla="*/ 2394 w 4108"/>
                          <a:gd name="T61" fmla="*/ 576 h 3657"/>
                          <a:gd name="T62" fmla="*/ 1973 w 4108"/>
                          <a:gd name="T63" fmla="*/ 330 h 3657"/>
                          <a:gd name="T64" fmla="*/ 1548 w 4108"/>
                          <a:gd name="T65" fmla="*/ 144 h 3657"/>
                          <a:gd name="T66" fmla="*/ 1134 w 4108"/>
                          <a:gd name="T67" fmla="*/ 30 h 3657"/>
                          <a:gd name="T68" fmla="*/ 755 w 4108"/>
                          <a:gd name="T69" fmla="*/ 0 h 3657"/>
                          <a:gd name="T70" fmla="*/ 432 w 4108"/>
                          <a:gd name="T71" fmla="*/ 54 h 3657"/>
                          <a:gd name="T72" fmla="*/ 162 w 4108"/>
                          <a:gd name="T73" fmla="*/ 186 h 3657"/>
                          <a:gd name="T74" fmla="*/ 24 w 4108"/>
                          <a:gd name="T75" fmla="*/ 306 h 3657"/>
                          <a:gd name="T76" fmla="*/ 0 w 4108"/>
                          <a:gd name="T77" fmla="*/ 336 h 3657"/>
                          <a:gd name="T78" fmla="*/ 48 w 4108"/>
                          <a:gd name="T79" fmla="*/ 282 h 3657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</a:gdLst>
                        <a:ahLst/>
                        <a:cxnLst>
                          <a:cxn ang="T80">
                            <a:pos x="T0" y="T1"/>
                          </a:cxn>
                          <a:cxn ang="T81">
                            <a:pos x="T2" y="T3"/>
                          </a:cxn>
                          <a:cxn ang="T82">
                            <a:pos x="T4" y="T5"/>
                          </a:cxn>
                          <a:cxn ang="T83">
                            <a:pos x="T6" y="T7"/>
                          </a:cxn>
                          <a:cxn ang="T84">
                            <a:pos x="T8" y="T9"/>
                          </a:cxn>
                          <a:cxn ang="T85">
                            <a:pos x="T10" y="T11"/>
                          </a:cxn>
                          <a:cxn ang="T86">
                            <a:pos x="T12" y="T13"/>
                          </a:cxn>
                          <a:cxn ang="T87">
                            <a:pos x="T14" y="T15"/>
                          </a:cxn>
                          <a:cxn ang="T88">
                            <a:pos x="T16" y="T17"/>
                          </a:cxn>
                          <a:cxn ang="T89">
                            <a:pos x="T18" y="T19"/>
                          </a:cxn>
                          <a:cxn ang="T90">
                            <a:pos x="T20" y="T21"/>
                          </a:cxn>
                          <a:cxn ang="T91">
                            <a:pos x="T22" y="T23"/>
                          </a:cxn>
                          <a:cxn ang="T92">
                            <a:pos x="T24" y="T25"/>
                          </a:cxn>
                          <a:cxn ang="T93">
                            <a:pos x="T26" y="T27"/>
                          </a:cxn>
                          <a:cxn ang="T94">
                            <a:pos x="T28" y="T29"/>
                          </a:cxn>
                          <a:cxn ang="T95">
                            <a:pos x="T30" y="T31"/>
                          </a:cxn>
                          <a:cxn ang="T96">
                            <a:pos x="T32" y="T33"/>
                          </a:cxn>
                          <a:cxn ang="T97">
                            <a:pos x="T34" y="T35"/>
                          </a:cxn>
                          <a:cxn ang="T98">
                            <a:pos x="T36" y="T37"/>
                          </a:cxn>
                          <a:cxn ang="T99">
                            <a:pos x="T38" y="T39"/>
                          </a:cxn>
                          <a:cxn ang="T100">
                            <a:pos x="T40" y="T41"/>
                          </a:cxn>
                          <a:cxn ang="T101">
                            <a:pos x="T42" y="T43"/>
                          </a:cxn>
                          <a:cxn ang="T102">
                            <a:pos x="T44" y="T45"/>
                          </a:cxn>
                          <a:cxn ang="T103">
                            <a:pos x="T46" y="T47"/>
                          </a:cxn>
                          <a:cxn ang="T104">
                            <a:pos x="T48" y="T49"/>
                          </a:cxn>
                          <a:cxn ang="T105">
                            <a:pos x="T50" y="T51"/>
                          </a:cxn>
                          <a:cxn ang="T106">
                            <a:pos x="T52" y="T53"/>
                          </a:cxn>
                          <a:cxn ang="T107">
                            <a:pos x="T54" y="T55"/>
                          </a:cxn>
                          <a:cxn ang="T108">
                            <a:pos x="T56" y="T57"/>
                          </a:cxn>
                          <a:cxn ang="T109">
                            <a:pos x="T58" y="T59"/>
                          </a:cxn>
                          <a:cxn ang="T110">
                            <a:pos x="T60" y="T61"/>
                          </a:cxn>
                          <a:cxn ang="T111">
                            <a:pos x="T62" y="T63"/>
                          </a:cxn>
                          <a:cxn ang="T112">
                            <a:pos x="T64" y="T65"/>
                          </a:cxn>
                          <a:cxn ang="T113">
                            <a:pos x="T66" y="T67"/>
                          </a:cxn>
                          <a:cxn ang="T114">
                            <a:pos x="T68" y="T69"/>
                          </a:cxn>
                          <a:cxn ang="T115">
                            <a:pos x="T70" y="T71"/>
                          </a:cxn>
                          <a:cxn ang="T116">
                            <a:pos x="T72" y="T73"/>
                          </a:cxn>
                          <a:cxn ang="T117">
                            <a:pos x="T74" y="T75"/>
                          </a:cxn>
                          <a:cxn ang="T118">
                            <a:pos x="T76" y="T77"/>
                          </a:cxn>
                          <a:cxn ang="T119">
                            <a:pos x="T78" y="T79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US" dirty="0"/>
                      </a:p>
                    </p:txBody>
                  </p:sp>
                  <p:grpSp>
                    <p:nvGrpSpPr>
                      <p:cNvPr id="1069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1070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71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72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73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74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75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76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77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78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79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80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81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82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83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84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85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86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87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88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89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90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91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92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93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94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95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96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97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98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099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00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01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02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03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04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05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>
                            <a:gd name="T0" fmla="*/ 912 w 1537"/>
                            <a:gd name="T1" fmla="*/ 1264 h 1768"/>
                            <a:gd name="T2" fmla="*/ 1061 w 1537"/>
                            <a:gd name="T3" fmla="*/ 1402 h 1768"/>
                            <a:gd name="T4" fmla="*/ 1218 w 1537"/>
                            <a:gd name="T5" fmla="*/ 1528 h 1768"/>
                            <a:gd name="T6" fmla="*/ 1373 w 1537"/>
                            <a:gd name="T7" fmla="*/ 1654 h 1768"/>
                            <a:gd name="T8" fmla="*/ 1536 w 1537"/>
                            <a:gd name="T9" fmla="*/ 1768 h 1768"/>
                            <a:gd name="T10" fmla="*/ 1542 w 1537"/>
                            <a:gd name="T11" fmla="*/ 1768 h 1768"/>
                            <a:gd name="T12" fmla="*/ 1379 w 1537"/>
                            <a:gd name="T13" fmla="*/ 1654 h 1768"/>
                            <a:gd name="T14" fmla="*/ 1224 w 1537"/>
                            <a:gd name="T15" fmla="*/ 1534 h 1768"/>
                            <a:gd name="T16" fmla="*/ 1067 w 1537"/>
                            <a:gd name="T17" fmla="*/ 1402 h 1768"/>
                            <a:gd name="T18" fmla="*/ 918 w 1537"/>
                            <a:gd name="T19" fmla="*/ 1258 h 1768"/>
                            <a:gd name="T20" fmla="*/ 767 w 1537"/>
                            <a:gd name="T21" fmla="*/ 1115 h 1768"/>
                            <a:gd name="T22" fmla="*/ 630 w 1537"/>
                            <a:gd name="T23" fmla="*/ 959 h 1768"/>
                            <a:gd name="T24" fmla="*/ 498 w 1537"/>
                            <a:gd name="T25" fmla="*/ 803 h 1768"/>
                            <a:gd name="T26" fmla="*/ 378 w 1537"/>
                            <a:gd name="T27" fmla="*/ 647 h 1768"/>
                            <a:gd name="T28" fmla="*/ 270 w 1537"/>
                            <a:gd name="T29" fmla="*/ 485 h 1768"/>
                            <a:gd name="T30" fmla="*/ 168 w 1537"/>
                            <a:gd name="T31" fmla="*/ 323 h 1768"/>
                            <a:gd name="T32" fmla="*/ 78 w 1537"/>
                            <a:gd name="T33" fmla="*/ 161 h 1768"/>
                            <a:gd name="T34" fmla="*/ 0 w 1537"/>
                            <a:gd name="T35" fmla="*/ 0 h 1768"/>
                            <a:gd name="T36" fmla="*/ 0 w 1537"/>
                            <a:gd name="T37" fmla="*/ 12 h 1768"/>
                            <a:gd name="T38" fmla="*/ 78 w 1537"/>
                            <a:gd name="T39" fmla="*/ 173 h 1768"/>
                            <a:gd name="T40" fmla="*/ 168 w 1537"/>
                            <a:gd name="T41" fmla="*/ 335 h 1768"/>
                            <a:gd name="T42" fmla="*/ 270 w 1537"/>
                            <a:gd name="T43" fmla="*/ 491 h 1768"/>
                            <a:gd name="T44" fmla="*/ 378 w 1537"/>
                            <a:gd name="T45" fmla="*/ 653 h 1768"/>
                            <a:gd name="T46" fmla="*/ 498 w 1537"/>
                            <a:gd name="T47" fmla="*/ 809 h 1768"/>
                            <a:gd name="T48" fmla="*/ 630 w 1537"/>
                            <a:gd name="T49" fmla="*/ 965 h 1768"/>
                            <a:gd name="T50" fmla="*/ 767 w 1537"/>
                            <a:gd name="T51" fmla="*/ 1121 h 1768"/>
                            <a:gd name="T52" fmla="*/ 912 w 1537"/>
                            <a:gd name="T53" fmla="*/ 1264 h 1768"/>
                            <a:gd name="T54" fmla="*/ 912 w 1537"/>
                            <a:gd name="T55" fmla="*/ 1264 h 1768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</a:gdLst>
                          <a:ahLst/>
                          <a:cxnLst>
                            <a:cxn ang="T56">
                              <a:pos x="T0" y="T1"/>
                            </a:cxn>
                            <a:cxn ang="T57">
                              <a:pos x="T2" y="T3"/>
                            </a:cxn>
                            <a:cxn ang="T58">
                              <a:pos x="T4" y="T5"/>
                            </a:cxn>
                            <a:cxn ang="T59">
                              <a:pos x="T6" y="T7"/>
                            </a:cxn>
                            <a:cxn ang="T60">
                              <a:pos x="T8" y="T9"/>
                            </a:cxn>
                            <a:cxn ang="T61">
                              <a:pos x="T10" y="T11"/>
                            </a:cxn>
                            <a:cxn ang="T62">
                              <a:pos x="T12" y="T13"/>
                            </a:cxn>
                            <a:cxn ang="T63">
                              <a:pos x="T14" y="T15"/>
                            </a:cxn>
                            <a:cxn ang="T64">
                              <a:pos x="T16" y="T17"/>
                            </a:cxn>
                            <a:cxn ang="T65">
                              <a:pos x="T18" y="T19"/>
                            </a:cxn>
                            <a:cxn ang="T66">
                              <a:pos x="T20" y="T21"/>
                            </a:cxn>
                            <a:cxn ang="T67">
                              <a:pos x="T22" y="T23"/>
                            </a:cxn>
                            <a:cxn ang="T68">
                              <a:pos x="T24" y="T25"/>
                            </a:cxn>
                            <a:cxn ang="T69">
                              <a:pos x="T26" y="T27"/>
                            </a:cxn>
                            <a:cxn ang="T70">
                              <a:pos x="T28" y="T29"/>
                            </a:cxn>
                            <a:cxn ang="T71">
                              <a:pos x="T30" y="T31"/>
                            </a:cxn>
                            <a:cxn ang="T72">
                              <a:pos x="T32" y="T33"/>
                            </a:cxn>
                            <a:cxn ang="T73">
                              <a:pos x="T34" y="T35"/>
                            </a:cxn>
                            <a:cxn ang="T74">
                              <a:pos x="T36" y="T37"/>
                            </a:cxn>
                            <a:cxn ang="T75">
                              <a:pos x="T38" y="T39"/>
                            </a:cxn>
                            <a:cxn ang="T76">
                              <a:pos x="T40" y="T41"/>
                            </a:cxn>
                            <a:cxn ang="T77">
                              <a:pos x="T42" y="T43"/>
                            </a:cxn>
                            <a:cxn ang="T78">
                              <a:pos x="T44" y="T45"/>
                            </a:cxn>
                            <a:cxn ang="T79">
                              <a:pos x="T46" y="T47"/>
                            </a:cxn>
                            <a:cxn ang="T80">
                              <a:pos x="T48" y="T49"/>
                            </a:cxn>
                            <a:cxn ang="T81">
                              <a:pos x="T50" y="T51"/>
                            </a:cxn>
                            <a:cxn ang="T82">
                              <a:pos x="T52" y="T53"/>
                            </a:cxn>
                            <a:cxn ang="T83">
                              <a:pos x="T54" y="T55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grpSp>
                      <p:nvGrpSpPr>
                        <p:cNvPr id="1106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1143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2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9pPr>
                          </a:lstStyle>
                          <a:p>
                            <a:endParaRPr lang="en-US" altLang="en-US" dirty="0"/>
                          </a:p>
                        </p:txBody>
                      </p:sp>
                      <p:sp>
                        <p:nvSpPr>
                          <p:cNvPr id="1144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9pPr>
                          </a:lstStyle>
                          <a:p>
                            <a:endParaRPr lang="en-US" altLang="en-US" dirty="0"/>
                          </a:p>
                        </p:txBody>
                      </p:sp>
                      <p:sp>
                        <p:nvSpPr>
                          <p:cNvPr id="1145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9pPr>
                          </a:lstStyle>
                          <a:p>
                            <a:endParaRPr lang="en-US" altLang="en-US" dirty="0"/>
                          </a:p>
                        </p:txBody>
                      </p:sp>
                      <p:sp>
                        <p:nvSpPr>
                          <p:cNvPr id="1146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9pPr>
                          </a:lstStyle>
                          <a:p>
                            <a:endParaRPr lang="en-US" altLang="en-US" dirty="0"/>
                          </a:p>
                        </p:txBody>
                      </p:sp>
                      <p:sp>
                        <p:nvSpPr>
                          <p:cNvPr id="1147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9pPr>
                          </a:lstStyle>
                          <a:p>
                            <a:endParaRPr lang="en-US" altLang="en-US" dirty="0"/>
                          </a:p>
                        </p:txBody>
                      </p:sp>
                      <p:sp>
                        <p:nvSpPr>
                          <p:cNvPr id="1148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9pPr>
                          </a:lstStyle>
                          <a:p>
                            <a:endParaRPr lang="en-US" altLang="en-US" dirty="0"/>
                          </a:p>
                        </p:txBody>
                      </p:sp>
                      <p:sp>
                        <p:nvSpPr>
                          <p:cNvPr id="1149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5" y="1868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9pPr>
                          </a:lstStyle>
                          <a:p>
                            <a:endParaRPr lang="en-US" altLang="en-US" dirty="0"/>
                          </a:p>
                        </p:txBody>
                      </p:sp>
                      <p:sp>
                        <p:nvSpPr>
                          <p:cNvPr id="1150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9pPr>
                          </a:lstStyle>
                          <a:p>
                            <a:endParaRPr lang="en-US" altLang="en-US" dirty="0"/>
                          </a:p>
                        </p:txBody>
                      </p:sp>
                      <p:sp>
                        <p:nvSpPr>
                          <p:cNvPr id="1151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9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9pPr>
                          </a:lstStyle>
                          <a:p>
                            <a:endParaRPr lang="en-US" altLang="en-US" dirty="0"/>
                          </a:p>
                        </p:txBody>
                      </p:sp>
                      <p:sp>
                        <p:nvSpPr>
                          <p:cNvPr id="1152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60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9pPr>
                          </a:lstStyle>
                          <a:p>
                            <a:endParaRPr lang="en-US" altLang="en-US" dirty="0"/>
                          </a:p>
                        </p:txBody>
                      </p:sp>
                      <p:sp>
                        <p:nvSpPr>
                          <p:cNvPr id="1153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9pPr>
                          </a:lstStyle>
                          <a:p>
                            <a:endParaRPr lang="en-US" altLang="en-US" dirty="0"/>
                          </a:p>
                        </p:txBody>
                      </p:sp>
                      <p:sp>
                        <p:nvSpPr>
                          <p:cNvPr id="1154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6" y="1005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1pPr>
                            <a:lvl2pPr marL="742950" indent="-28575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2pPr>
                            <a:lvl3pPr marL="11430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3pPr>
                            <a:lvl4pPr marL="16002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4pPr>
                            <a:lvl5pPr marL="2057400" indent="-228600"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</a:defRPr>
                            </a:lvl9pPr>
                          </a:lstStyle>
                          <a:p>
                            <a:endParaRPr lang="en-US" altLang="en-US" dirty="0"/>
                          </a:p>
                        </p:txBody>
                      </p:sp>
                    </p:grpSp>
                    <p:sp>
                      <p:nvSpPr>
                        <p:cNvPr id="1107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08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09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10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11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12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13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14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15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16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17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18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19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20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21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22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23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24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25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26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27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28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29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30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31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32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33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34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35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36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37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38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39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40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41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1142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 dirty="0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047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1048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049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grpSp>
              <p:nvGrpSpPr>
                <p:cNvPr id="1050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1051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052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>
                      <a:gd name="T0" fmla="*/ 1006 w 1006"/>
                      <a:gd name="T1" fmla="*/ 1102 h 1102"/>
                      <a:gd name="T2" fmla="*/ 696 w 1006"/>
                      <a:gd name="T3" fmla="*/ 823 h 1102"/>
                      <a:gd name="T4" fmla="*/ 333 w 1006"/>
                      <a:gd name="T5" fmla="*/ 447 h 1102"/>
                      <a:gd name="T6" fmla="*/ 51 w 1006"/>
                      <a:gd name="T7" fmla="*/ 76 h 1102"/>
                      <a:gd name="T8" fmla="*/ 0 w 1006"/>
                      <a:gd name="T9" fmla="*/ 0 h 110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053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054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055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056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057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058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059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</p:grpSp>
        </p:grpSp>
        <p:grpSp>
          <p:nvGrpSpPr>
            <p:cNvPr id="1033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1034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>
                  <a:gd name="T0" fmla="*/ 876 w 1435"/>
                  <a:gd name="T1" fmla="*/ 1150 h 1618"/>
                  <a:gd name="T2" fmla="*/ 744 w 1435"/>
                  <a:gd name="T3" fmla="*/ 1019 h 1618"/>
                  <a:gd name="T4" fmla="*/ 612 w 1435"/>
                  <a:gd name="T5" fmla="*/ 875 h 1618"/>
                  <a:gd name="T6" fmla="*/ 492 w 1435"/>
                  <a:gd name="T7" fmla="*/ 737 h 1618"/>
                  <a:gd name="T8" fmla="*/ 378 w 1435"/>
                  <a:gd name="T9" fmla="*/ 593 h 1618"/>
                  <a:gd name="T10" fmla="*/ 276 w 1435"/>
                  <a:gd name="T11" fmla="*/ 443 h 1618"/>
                  <a:gd name="T12" fmla="*/ 174 w 1435"/>
                  <a:gd name="T13" fmla="*/ 299 h 1618"/>
                  <a:gd name="T14" fmla="*/ 84 w 1435"/>
                  <a:gd name="T15" fmla="*/ 149 h 1618"/>
                  <a:gd name="T16" fmla="*/ 0 w 1435"/>
                  <a:gd name="T17" fmla="*/ 0 h 1618"/>
                  <a:gd name="T18" fmla="*/ 0 w 1435"/>
                  <a:gd name="T19" fmla="*/ 11 h 1618"/>
                  <a:gd name="T20" fmla="*/ 84 w 1435"/>
                  <a:gd name="T21" fmla="*/ 155 h 1618"/>
                  <a:gd name="T22" fmla="*/ 174 w 1435"/>
                  <a:gd name="T23" fmla="*/ 305 h 1618"/>
                  <a:gd name="T24" fmla="*/ 270 w 1435"/>
                  <a:gd name="T25" fmla="*/ 449 h 1618"/>
                  <a:gd name="T26" fmla="*/ 378 w 1435"/>
                  <a:gd name="T27" fmla="*/ 593 h 1618"/>
                  <a:gd name="T28" fmla="*/ 492 w 1435"/>
                  <a:gd name="T29" fmla="*/ 737 h 1618"/>
                  <a:gd name="T30" fmla="*/ 612 w 1435"/>
                  <a:gd name="T31" fmla="*/ 881 h 1618"/>
                  <a:gd name="T32" fmla="*/ 738 w 1435"/>
                  <a:gd name="T33" fmla="*/ 1019 h 1618"/>
                  <a:gd name="T34" fmla="*/ 876 w 1435"/>
                  <a:gd name="T35" fmla="*/ 1150 h 1618"/>
                  <a:gd name="T36" fmla="*/ 1014 w 1435"/>
                  <a:gd name="T37" fmla="*/ 1276 h 1618"/>
                  <a:gd name="T38" fmla="*/ 1152 w 1435"/>
                  <a:gd name="T39" fmla="*/ 1396 h 1618"/>
                  <a:gd name="T40" fmla="*/ 1290 w 1435"/>
                  <a:gd name="T41" fmla="*/ 1510 h 1618"/>
                  <a:gd name="T42" fmla="*/ 1434 w 1435"/>
                  <a:gd name="T43" fmla="*/ 1618 h 1618"/>
                  <a:gd name="T44" fmla="*/ 1440 w 1435"/>
                  <a:gd name="T45" fmla="*/ 1618 h 1618"/>
                  <a:gd name="T46" fmla="*/ 1297 w 1435"/>
                  <a:gd name="T47" fmla="*/ 1510 h 1618"/>
                  <a:gd name="T48" fmla="*/ 1158 w 1435"/>
                  <a:gd name="T49" fmla="*/ 1396 h 1618"/>
                  <a:gd name="T50" fmla="*/ 1014 w 1435"/>
                  <a:gd name="T51" fmla="*/ 1276 h 1618"/>
                  <a:gd name="T52" fmla="*/ 876 w 1435"/>
                  <a:gd name="T53" fmla="*/ 1150 h 1618"/>
                  <a:gd name="T54" fmla="*/ 876 w 1435"/>
                  <a:gd name="T55" fmla="*/ 1150 h 161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35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>
                  <a:gd name="T0" fmla="*/ 960 w 1668"/>
                  <a:gd name="T1" fmla="*/ 1463 h 2014"/>
                  <a:gd name="T2" fmla="*/ 791 w 1668"/>
                  <a:gd name="T3" fmla="*/ 1289 h 2014"/>
                  <a:gd name="T4" fmla="*/ 636 w 1668"/>
                  <a:gd name="T5" fmla="*/ 1115 h 2014"/>
                  <a:gd name="T6" fmla="*/ 491 w 1668"/>
                  <a:gd name="T7" fmla="*/ 929 h 2014"/>
                  <a:gd name="T8" fmla="*/ 366 w 1668"/>
                  <a:gd name="T9" fmla="*/ 743 h 2014"/>
                  <a:gd name="T10" fmla="*/ 252 w 1668"/>
                  <a:gd name="T11" fmla="*/ 557 h 2014"/>
                  <a:gd name="T12" fmla="*/ 149 w 1668"/>
                  <a:gd name="T13" fmla="*/ 372 h 2014"/>
                  <a:gd name="T14" fmla="*/ 66 w 1668"/>
                  <a:gd name="T15" fmla="*/ 186 h 2014"/>
                  <a:gd name="T16" fmla="*/ 0 w 1668"/>
                  <a:gd name="T17" fmla="*/ 0 h 2014"/>
                  <a:gd name="T18" fmla="*/ 0 w 1668"/>
                  <a:gd name="T19" fmla="*/ 12 h 2014"/>
                  <a:gd name="T20" fmla="*/ 66 w 1668"/>
                  <a:gd name="T21" fmla="*/ 198 h 2014"/>
                  <a:gd name="T22" fmla="*/ 149 w 1668"/>
                  <a:gd name="T23" fmla="*/ 384 h 2014"/>
                  <a:gd name="T24" fmla="*/ 252 w 1668"/>
                  <a:gd name="T25" fmla="*/ 569 h 2014"/>
                  <a:gd name="T26" fmla="*/ 366 w 1668"/>
                  <a:gd name="T27" fmla="*/ 755 h 2014"/>
                  <a:gd name="T28" fmla="*/ 491 w 1668"/>
                  <a:gd name="T29" fmla="*/ 935 h 2014"/>
                  <a:gd name="T30" fmla="*/ 636 w 1668"/>
                  <a:gd name="T31" fmla="*/ 1115 h 2014"/>
                  <a:gd name="T32" fmla="*/ 791 w 1668"/>
                  <a:gd name="T33" fmla="*/ 1295 h 2014"/>
                  <a:gd name="T34" fmla="*/ 960 w 1668"/>
                  <a:gd name="T35" fmla="*/ 1463 h 2014"/>
                  <a:gd name="T36" fmla="*/ 1133 w 1668"/>
                  <a:gd name="T37" fmla="*/ 1618 h 2014"/>
                  <a:gd name="T38" fmla="*/ 1307 w 1668"/>
                  <a:gd name="T39" fmla="*/ 1762 h 2014"/>
                  <a:gd name="T40" fmla="*/ 1487 w 1668"/>
                  <a:gd name="T41" fmla="*/ 1894 h 2014"/>
                  <a:gd name="T42" fmla="*/ 1667 w 1668"/>
                  <a:gd name="T43" fmla="*/ 2014 h 2014"/>
                  <a:gd name="T44" fmla="*/ 1673 w 1668"/>
                  <a:gd name="T45" fmla="*/ 2014 h 2014"/>
                  <a:gd name="T46" fmla="*/ 1487 w 1668"/>
                  <a:gd name="T47" fmla="*/ 1894 h 2014"/>
                  <a:gd name="T48" fmla="*/ 1307 w 1668"/>
                  <a:gd name="T49" fmla="*/ 1762 h 2014"/>
                  <a:gd name="T50" fmla="*/ 1133 w 1668"/>
                  <a:gd name="T51" fmla="*/ 1618 h 2014"/>
                  <a:gd name="T52" fmla="*/ 960 w 1668"/>
                  <a:gd name="T53" fmla="*/ 1463 h 2014"/>
                  <a:gd name="T54" fmla="*/ 960 w 1668"/>
                  <a:gd name="T55" fmla="*/ 1463 h 201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36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 dirty="0"/>
              </a:p>
            </p:txBody>
          </p:sp>
          <p:sp>
            <p:nvSpPr>
              <p:cNvPr id="1037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 dirty="0"/>
              </a:p>
            </p:txBody>
          </p:sp>
          <p:sp>
            <p:nvSpPr>
              <p:cNvPr id="1038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9" y="2694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 dirty="0"/>
              </a:p>
            </p:txBody>
          </p:sp>
          <p:sp>
            <p:nvSpPr>
              <p:cNvPr id="1039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endParaRPr lang="en-US" altLang="en-US" dirty="0"/>
              </a:p>
            </p:txBody>
          </p:sp>
          <p:grpSp>
            <p:nvGrpSpPr>
              <p:cNvPr id="1040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282745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82746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1"/>
                </a:xfrm>
                <a:custGeom>
                  <a:avLst/>
                  <a:gdLst>
                    <a:gd name="T0" fmla="*/ 227 w 227"/>
                    <a:gd name="T1" fmla="*/ 134 h 222"/>
                    <a:gd name="T2" fmla="*/ 203 w 227"/>
                    <a:gd name="T3" fmla="*/ 144 h 222"/>
                    <a:gd name="T4" fmla="*/ 179 w 227"/>
                    <a:gd name="T5" fmla="*/ 138 h 222"/>
                    <a:gd name="T6" fmla="*/ 149 w 227"/>
                    <a:gd name="T7" fmla="*/ 126 h 222"/>
                    <a:gd name="T8" fmla="*/ 126 w 227"/>
                    <a:gd name="T9" fmla="*/ 102 h 222"/>
                    <a:gd name="T10" fmla="*/ 102 w 227"/>
                    <a:gd name="T11" fmla="*/ 72 h 222"/>
                    <a:gd name="T12" fmla="*/ 84 w 227"/>
                    <a:gd name="T13" fmla="*/ 48 h 222"/>
                    <a:gd name="T14" fmla="*/ 78 w 227"/>
                    <a:gd name="T15" fmla="*/ 24 h 222"/>
                    <a:gd name="T16" fmla="*/ 84 w 227"/>
                    <a:gd name="T17" fmla="*/ 0 h 222"/>
                    <a:gd name="T18" fmla="*/ 84 w 227"/>
                    <a:gd name="T19" fmla="*/ 0 h 222"/>
                    <a:gd name="T20" fmla="*/ 78 w 227"/>
                    <a:gd name="T21" fmla="*/ 0 h 222"/>
                    <a:gd name="T22" fmla="*/ 18 w 227"/>
                    <a:gd name="T23" fmla="*/ 60 h 222"/>
                    <a:gd name="T24" fmla="*/ 0 w 227"/>
                    <a:gd name="T25" fmla="*/ 90 h 222"/>
                    <a:gd name="T26" fmla="*/ 0 w 227"/>
                    <a:gd name="T27" fmla="*/ 120 h 222"/>
                    <a:gd name="T28" fmla="*/ 12 w 227"/>
                    <a:gd name="T29" fmla="*/ 156 h 222"/>
                    <a:gd name="T30" fmla="*/ 36 w 227"/>
                    <a:gd name="T31" fmla="*/ 192 h 222"/>
                    <a:gd name="T32" fmla="*/ 66 w 227"/>
                    <a:gd name="T33" fmla="*/ 216 h 222"/>
                    <a:gd name="T34" fmla="*/ 96 w 227"/>
                    <a:gd name="T35" fmla="*/ 222 h 222"/>
                    <a:gd name="T36" fmla="*/ 126 w 227"/>
                    <a:gd name="T37" fmla="*/ 222 h 222"/>
                    <a:gd name="T38" fmla="*/ 155 w 227"/>
                    <a:gd name="T39" fmla="*/ 210 h 222"/>
                    <a:gd name="T40" fmla="*/ 227 w 227"/>
                    <a:gd name="T41" fmla="*/ 138 h 222"/>
                    <a:gd name="T42" fmla="*/ 227 w 227"/>
                    <a:gd name="T43" fmla="*/ 1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82747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3" cy="155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82748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9"/>
                </a:xfrm>
                <a:custGeom>
                  <a:avLst/>
                  <a:gdLst>
                    <a:gd name="T0" fmla="*/ 179 w 203"/>
                    <a:gd name="T1" fmla="*/ 18 h 198"/>
                    <a:gd name="T2" fmla="*/ 197 w 203"/>
                    <a:gd name="T3" fmla="*/ 48 h 198"/>
                    <a:gd name="T4" fmla="*/ 203 w 203"/>
                    <a:gd name="T5" fmla="*/ 60 h 198"/>
                    <a:gd name="T6" fmla="*/ 197 w 203"/>
                    <a:gd name="T7" fmla="*/ 66 h 198"/>
                    <a:gd name="T8" fmla="*/ 65 w 203"/>
                    <a:gd name="T9" fmla="*/ 192 h 198"/>
                    <a:gd name="T10" fmla="*/ 59 w 203"/>
                    <a:gd name="T11" fmla="*/ 198 h 198"/>
                    <a:gd name="T12" fmla="*/ 47 w 203"/>
                    <a:gd name="T13" fmla="*/ 192 h 198"/>
                    <a:gd name="T14" fmla="*/ 17 w 203"/>
                    <a:gd name="T15" fmla="*/ 174 h 198"/>
                    <a:gd name="T16" fmla="*/ 0 w 203"/>
                    <a:gd name="T17" fmla="*/ 150 h 198"/>
                    <a:gd name="T18" fmla="*/ 0 w 203"/>
                    <a:gd name="T19" fmla="*/ 126 h 198"/>
                    <a:gd name="T20" fmla="*/ 131 w 203"/>
                    <a:gd name="T21" fmla="*/ 0 h 198"/>
                    <a:gd name="T22" fmla="*/ 155 w 203"/>
                    <a:gd name="T23" fmla="*/ 0 h 198"/>
                    <a:gd name="T24" fmla="*/ 179 w 203"/>
                    <a:gd name="T25" fmla="*/ 18 h 198"/>
                    <a:gd name="T26" fmla="*/ 179 w 203"/>
                    <a:gd name="T27" fmla="*/ 1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82749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</p:grpSp>
      </p:grpSp>
      <p:sp>
        <p:nvSpPr>
          <p:cNvPr id="282750" name="Rectangle 1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82751" name="Rectangle 1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82752" name="Rectangle 1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1263572-ED54-4BF5-9B28-72E9C6305AF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282753" name="Rectangle 1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827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u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u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u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46113" y="3862388"/>
            <a:ext cx="8001000" cy="22955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000" b="1" dirty="0" smtClean="0"/>
              <a:t/>
            </a:r>
            <a:br>
              <a:rPr lang="en-US" altLang="en-US" sz="3000" b="1" dirty="0" smtClean="0"/>
            </a:br>
            <a:r>
              <a:rPr lang="en-US" altLang="en-US" sz="3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VHF SUPER CONFERENCE</a:t>
            </a:r>
            <a:br>
              <a:rPr lang="en-US" altLang="en-US" sz="3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altLang="en-US" sz="3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APR 26-28, 2019</a:t>
            </a:r>
            <a:br>
              <a:rPr lang="en-US" altLang="en-US" sz="3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altLang="en-US" sz="3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WASHINGTON-DULLES</a:t>
            </a:r>
            <a:br>
              <a:rPr lang="en-US" altLang="en-US" sz="3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altLang="en-US" sz="3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n-US" altLang="en-US" sz="3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altLang="en-US" sz="3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By: Ben Lowe, K4QF/K4VOW</a:t>
            </a:r>
          </a:p>
        </p:txBody>
      </p:sp>
      <p:sp>
        <p:nvSpPr>
          <p:cNvPr id="4100" name="Rectangle 7"/>
          <p:cNvSpPr>
            <a:spLocks noChangeArrowheads="1"/>
          </p:cNvSpPr>
          <p:nvPr/>
        </p:nvSpPr>
        <p:spPr bwMode="auto">
          <a:xfrm>
            <a:off x="1169988" y="1147763"/>
            <a:ext cx="6954837" cy="2514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/>
            <a:r>
              <a:rPr lang="en-US" sz="2800" b="1" dirty="0" smtClean="0">
                <a:solidFill>
                  <a:srgbClr val="000000"/>
                </a:solidFill>
              </a:rPr>
              <a:t> IMPEDANCE MATCHING 101</a:t>
            </a:r>
          </a:p>
        </p:txBody>
      </p:sp>
      <p:sp>
        <p:nvSpPr>
          <p:cNvPr id="4101" name="Rectangle 10"/>
          <p:cNvSpPr>
            <a:spLocks noChangeArrowheads="1"/>
          </p:cNvSpPr>
          <p:nvPr/>
        </p:nvSpPr>
        <p:spPr bwMode="auto">
          <a:xfrm>
            <a:off x="1082675" y="1347788"/>
            <a:ext cx="7086600" cy="296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200000"/>
              </a:lnSpc>
            </a:pPr>
            <a:endParaRPr lang="en-US" altLang="en-US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HELPFUL HINTS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1000125" y="151485"/>
            <a:ext cx="7315199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" name="Rectangle 1"/>
          <p:cNvSpPr/>
          <p:nvPr/>
        </p:nvSpPr>
        <p:spPr>
          <a:xfrm>
            <a:off x="1000124" y="1291310"/>
            <a:ext cx="731519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Do not try to match more that a 4:1 impedance transformation.  If you have to match over a larger impedance ratio, use two or more matching sections.</a:t>
            </a:r>
          </a:p>
          <a:p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Before using a series L or series C, look at your design.  If you need a </a:t>
            </a:r>
            <a:r>
              <a:rPr lang="en-US" sz="2400" b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d.c.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blocking capacitor, use your matching C for this </a:t>
            </a:r>
            <a:r>
              <a:rPr lang="en-US" sz="2400" b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d.c.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block.  If you need to feed </a:t>
            </a:r>
            <a:r>
              <a:rPr lang="en-US" sz="2400" b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d.c.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to a circuit component, use an L for this as part of the matching circuit.</a:t>
            </a:r>
          </a:p>
          <a:p>
            <a:endParaRPr lang="en-US" sz="24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60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HELPFUL HINTS (</a:t>
            </a:r>
            <a:r>
              <a:rPr lang="en-US" alt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con’t</a:t>
            </a: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1000125" y="151485"/>
            <a:ext cx="7315199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" name="Rectangle 1"/>
          <p:cNvSpPr/>
          <p:nvPr/>
        </p:nvSpPr>
        <p:spPr>
          <a:xfrm>
            <a:off x="1000124" y="1291310"/>
            <a:ext cx="731519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  <a:latin typeface="+mj-lt"/>
              </a:rPr>
              <a:t>Use complimentary L sections for broader bandwidth and higher impedance transformations; i.e. a two stage match.</a:t>
            </a:r>
          </a:p>
          <a:p>
            <a:endParaRPr lang="en-US" sz="2400" b="1" dirty="0">
              <a:solidFill>
                <a:srgbClr val="000000"/>
              </a:solidFill>
              <a:latin typeface="+mj-lt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+mj-lt"/>
              </a:rPr>
              <a:t>Always match low to high impedances to simplify calculations.  If you need to match a high impedance to a low impedance, do the calculations for low to high.  Then remove the low impedance and connect the high impedance.  The matching circuit is reciprocal and works both ways.</a:t>
            </a:r>
          </a:p>
          <a:p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09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1614600" y="1817369"/>
            <a:ext cx="2143126" cy="2143126"/>
          </a:xfrm>
          <a:prstGeom prst="rect">
            <a:avLst/>
          </a:prstGeom>
        </p:spPr>
      </p:pic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COMPONENT CALCULATIONS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1000125" y="151485"/>
            <a:ext cx="7315199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" name="Rectangle 1"/>
          <p:cNvSpPr/>
          <p:nvPr/>
        </p:nvSpPr>
        <p:spPr>
          <a:xfrm>
            <a:off x="4429351" y="2740967"/>
            <a:ext cx="8285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=</a:t>
            </a:r>
          </a:p>
        </p:txBody>
      </p:sp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7" y="1942866"/>
            <a:ext cx="2014538" cy="1800692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1035606" y="3960495"/>
            <a:ext cx="70759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 series impedance has an equivalent parallel impedance. Both the series and parallel circuits have the same Q, and:</a:t>
            </a:r>
          </a:p>
          <a:p>
            <a:endParaRPr lang="en-US" sz="2400" dirty="0" smtClean="0">
              <a:solidFill>
                <a:srgbClr val="000000"/>
              </a:solidFill>
            </a:endParaRPr>
          </a:p>
          <a:p>
            <a:r>
              <a:rPr lang="en-US" sz="2400" b="1" u="sng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Rp </a:t>
            </a:r>
            <a:r>
              <a:rPr lang="en-US" sz="24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Rs (Q</a:t>
            </a:r>
            <a:r>
              <a:rPr lang="en-US" sz="2400" b="1" u="sng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+ 1</a:t>
            </a:r>
            <a:r>
              <a:rPr lang="en-US" sz="2400" b="1" u="sng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 (Remember this!!!)</a:t>
            </a:r>
            <a:endParaRPr lang="en-US" sz="2400" b="1" u="sng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73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EXAMPLE 1 – COMBINING FOUR ANTENNAS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/>
        </p:nvSpPr>
        <p:spPr>
          <a:xfrm>
            <a:off x="265113" y="1543114"/>
            <a:ext cx="845978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Match 50 ohms, such as an antenna, to 200 ohms.  Rs = 50 ohms, Rp = 200 ohms.</a:t>
            </a:r>
          </a:p>
          <a:p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Calculate Q from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Rp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Rs (Q</a:t>
            </a:r>
            <a:r>
              <a:rPr lang="en-US" sz="2400" b="1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+ 1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2400" b="1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= (200/50)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4,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2400" b="1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3, Q = 1.732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Q =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Xs/Rs, 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Xs =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Q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* Rs = (1.732 * 50) = |86.6| ohms.</a:t>
            </a:r>
          </a:p>
          <a:p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 series inductor, the circuit is 50 + j86.6 ohms.</a:t>
            </a:r>
          </a:p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Q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also = Rp/Xp, and Rp = 200 ohms. 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Therefore, Xp = Rp/Q = 200/1.732 = +j115.5 ohms.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0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COMBINING FOUR ANTENNAS (</a:t>
            </a:r>
            <a:r>
              <a:rPr lang="en-US" alt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con’t</a:t>
            </a: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/>
        </p:nvSpPr>
        <p:spPr>
          <a:xfrm>
            <a:off x="948469" y="1500416"/>
            <a:ext cx="819553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</a:t>
            </a:r>
          </a:p>
          <a:p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+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j 86.6 ohms</a:t>
            </a:r>
          </a:p>
          <a:p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50 ohms       =    +j115.5 ohms                      200 ohms.</a:t>
            </a:r>
          </a:p>
          <a:p>
            <a:endParaRPr lang="en-US" sz="24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 place – j115.5 ohms in parallel with +j115.5 ohms leaving only the 200 ohm real impedance.</a:t>
            </a:r>
          </a:p>
          <a:p>
            <a:endParaRPr lang="en-US" sz="24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767557" y="1839976"/>
            <a:ext cx="2143126" cy="2143126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0367" y="2342294"/>
            <a:ext cx="2014538" cy="18006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6517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COMBINING FOUR ANTENNAS (</a:t>
            </a:r>
            <a:r>
              <a:rPr lang="en-US" alt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con’t</a:t>
            </a: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/>
        </p:nvSpPr>
        <p:spPr>
          <a:xfrm>
            <a:off x="485775" y="1457389"/>
            <a:ext cx="8898729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</a:t>
            </a:r>
          </a:p>
          <a:p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</a:t>
            </a:r>
          </a:p>
          <a:p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200 ohms       +j115.5 ohms               -j115.5 ohms</a:t>
            </a:r>
          </a:p>
          <a:p>
            <a:endParaRPr lang="en-US" sz="24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Since +j115.5 ohms in parallel with –j115.5 ohms = </a:t>
            </a:r>
            <a:r>
              <a:rPr lang="en-US" sz="5400" b="1" baseline="-8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∞</a:t>
            </a:r>
            <a:r>
              <a:rPr lang="en-US" sz="36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,</a:t>
            </a:r>
            <a:endParaRPr lang="en-US" sz="36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r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esulting in: </a:t>
            </a:r>
          </a:p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200 ohms</a:t>
            </a:r>
          </a:p>
          <a:p>
            <a:endParaRPr lang="en-US" sz="24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7042" y="2274108"/>
            <a:ext cx="406637" cy="130642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75" y="2256204"/>
            <a:ext cx="529733" cy="1324333"/>
          </a:xfrm>
          <a:prstGeom prst="rect">
            <a:avLst/>
          </a:prstGeom>
        </p:spPr>
      </p:pic>
      <p:cxnSp>
        <p:nvCxnSpPr>
          <p:cNvPr id="24" name="Straight Connector 23"/>
          <p:cNvCxnSpPr>
            <a:stCxn id="13" idx="0"/>
            <a:endCxn id="23" idx="0"/>
          </p:cNvCxnSpPr>
          <p:nvPr/>
        </p:nvCxnSpPr>
        <p:spPr>
          <a:xfrm flipV="1">
            <a:off x="2970133" y="2256204"/>
            <a:ext cx="3152609" cy="17904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767611" y="2274108"/>
            <a:ext cx="434053" cy="1326769"/>
            <a:chOff x="2767611" y="2274108"/>
            <a:chExt cx="434053" cy="1326769"/>
          </a:xfrm>
        </p:grpSpPr>
        <p:grpSp>
          <p:nvGrpSpPr>
            <p:cNvPr id="11" name="Group 10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12" name="Group 11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15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6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7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8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20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21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3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4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grpSp>
        <p:nvGrpSpPr>
          <p:cNvPr id="33" name="Group 32"/>
          <p:cNvGrpSpPr/>
          <p:nvPr/>
        </p:nvGrpSpPr>
        <p:grpSpPr>
          <a:xfrm>
            <a:off x="4724154" y="4312458"/>
            <a:ext cx="434053" cy="1326769"/>
            <a:chOff x="2767611" y="2274108"/>
            <a:chExt cx="434053" cy="1326769"/>
          </a:xfrm>
        </p:grpSpPr>
        <p:grpSp>
          <p:nvGrpSpPr>
            <p:cNvPr id="34" name="Group 33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36" name="Group 35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39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0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1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2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3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4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37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8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472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COMBINING FOUR ANTENNAS (</a:t>
            </a:r>
            <a:r>
              <a:rPr lang="en-US" alt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con’t</a:t>
            </a: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85775" y="1457389"/>
                <a:ext cx="8898729" cy="48936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Final matching circuit</a:t>
                </a:r>
                <a:endPara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2400" b="1" dirty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                    +j86.6 </a:t>
                </a: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         50                          -j115.5      =   200 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endParaRPr 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endPara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endParaRPr 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Component calculation for +j86.6 at 144 MHz:</a:t>
                </a:r>
              </a:p>
              <a:p>
                <a:r>
                  <a:rPr lang="en-US" altLang="en-US" sz="24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|86.6| =</a:t>
                </a:r>
                <a14:m>
                  <m:oMath xmlns:m="http://schemas.openxmlformats.org/officeDocument/2006/math">
                    <m:r>
                      <a:rPr lang="en-US" alt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m:rPr>
                        <m:sty m:val="p"/>
                      </m:rPr>
                      <a:rPr lang="el-GR" alt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π</m:t>
                    </m:r>
                    <m:r>
                      <a:rPr lang="en-US" alt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𝒇𝑳</m:t>
                    </m:r>
                  </m:oMath>
                </a14:m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= 6.28 * (144 * 10</a:t>
                </a:r>
                <a:r>
                  <a:rPr lang="en-US" sz="2400" b="1" baseline="30000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6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) * </a:t>
                </a:r>
                <a14:m>
                  <m:oMath xmlns:m="http://schemas.openxmlformats.org/officeDocument/2006/math">
                    <m:r>
                      <a:rPr lang="en-US" alt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𝑳</m:t>
                    </m:r>
                  </m:oMath>
                </a14:m>
                <a:endParaRPr lang="en-US" alt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𝑳</m:t>
                    </m:r>
                  </m:oMath>
                </a14:m>
                <a:r>
                  <a:rPr lang="en-US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= 95.8 </a:t>
                </a:r>
                <a:r>
                  <a:rPr lang="en-US" sz="2400" b="1" dirty="0" err="1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nH</a:t>
                </a:r>
                <a:endParaRPr 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endParaRPr 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Component calculation for –j115.5 at 144 MHz: </a:t>
                </a: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|115.5| </a:t>
                </a:r>
                <a:r>
                  <a:rPr lang="en-US" altLang="en-US" sz="24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en-US" altLang="en-US" sz="24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4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/(</m:t>
                    </m:r>
                    <m:r>
                      <a:rPr lang="en-US" altLang="en-US" sz="24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m:rPr>
                        <m:sty m:val="p"/>
                      </m:rPr>
                      <a:rPr lang="el-GR" alt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π</m:t>
                    </m:r>
                    <m:r>
                      <a:rPr lang="en-US" alt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𝒇𝑪</m:t>
                    </m:r>
                    <m:r>
                      <a:rPr lang="en-US" alt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= (159 * 10</a:t>
                </a:r>
                <a:r>
                  <a:rPr lang="en-US" sz="2400" b="1" baseline="30000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-3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)/ </a:t>
                </a:r>
                <a:r>
                  <a:rPr lang="en-US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(144 * 10</a:t>
                </a:r>
                <a:r>
                  <a:rPr lang="en-US" sz="2400" b="1" baseline="30000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6</a:t>
                </a:r>
                <a:r>
                  <a:rPr lang="en-US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) 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* C, so:</a:t>
                </a: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C = 9.6 * 10</a:t>
                </a:r>
                <a:r>
                  <a:rPr lang="en-US" sz="2400" b="1" baseline="30000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-12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= 9.6 pf.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775" y="1457389"/>
                <a:ext cx="8898729" cy="4893647"/>
              </a:xfrm>
              <a:prstGeom prst="rect">
                <a:avLst/>
              </a:prstGeom>
              <a:blipFill rotWithShape="0">
                <a:blip r:embed="rId3"/>
                <a:stretch>
                  <a:fillRect l="-1097" t="-872" b="-19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1888" y="2212274"/>
            <a:ext cx="529733" cy="1324333"/>
          </a:xfrm>
          <a:prstGeom prst="rect">
            <a:avLst/>
          </a:prstGeom>
        </p:spPr>
      </p:pic>
      <p:cxnSp>
        <p:nvCxnSpPr>
          <p:cNvPr id="24" name="Straight Connector 23"/>
          <p:cNvCxnSpPr/>
          <p:nvPr/>
        </p:nvCxnSpPr>
        <p:spPr>
          <a:xfrm>
            <a:off x="3331888" y="2233584"/>
            <a:ext cx="842339" cy="0"/>
          </a:xfrm>
          <a:prstGeom prst="line">
            <a:avLst/>
          </a:prstGeom>
          <a:ln w="44450">
            <a:solidFill>
              <a:srgbClr val="0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1806093" y="2253768"/>
            <a:ext cx="434053" cy="1326769"/>
            <a:chOff x="2767611" y="2274108"/>
            <a:chExt cx="434053" cy="1326769"/>
          </a:xfrm>
        </p:grpSpPr>
        <p:grpSp>
          <p:nvGrpSpPr>
            <p:cNvPr id="11" name="Group 10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12" name="Group 11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15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6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7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8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20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21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3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4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grpSp>
        <p:nvGrpSpPr>
          <p:cNvPr id="33" name="Group 32"/>
          <p:cNvGrpSpPr/>
          <p:nvPr/>
        </p:nvGrpSpPr>
        <p:grpSpPr>
          <a:xfrm>
            <a:off x="6707734" y="2249799"/>
            <a:ext cx="434053" cy="1326769"/>
            <a:chOff x="2767611" y="2274108"/>
            <a:chExt cx="434053" cy="1326769"/>
          </a:xfrm>
        </p:grpSpPr>
        <p:grpSp>
          <p:nvGrpSpPr>
            <p:cNvPr id="34" name="Group 33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36" name="Group 35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39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0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1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2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3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4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37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8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6"/>
          <a:srcRect l="-1" r="1988" b="19269"/>
          <a:stretch/>
        </p:blipFill>
        <p:spPr>
          <a:xfrm rot="16200000">
            <a:off x="2558524" y="1421459"/>
            <a:ext cx="483598" cy="1600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83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COMBINING FOUR ANTENNAS (</a:t>
            </a:r>
            <a:r>
              <a:rPr lang="en-US" alt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con’t</a:t>
            </a: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7" name="Group 6"/>
          <p:cNvGrpSpPr/>
          <p:nvPr/>
        </p:nvGrpSpPr>
        <p:grpSpPr>
          <a:xfrm>
            <a:off x="2131189" y="1888832"/>
            <a:ext cx="4395843" cy="1514125"/>
            <a:chOff x="2085922" y="2124782"/>
            <a:chExt cx="4395843" cy="1514125"/>
          </a:xfrm>
        </p:grpSpPr>
        <p:pic>
          <p:nvPicPr>
            <p:cNvPr id="46" name="Picture 45"/>
            <p:cNvPicPr>
              <a:picLocks noChangeAspect="1"/>
            </p:cNvPicPr>
            <p:nvPr/>
          </p:nvPicPr>
          <p:blipFill rotWithShape="1">
            <a:blip r:embed="rId3"/>
            <a:srcRect l="-1" r="1988" b="19269"/>
            <a:stretch/>
          </p:blipFill>
          <p:spPr>
            <a:xfrm rot="5400000" flipH="1">
              <a:off x="2481945" y="1734992"/>
              <a:ext cx="379585" cy="1171631"/>
            </a:xfrm>
            <a:prstGeom prst="rect">
              <a:avLst/>
            </a:prstGeom>
          </p:spPr>
        </p:pic>
        <p:cxnSp>
          <p:nvCxnSpPr>
            <p:cNvPr id="47" name="Straight Connector 46"/>
            <p:cNvCxnSpPr/>
            <p:nvPr/>
          </p:nvCxnSpPr>
          <p:spPr>
            <a:xfrm flipV="1">
              <a:off x="2884408" y="2314575"/>
              <a:ext cx="2544842" cy="15184"/>
            </a:xfrm>
            <a:prstGeom prst="line">
              <a:avLst/>
            </a:prstGeom>
            <a:ln w="44450">
              <a:solidFill>
                <a:schemeClr val="accent2">
                  <a:lumMod val="5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3"/>
            <a:srcRect l="-1" r="1988" b="19269"/>
            <a:stretch/>
          </p:blipFill>
          <p:spPr>
            <a:xfrm rot="5400000" flipH="1">
              <a:off x="5706157" y="1728759"/>
              <a:ext cx="379585" cy="1171631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57553" y="2314574"/>
              <a:ext cx="529733" cy="1324333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78799" y="2314573"/>
              <a:ext cx="529733" cy="1324333"/>
            </a:xfrm>
            <a:prstGeom prst="rect">
              <a:avLst/>
            </a:prstGeom>
          </p:spPr>
        </p:pic>
      </p:grpSp>
      <p:grpSp>
        <p:nvGrpSpPr>
          <p:cNvPr id="51" name="Group 50"/>
          <p:cNvGrpSpPr/>
          <p:nvPr/>
        </p:nvGrpSpPr>
        <p:grpSpPr>
          <a:xfrm>
            <a:off x="2168612" y="3285530"/>
            <a:ext cx="4395843" cy="1514125"/>
            <a:chOff x="2085922" y="2124782"/>
            <a:chExt cx="4395843" cy="1514125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3"/>
            <a:srcRect l="-1" r="1988" b="19269"/>
            <a:stretch/>
          </p:blipFill>
          <p:spPr>
            <a:xfrm rot="5400000" flipH="1">
              <a:off x="2481945" y="1734992"/>
              <a:ext cx="379585" cy="1171631"/>
            </a:xfrm>
            <a:prstGeom prst="rect">
              <a:avLst/>
            </a:prstGeom>
          </p:spPr>
        </p:pic>
        <p:cxnSp>
          <p:nvCxnSpPr>
            <p:cNvPr id="53" name="Straight Connector 52"/>
            <p:cNvCxnSpPr/>
            <p:nvPr/>
          </p:nvCxnSpPr>
          <p:spPr>
            <a:xfrm flipV="1">
              <a:off x="2884408" y="2314575"/>
              <a:ext cx="2544842" cy="15184"/>
            </a:xfrm>
            <a:prstGeom prst="line">
              <a:avLst/>
            </a:prstGeom>
            <a:ln w="44450">
              <a:solidFill>
                <a:schemeClr val="accent2">
                  <a:lumMod val="5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3"/>
            <a:srcRect l="-1" r="1988" b="19269"/>
            <a:stretch/>
          </p:blipFill>
          <p:spPr>
            <a:xfrm rot="5400000" flipH="1">
              <a:off x="5706157" y="1728759"/>
              <a:ext cx="379585" cy="1171631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57553" y="2314574"/>
              <a:ext cx="529733" cy="1324333"/>
            </a:xfrm>
            <a:prstGeom prst="rect">
              <a:avLst/>
            </a:prstGeom>
          </p:spPr>
        </p:pic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78799" y="2314573"/>
              <a:ext cx="529733" cy="1324333"/>
            </a:xfrm>
            <a:prstGeom prst="rect">
              <a:avLst/>
            </a:prstGeom>
          </p:spPr>
        </p:pic>
      </p:grpSp>
      <p:cxnSp>
        <p:nvCxnSpPr>
          <p:cNvPr id="57" name="Straight Connector 56"/>
          <p:cNvCxnSpPr/>
          <p:nvPr/>
        </p:nvCxnSpPr>
        <p:spPr>
          <a:xfrm flipH="1">
            <a:off x="4329110" y="1707358"/>
            <a:ext cx="1" cy="1750217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-83724" y="738440"/>
            <a:ext cx="880862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                50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95.8 </a:t>
            </a:r>
            <a:r>
              <a:rPr lang="en-US" sz="24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nH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95.8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nH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50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                         50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9.6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pf                 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9.6 pf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95.8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nH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95.8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nH</a:t>
            </a:r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50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                   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50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9.6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pf              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9.6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pf              </a:t>
            </a:r>
          </a:p>
          <a:p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                  or</a:t>
            </a:r>
          </a:p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95.8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nH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50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95.8 </a:t>
            </a:r>
            <a:r>
              <a:rPr lang="en-US" sz="24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nH</a:t>
            </a:r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50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                         50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95.8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nH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38.4  pf         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95.8 </a:t>
            </a:r>
            <a:r>
              <a:rPr lang="en-US" sz="24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nH</a:t>
            </a:r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50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                         50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1978365" y="1976383"/>
            <a:ext cx="163385" cy="174608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59" name="Oval 58"/>
          <p:cNvSpPr/>
          <p:nvPr/>
        </p:nvSpPr>
        <p:spPr bwMode="auto">
          <a:xfrm>
            <a:off x="6516471" y="1976383"/>
            <a:ext cx="163385" cy="174608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60" name="Oval 59"/>
          <p:cNvSpPr/>
          <p:nvPr/>
        </p:nvSpPr>
        <p:spPr bwMode="auto">
          <a:xfrm>
            <a:off x="4247418" y="1565648"/>
            <a:ext cx="163385" cy="174608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61" name="Oval 60"/>
          <p:cNvSpPr/>
          <p:nvPr/>
        </p:nvSpPr>
        <p:spPr bwMode="auto">
          <a:xfrm>
            <a:off x="2007578" y="3385300"/>
            <a:ext cx="163385" cy="174608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62" name="Oval 61"/>
          <p:cNvSpPr/>
          <p:nvPr/>
        </p:nvSpPr>
        <p:spPr bwMode="auto">
          <a:xfrm>
            <a:off x="6527032" y="3385300"/>
            <a:ext cx="163385" cy="174608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3"/>
          <a:srcRect l="-1" r="1988" b="19269"/>
          <a:stretch/>
        </p:blipFill>
        <p:spPr>
          <a:xfrm rot="5400000" flipH="1">
            <a:off x="2516651" y="4822738"/>
            <a:ext cx="379585" cy="1171631"/>
          </a:xfrm>
          <a:prstGeom prst="rect">
            <a:avLst/>
          </a:prstGeom>
        </p:spPr>
      </p:pic>
      <p:cxnSp>
        <p:nvCxnSpPr>
          <p:cNvPr id="65" name="Straight Connector 64"/>
          <p:cNvCxnSpPr/>
          <p:nvPr/>
        </p:nvCxnSpPr>
        <p:spPr>
          <a:xfrm flipV="1">
            <a:off x="2919114" y="5402321"/>
            <a:ext cx="2544842" cy="15184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3"/>
          <a:srcRect l="-1" r="1988" b="19269"/>
          <a:stretch/>
        </p:blipFill>
        <p:spPr>
          <a:xfrm rot="5400000" flipH="1">
            <a:off x="5740863" y="4816505"/>
            <a:ext cx="379585" cy="1171631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1392" y="5342293"/>
            <a:ext cx="529733" cy="1324333"/>
          </a:xfrm>
          <a:prstGeom prst="rect">
            <a:avLst/>
          </a:prstGeom>
        </p:spPr>
      </p:pic>
      <p:cxnSp>
        <p:nvCxnSpPr>
          <p:cNvPr id="69" name="Straight Connector 68"/>
          <p:cNvCxnSpPr>
            <a:endCxn id="74" idx="0"/>
          </p:cNvCxnSpPr>
          <p:nvPr/>
        </p:nvCxnSpPr>
        <p:spPr>
          <a:xfrm>
            <a:off x="3285575" y="5417505"/>
            <a:ext cx="0" cy="1001098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endCxn id="73" idx="2"/>
          </p:cNvCxnSpPr>
          <p:nvPr/>
        </p:nvCxnSpPr>
        <p:spPr>
          <a:xfrm flipH="1">
            <a:off x="5344840" y="5435308"/>
            <a:ext cx="2260" cy="1001098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stCxn id="75" idx="4"/>
          </p:cNvCxnSpPr>
          <p:nvPr/>
        </p:nvCxnSpPr>
        <p:spPr>
          <a:xfrm>
            <a:off x="4283690" y="5027525"/>
            <a:ext cx="0" cy="389980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3"/>
          <a:srcRect l="-1" r="1988" b="19269"/>
          <a:stretch/>
        </p:blipFill>
        <p:spPr>
          <a:xfrm rot="5400000" flipH="1">
            <a:off x="5740863" y="5850591"/>
            <a:ext cx="379585" cy="1171631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 rotWithShape="1">
          <a:blip r:embed="rId3"/>
          <a:srcRect l="-1" r="1988" b="19269"/>
          <a:stretch/>
        </p:blipFill>
        <p:spPr>
          <a:xfrm rot="5400000" flipH="1">
            <a:off x="2509967" y="5832788"/>
            <a:ext cx="379585" cy="1171631"/>
          </a:xfrm>
          <a:prstGeom prst="rect">
            <a:avLst/>
          </a:prstGeom>
        </p:spPr>
      </p:pic>
      <p:sp>
        <p:nvSpPr>
          <p:cNvPr id="75" name="Oval 74"/>
          <p:cNvSpPr/>
          <p:nvPr/>
        </p:nvSpPr>
        <p:spPr bwMode="auto">
          <a:xfrm>
            <a:off x="4201997" y="4852917"/>
            <a:ext cx="163385" cy="174608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81" name="Oval 80"/>
          <p:cNvSpPr/>
          <p:nvPr/>
        </p:nvSpPr>
        <p:spPr bwMode="auto">
          <a:xfrm>
            <a:off x="1976450" y="5315016"/>
            <a:ext cx="163385" cy="174608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82" name="Oval 81"/>
          <p:cNvSpPr/>
          <p:nvPr/>
        </p:nvSpPr>
        <p:spPr bwMode="auto">
          <a:xfrm>
            <a:off x="6486477" y="5322609"/>
            <a:ext cx="163385" cy="174608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83" name="Oval 82"/>
          <p:cNvSpPr/>
          <p:nvPr/>
        </p:nvSpPr>
        <p:spPr bwMode="auto">
          <a:xfrm>
            <a:off x="1979745" y="6340464"/>
            <a:ext cx="163385" cy="174608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84" name="Oval 83"/>
          <p:cNvSpPr/>
          <p:nvPr/>
        </p:nvSpPr>
        <p:spPr bwMode="auto">
          <a:xfrm>
            <a:off x="6479626" y="6349125"/>
            <a:ext cx="163385" cy="174608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4251920" y="1984169"/>
            <a:ext cx="154379" cy="141710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40" name="Oval 39"/>
          <p:cNvSpPr/>
          <p:nvPr/>
        </p:nvSpPr>
        <p:spPr bwMode="auto">
          <a:xfrm>
            <a:off x="4249577" y="3416125"/>
            <a:ext cx="154379" cy="141710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41" name="Oval 40"/>
          <p:cNvSpPr/>
          <p:nvPr/>
        </p:nvSpPr>
        <p:spPr bwMode="auto">
          <a:xfrm>
            <a:off x="4211003" y="5324966"/>
            <a:ext cx="154379" cy="141710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38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COMBINING FOUR ANTENNAS SIMPLIFIED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58" name="Rectangle 57"/>
          <p:cNvSpPr/>
          <p:nvPr/>
        </p:nvSpPr>
        <p:spPr>
          <a:xfrm>
            <a:off x="766762" y="2532503"/>
            <a:ext cx="795813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     12.5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Make all feedline the exact same length. Now match 12.5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to 50 ohms using a series inductor and parallel capacitor.</a:t>
            </a:r>
          </a:p>
          <a:p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Rp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Rs (Q</a:t>
            </a:r>
            <a:r>
              <a:rPr lang="en-US" sz="2400" b="1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+ 1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Q = 1.732, Xs = 23.9 </a:t>
            </a:r>
            <a:r>
              <a:rPr lang="en-US" sz="24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 = 38.2 pf.</a:t>
            </a:r>
          </a:p>
          <a:p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12.5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23.9 </a:t>
            </a:r>
            <a:r>
              <a:rPr lang="en-US" sz="24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nH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38.2 pf.      =     50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3014662" y="1291310"/>
            <a:ext cx="2671764" cy="1675671"/>
            <a:chOff x="3010821" y="1467579"/>
            <a:chExt cx="2146967" cy="2304179"/>
          </a:xfrm>
        </p:grpSpPr>
        <p:sp>
          <p:nvSpPr>
            <p:cNvPr id="62" name="Oval 61"/>
            <p:cNvSpPr/>
            <p:nvPr/>
          </p:nvSpPr>
          <p:spPr bwMode="auto">
            <a:xfrm>
              <a:off x="4028150" y="2536217"/>
              <a:ext cx="163385" cy="174608"/>
            </a:xfrm>
            <a:prstGeom prst="ellips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022814" y="1467579"/>
              <a:ext cx="525521" cy="850841"/>
              <a:chOff x="1889067" y="1782990"/>
              <a:chExt cx="525521" cy="850841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>
                <a:off x="1889067" y="1782990"/>
                <a:ext cx="262760" cy="311087"/>
              </a:xfrm>
              <a:prstGeom prst="line">
                <a:avLst/>
              </a:prstGeom>
              <a:ln w="44450">
                <a:solidFill>
                  <a:schemeClr val="accent2">
                    <a:lumMod val="50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" name="Group 9"/>
              <p:cNvGrpSpPr/>
              <p:nvPr/>
            </p:nvGrpSpPr>
            <p:grpSpPr>
              <a:xfrm>
                <a:off x="1889067" y="1782990"/>
                <a:ext cx="525521" cy="850841"/>
                <a:chOff x="1889067" y="1782990"/>
                <a:chExt cx="525521" cy="850841"/>
              </a:xfrm>
            </p:grpSpPr>
            <p:cxnSp>
              <p:nvCxnSpPr>
                <p:cNvPr id="57" name="Straight Connector 56"/>
                <p:cNvCxnSpPr/>
                <p:nvPr/>
              </p:nvCxnSpPr>
              <p:spPr>
                <a:xfrm flipH="1">
                  <a:off x="2139835" y="1782990"/>
                  <a:ext cx="2" cy="850841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1889067" y="1782990"/>
                  <a:ext cx="525521" cy="0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 flipV="1">
                  <a:off x="2139835" y="1782990"/>
                  <a:ext cx="274753" cy="311087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3" name="Group 92"/>
            <p:cNvGrpSpPr/>
            <p:nvPr/>
          </p:nvGrpSpPr>
          <p:grpSpPr>
            <a:xfrm flipV="1">
              <a:off x="4632267" y="2962533"/>
              <a:ext cx="525521" cy="809225"/>
              <a:chOff x="1889067" y="1782990"/>
              <a:chExt cx="525521" cy="850841"/>
            </a:xfrm>
          </p:grpSpPr>
          <p:cxnSp>
            <p:nvCxnSpPr>
              <p:cNvPr id="94" name="Straight Connector 93"/>
              <p:cNvCxnSpPr/>
              <p:nvPr/>
            </p:nvCxnSpPr>
            <p:spPr>
              <a:xfrm>
                <a:off x="1889067" y="1782990"/>
                <a:ext cx="262760" cy="311087"/>
              </a:xfrm>
              <a:prstGeom prst="line">
                <a:avLst/>
              </a:prstGeom>
              <a:ln w="44450">
                <a:solidFill>
                  <a:schemeClr val="accent2">
                    <a:lumMod val="50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5" name="Group 94"/>
              <p:cNvGrpSpPr/>
              <p:nvPr/>
            </p:nvGrpSpPr>
            <p:grpSpPr>
              <a:xfrm>
                <a:off x="1889067" y="1782990"/>
                <a:ext cx="525521" cy="850841"/>
                <a:chOff x="1889067" y="1782990"/>
                <a:chExt cx="525521" cy="850841"/>
              </a:xfrm>
            </p:grpSpPr>
            <p:cxnSp>
              <p:nvCxnSpPr>
                <p:cNvPr id="96" name="Straight Connector 95"/>
                <p:cNvCxnSpPr/>
                <p:nvPr/>
              </p:nvCxnSpPr>
              <p:spPr>
                <a:xfrm flipH="1">
                  <a:off x="2139835" y="1782990"/>
                  <a:ext cx="2" cy="850841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>
                  <a:off x="1889067" y="1782990"/>
                  <a:ext cx="525521" cy="0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 flipV="1">
                  <a:off x="2139835" y="1782990"/>
                  <a:ext cx="274753" cy="311087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9" name="Group 98"/>
            <p:cNvGrpSpPr/>
            <p:nvPr/>
          </p:nvGrpSpPr>
          <p:grpSpPr>
            <a:xfrm flipV="1">
              <a:off x="3010821" y="2971509"/>
              <a:ext cx="525521" cy="772917"/>
              <a:chOff x="1889067" y="1782990"/>
              <a:chExt cx="525521" cy="850841"/>
            </a:xfrm>
          </p:grpSpPr>
          <p:cxnSp>
            <p:nvCxnSpPr>
              <p:cNvPr id="100" name="Straight Connector 99"/>
              <p:cNvCxnSpPr/>
              <p:nvPr/>
            </p:nvCxnSpPr>
            <p:spPr>
              <a:xfrm>
                <a:off x="1889067" y="1782990"/>
                <a:ext cx="262760" cy="311087"/>
              </a:xfrm>
              <a:prstGeom prst="line">
                <a:avLst/>
              </a:prstGeom>
              <a:ln w="44450">
                <a:solidFill>
                  <a:schemeClr val="accent2">
                    <a:lumMod val="50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1" name="Group 100"/>
              <p:cNvGrpSpPr/>
              <p:nvPr/>
            </p:nvGrpSpPr>
            <p:grpSpPr>
              <a:xfrm>
                <a:off x="1889067" y="1782990"/>
                <a:ext cx="525521" cy="850841"/>
                <a:chOff x="1889067" y="1782990"/>
                <a:chExt cx="525521" cy="850841"/>
              </a:xfrm>
            </p:grpSpPr>
            <p:cxnSp>
              <p:nvCxnSpPr>
                <p:cNvPr id="102" name="Straight Connector 101"/>
                <p:cNvCxnSpPr/>
                <p:nvPr/>
              </p:nvCxnSpPr>
              <p:spPr>
                <a:xfrm flipH="1">
                  <a:off x="2139835" y="1782990"/>
                  <a:ext cx="2" cy="850841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/>
              </p:nvCxnSpPr>
              <p:spPr>
                <a:xfrm>
                  <a:off x="1889067" y="1782990"/>
                  <a:ext cx="525521" cy="0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/>
                <p:nvPr/>
              </p:nvCxnSpPr>
              <p:spPr>
                <a:xfrm flipV="1">
                  <a:off x="2139835" y="1782990"/>
                  <a:ext cx="274753" cy="311087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/>
            <p:cNvGrpSpPr/>
            <p:nvPr/>
          </p:nvGrpSpPr>
          <p:grpSpPr>
            <a:xfrm>
              <a:off x="4632267" y="1477018"/>
              <a:ext cx="525521" cy="850841"/>
              <a:chOff x="1889067" y="1782990"/>
              <a:chExt cx="525521" cy="850841"/>
            </a:xfrm>
          </p:grpSpPr>
          <p:cxnSp>
            <p:nvCxnSpPr>
              <p:cNvPr id="106" name="Straight Connector 105"/>
              <p:cNvCxnSpPr/>
              <p:nvPr/>
            </p:nvCxnSpPr>
            <p:spPr>
              <a:xfrm>
                <a:off x="1889067" y="1782990"/>
                <a:ext cx="262760" cy="311087"/>
              </a:xfrm>
              <a:prstGeom prst="line">
                <a:avLst/>
              </a:prstGeom>
              <a:ln w="44450">
                <a:solidFill>
                  <a:schemeClr val="accent2">
                    <a:lumMod val="50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7" name="Group 106"/>
              <p:cNvGrpSpPr/>
              <p:nvPr/>
            </p:nvGrpSpPr>
            <p:grpSpPr>
              <a:xfrm>
                <a:off x="1889067" y="1782990"/>
                <a:ext cx="525521" cy="850841"/>
                <a:chOff x="1889067" y="1782990"/>
                <a:chExt cx="525521" cy="850841"/>
              </a:xfrm>
            </p:grpSpPr>
            <p:cxnSp>
              <p:nvCxnSpPr>
                <p:cNvPr id="108" name="Straight Connector 107"/>
                <p:cNvCxnSpPr/>
                <p:nvPr/>
              </p:nvCxnSpPr>
              <p:spPr>
                <a:xfrm flipH="1">
                  <a:off x="2139835" y="1782990"/>
                  <a:ext cx="2" cy="850841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/>
                <p:nvPr/>
              </p:nvCxnSpPr>
              <p:spPr>
                <a:xfrm>
                  <a:off x="1889067" y="1782990"/>
                  <a:ext cx="525521" cy="0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 flipV="1">
                  <a:off x="2139835" y="1782990"/>
                  <a:ext cx="274753" cy="311087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11" name="Straight Connector 110"/>
            <p:cNvCxnSpPr>
              <a:stCxn id="62" idx="4"/>
            </p:cNvCxnSpPr>
            <p:nvPr/>
          </p:nvCxnSpPr>
          <p:spPr>
            <a:xfrm>
              <a:off x="4109843" y="2710825"/>
              <a:ext cx="6633" cy="518785"/>
            </a:xfrm>
            <a:prstGeom prst="line">
              <a:avLst/>
            </a:prstGeom>
            <a:ln w="44450">
              <a:solidFill>
                <a:schemeClr val="accent2">
                  <a:lumMod val="50000"/>
                </a:schemeClr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>
              <a:endCxn id="62" idx="2"/>
            </p:cNvCxnSpPr>
            <p:nvPr/>
          </p:nvCxnSpPr>
          <p:spPr>
            <a:xfrm flipV="1">
              <a:off x="3239040" y="2623521"/>
              <a:ext cx="789110" cy="353352"/>
            </a:xfrm>
            <a:prstGeom prst="line">
              <a:avLst/>
            </a:prstGeom>
            <a:ln w="44450">
              <a:solidFill>
                <a:schemeClr val="accent2">
                  <a:lumMod val="5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>
              <a:endCxn id="62" idx="2"/>
            </p:cNvCxnSpPr>
            <p:nvPr/>
          </p:nvCxnSpPr>
          <p:spPr>
            <a:xfrm>
              <a:off x="3273581" y="2318420"/>
              <a:ext cx="754569" cy="305101"/>
            </a:xfrm>
            <a:prstGeom prst="line">
              <a:avLst/>
            </a:prstGeom>
            <a:ln w="44450">
              <a:solidFill>
                <a:schemeClr val="accent2">
                  <a:lumMod val="5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>
              <a:endCxn id="62" idx="6"/>
            </p:cNvCxnSpPr>
            <p:nvPr/>
          </p:nvCxnSpPr>
          <p:spPr>
            <a:xfrm flipH="1">
              <a:off x="4191535" y="2289467"/>
              <a:ext cx="703492" cy="334054"/>
            </a:xfrm>
            <a:prstGeom prst="line">
              <a:avLst/>
            </a:prstGeom>
            <a:ln w="44450">
              <a:solidFill>
                <a:schemeClr val="accent2">
                  <a:lumMod val="5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>
              <a:endCxn id="62" idx="6"/>
            </p:cNvCxnSpPr>
            <p:nvPr/>
          </p:nvCxnSpPr>
          <p:spPr>
            <a:xfrm flipH="1" flipV="1">
              <a:off x="4191535" y="2623521"/>
              <a:ext cx="703492" cy="319128"/>
            </a:xfrm>
            <a:prstGeom prst="line">
              <a:avLst/>
            </a:prstGeom>
            <a:ln w="44450">
              <a:solidFill>
                <a:schemeClr val="accent2">
                  <a:lumMod val="5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9945" y="5171175"/>
            <a:ext cx="5418984" cy="1597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57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COMBINING FOUR ANTENNAS SIMPLEFIED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58" name="Rectangle 57"/>
          <p:cNvSpPr/>
          <p:nvPr/>
        </p:nvSpPr>
        <p:spPr>
          <a:xfrm>
            <a:off x="4527090" y="3124411"/>
            <a:ext cx="22880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23.9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nH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    </a:t>
            </a:r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50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38.2 pf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3014662" y="1291310"/>
            <a:ext cx="2671764" cy="1675671"/>
            <a:chOff x="3010821" y="1467579"/>
            <a:chExt cx="2146967" cy="2304179"/>
          </a:xfrm>
        </p:grpSpPr>
        <p:sp>
          <p:nvSpPr>
            <p:cNvPr id="62" name="Oval 61"/>
            <p:cNvSpPr/>
            <p:nvPr/>
          </p:nvSpPr>
          <p:spPr bwMode="auto">
            <a:xfrm>
              <a:off x="4028150" y="2536217"/>
              <a:ext cx="163385" cy="174608"/>
            </a:xfrm>
            <a:prstGeom prst="ellips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022814" y="1467579"/>
              <a:ext cx="525521" cy="850841"/>
              <a:chOff x="1889067" y="1782990"/>
              <a:chExt cx="525521" cy="850841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>
                <a:off x="1889067" y="1782990"/>
                <a:ext cx="262760" cy="311087"/>
              </a:xfrm>
              <a:prstGeom prst="line">
                <a:avLst/>
              </a:prstGeom>
              <a:ln w="44450">
                <a:solidFill>
                  <a:schemeClr val="accent2">
                    <a:lumMod val="50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" name="Group 9"/>
              <p:cNvGrpSpPr/>
              <p:nvPr/>
            </p:nvGrpSpPr>
            <p:grpSpPr>
              <a:xfrm>
                <a:off x="1889067" y="1782990"/>
                <a:ext cx="525521" cy="850841"/>
                <a:chOff x="1889067" y="1782990"/>
                <a:chExt cx="525521" cy="850841"/>
              </a:xfrm>
            </p:grpSpPr>
            <p:cxnSp>
              <p:nvCxnSpPr>
                <p:cNvPr id="57" name="Straight Connector 56"/>
                <p:cNvCxnSpPr/>
                <p:nvPr/>
              </p:nvCxnSpPr>
              <p:spPr>
                <a:xfrm flipH="1">
                  <a:off x="2139835" y="1782990"/>
                  <a:ext cx="2" cy="850841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1889067" y="1782990"/>
                  <a:ext cx="525521" cy="0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 flipV="1">
                  <a:off x="2139835" y="1782990"/>
                  <a:ext cx="274753" cy="311087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3" name="Group 92"/>
            <p:cNvGrpSpPr/>
            <p:nvPr/>
          </p:nvGrpSpPr>
          <p:grpSpPr>
            <a:xfrm flipV="1">
              <a:off x="4632267" y="2962533"/>
              <a:ext cx="525521" cy="809225"/>
              <a:chOff x="1889067" y="1782990"/>
              <a:chExt cx="525521" cy="850841"/>
            </a:xfrm>
          </p:grpSpPr>
          <p:cxnSp>
            <p:nvCxnSpPr>
              <p:cNvPr id="94" name="Straight Connector 93"/>
              <p:cNvCxnSpPr/>
              <p:nvPr/>
            </p:nvCxnSpPr>
            <p:spPr>
              <a:xfrm>
                <a:off x="1889067" y="1782990"/>
                <a:ext cx="262760" cy="311087"/>
              </a:xfrm>
              <a:prstGeom prst="line">
                <a:avLst/>
              </a:prstGeom>
              <a:ln w="44450">
                <a:solidFill>
                  <a:schemeClr val="accent2">
                    <a:lumMod val="50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5" name="Group 94"/>
              <p:cNvGrpSpPr/>
              <p:nvPr/>
            </p:nvGrpSpPr>
            <p:grpSpPr>
              <a:xfrm>
                <a:off x="1889067" y="1782990"/>
                <a:ext cx="525521" cy="850841"/>
                <a:chOff x="1889067" y="1782990"/>
                <a:chExt cx="525521" cy="850841"/>
              </a:xfrm>
            </p:grpSpPr>
            <p:cxnSp>
              <p:nvCxnSpPr>
                <p:cNvPr id="96" name="Straight Connector 95"/>
                <p:cNvCxnSpPr/>
                <p:nvPr/>
              </p:nvCxnSpPr>
              <p:spPr>
                <a:xfrm flipH="1">
                  <a:off x="2139835" y="1782990"/>
                  <a:ext cx="2" cy="850841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>
                  <a:off x="1889067" y="1782990"/>
                  <a:ext cx="525521" cy="0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 flipV="1">
                  <a:off x="2139835" y="1782990"/>
                  <a:ext cx="274753" cy="311087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9" name="Group 98"/>
            <p:cNvGrpSpPr/>
            <p:nvPr/>
          </p:nvGrpSpPr>
          <p:grpSpPr>
            <a:xfrm flipV="1">
              <a:off x="3010821" y="2971509"/>
              <a:ext cx="525521" cy="772917"/>
              <a:chOff x="1889067" y="1782990"/>
              <a:chExt cx="525521" cy="850841"/>
            </a:xfrm>
          </p:grpSpPr>
          <p:cxnSp>
            <p:nvCxnSpPr>
              <p:cNvPr id="100" name="Straight Connector 99"/>
              <p:cNvCxnSpPr/>
              <p:nvPr/>
            </p:nvCxnSpPr>
            <p:spPr>
              <a:xfrm>
                <a:off x="1889067" y="1782990"/>
                <a:ext cx="262760" cy="311087"/>
              </a:xfrm>
              <a:prstGeom prst="line">
                <a:avLst/>
              </a:prstGeom>
              <a:ln w="44450">
                <a:solidFill>
                  <a:schemeClr val="accent2">
                    <a:lumMod val="50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1" name="Group 100"/>
              <p:cNvGrpSpPr/>
              <p:nvPr/>
            </p:nvGrpSpPr>
            <p:grpSpPr>
              <a:xfrm>
                <a:off x="1889067" y="1782990"/>
                <a:ext cx="525521" cy="850841"/>
                <a:chOff x="1889067" y="1782990"/>
                <a:chExt cx="525521" cy="850841"/>
              </a:xfrm>
            </p:grpSpPr>
            <p:cxnSp>
              <p:nvCxnSpPr>
                <p:cNvPr id="102" name="Straight Connector 101"/>
                <p:cNvCxnSpPr/>
                <p:nvPr/>
              </p:nvCxnSpPr>
              <p:spPr>
                <a:xfrm flipH="1">
                  <a:off x="2139835" y="1782990"/>
                  <a:ext cx="2" cy="850841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/>
              </p:nvCxnSpPr>
              <p:spPr>
                <a:xfrm>
                  <a:off x="1889067" y="1782990"/>
                  <a:ext cx="525521" cy="0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/>
                <p:nvPr/>
              </p:nvCxnSpPr>
              <p:spPr>
                <a:xfrm flipV="1">
                  <a:off x="2139835" y="1782990"/>
                  <a:ext cx="274753" cy="311087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/>
            <p:cNvGrpSpPr/>
            <p:nvPr/>
          </p:nvGrpSpPr>
          <p:grpSpPr>
            <a:xfrm>
              <a:off x="4632267" y="1477018"/>
              <a:ext cx="525521" cy="850841"/>
              <a:chOff x="1889067" y="1782990"/>
              <a:chExt cx="525521" cy="850841"/>
            </a:xfrm>
          </p:grpSpPr>
          <p:cxnSp>
            <p:nvCxnSpPr>
              <p:cNvPr id="106" name="Straight Connector 105"/>
              <p:cNvCxnSpPr/>
              <p:nvPr/>
            </p:nvCxnSpPr>
            <p:spPr>
              <a:xfrm>
                <a:off x="1889067" y="1782990"/>
                <a:ext cx="262760" cy="311087"/>
              </a:xfrm>
              <a:prstGeom prst="line">
                <a:avLst/>
              </a:prstGeom>
              <a:ln w="44450">
                <a:solidFill>
                  <a:schemeClr val="accent2">
                    <a:lumMod val="50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7" name="Group 106"/>
              <p:cNvGrpSpPr/>
              <p:nvPr/>
            </p:nvGrpSpPr>
            <p:grpSpPr>
              <a:xfrm>
                <a:off x="1889067" y="1782990"/>
                <a:ext cx="525521" cy="850841"/>
                <a:chOff x="1889067" y="1782990"/>
                <a:chExt cx="525521" cy="850841"/>
              </a:xfrm>
            </p:grpSpPr>
            <p:cxnSp>
              <p:nvCxnSpPr>
                <p:cNvPr id="108" name="Straight Connector 107"/>
                <p:cNvCxnSpPr/>
                <p:nvPr/>
              </p:nvCxnSpPr>
              <p:spPr>
                <a:xfrm flipH="1">
                  <a:off x="2139835" y="1782990"/>
                  <a:ext cx="2" cy="850841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/>
                <p:nvPr/>
              </p:nvCxnSpPr>
              <p:spPr>
                <a:xfrm>
                  <a:off x="1889067" y="1782990"/>
                  <a:ext cx="525521" cy="0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 flipV="1">
                  <a:off x="2139835" y="1782990"/>
                  <a:ext cx="274753" cy="311087"/>
                </a:xfrm>
                <a:prstGeom prst="line">
                  <a:avLst/>
                </a:prstGeom>
                <a:ln w="44450">
                  <a:solidFill>
                    <a:schemeClr val="accent2">
                      <a:lumMod val="50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12" name="Straight Connector 111"/>
            <p:cNvCxnSpPr>
              <a:endCxn id="62" idx="2"/>
            </p:cNvCxnSpPr>
            <p:nvPr/>
          </p:nvCxnSpPr>
          <p:spPr>
            <a:xfrm flipV="1">
              <a:off x="3239040" y="2623521"/>
              <a:ext cx="789110" cy="353352"/>
            </a:xfrm>
            <a:prstGeom prst="line">
              <a:avLst/>
            </a:prstGeom>
            <a:ln w="44450">
              <a:solidFill>
                <a:schemeClr val="accent2">
                  <a:lumMod val="5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>
              <a:endCxn id="62" idx="2"/>
            </p:cNvCxnSpPr>
            <p:nvPr/>
          </p:nvCxnSpPr>
          <p:spPr>
            <a:xfrm>
              <a:off x="3273581" y="2318420"/>
              <a:ext cx="754569" cy="305101"/>
            </a:xfrm>
            <a:prstGeom prst="line">
              <a:avLst/>
            </a:prstGeom>
            <a:ln w="44450">
              <a:solidFill>
                <a:schemeClr val="accent2">
                  <a:lumMod val="5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>
              <a:endCxn id="62" idx="6"/>
            </p:cNvCxnSpPr>
            <p:nvPr/>
          </p:nvCxnSpPr>
          <p:spPr>
            <a:xfrm flipH="1">
              <a:off x="4191535" y="2289467"/>
              <a:ext cx="703492" cy="334054"/>
            </a:xfrm>
            <a:prstGeom prst="line">
              <a:avLst/>
            </a:prstGeom>
            <a:ln w="44450">
              <a:solidFill>
                <a:schemeClr val="accent2">
                  <a:lumMod val="5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>
              <a:endCxn id="62" idx="6"/>
            </p:cNvCxnSpPr>
            <p:nvPr/>
          </p:nvCxnSpPr>
          <p:spPr>
            <a:xfrm flipH="1" flipV="1">
              <a:off x="4191535" y="2623521"/>
              <a:ext cx="703492" cy="319128"/>
            </a:xfrm>
            <a:prstGeom prst="line">
              <a:avLst/>
            </a:prstGeom>
            <a:ln w="44450">
              <a:solidFill>
                <a:schemeClr val="accent2">
                  <a:lumMod val="5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4078720" y="2900771"/>
            <a:ext cx="1310283" cy="2386272"/>
            <a:chOff x="4065022" y="2191014"/>
            <a:chExt cx="1310283" cy="2386272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3"/>
            <a:srcRect l="-1" r="1988" b="19269"/>
            <a:stretch/>
          </p:blipFill>
          <p:spPr>
            <a:xfrm rot="10800000">
              <a:off x="4136586" y="2191014"/>
              <a:ext cx="483598" cy="1086828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65022" y="3252953"/>
              <a:ext cx="665819" cy="1324333"/>
            </a:xfrm>
            <a:prstGeom prst="rect">
              <a:avLst/>
            </a:prstGeom>
          </p:spPr>
        </p:pic>
        <p:cxnSp>
          <p:nvCxnSpPr>
            <p:cNvPr id="44" name="Straight Connector 43"/>
            <p:cNvCxnSpPr/>
            <p:nvPr/>
          </p:nvCxnSpPr>
          <p:spPr>
            <a:xfrm>
              <a:off x="4378385" y="3430832"/>
              <a:ext cx="996920" cy="3818"/>
            </a:xfrm>
            <a:prstGeom prst="line">
              <a:avLst/>
            </a:prstGeom>
            <a:ln w="44450">
              <a:solidFill>
                <a:schemeClr val="accent2">
                  <a:lumMod val="5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Straight Connector 44"/>
          <p:cNvCxnSpPr/>
          <p:nvPr/>
        </p:nvCxnSpPr>
        <p:spPr>
          <a:xfrm flipH="1" flipV="1">
            <a:off x="4393566" y="2188716"/>
            <a:ext cx="10392" cy="723930"/>
          </a:xfrm>
          <a:prstGeom prst="straightConnector1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 bwMode="auto">
          <a:xfrm>
            <a:off x="5329708" y="4069499"/>
            <a:ext cx="203322" cy="126980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49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4353" y="600105"/>
            <a:ext cx="8273406" cy="6017419"/>
          </a:xfrm>
        </p:spPr>
        <p:txBody>
          <a:bodyPr/>
          <a:lstStyle/>
          <a:p>
            <a:pPr marL="812800" indent="-812800" eaLnBrk="1" hangingPunct="1">
              <a:buFont typeface="Wingdings" panose="05000000000000000000" pitchFamily="2" charset="2"/>
              <a:buNone/>
              <a:defRPr/>
            </a:pPr>
            <a:endParaRPr lang="en-US" altLang="en-US" sz="2800" dirty="0" smtClean="0"/>
          </a:p>
          <a:p>
            <a:pPr eaLnBrk="1" hangingPunct="1">
              <a:defRPr/>
            </a:pPr>
            <a:r>
              <a:rPr lang="en-US" altLang="en-US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FOR TRANSMITTING - 	Impedances are necessarily matched to enable efficient power transfer from one device to another, such as an output amplifier to an antenna or a driver amplifier to an output amplifier.</a:t>
            </a:r>
          </a:p>
          <a:p>
            <a:pPr eaLnBrk="1" hangingPunct="1">
              <a:defRPr/>
            </a:pPr>
            <a:endParaRPr lang="en-US" altLang="en-US" sz="2800" b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en-US" altLang="en-US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FOR RECEIVING – A low noise preamplifier is designed to achieve its minimum noise figure for a particular source or driving impedance.  The antenna must be matched to this impedance to achieve the minimum noise performance.</a:t>
            </a:r>
          </a:p>
          <a:p>
            <a:pPr marL="812800" indent="-812800" eaLnBrk="1" hangingPunct="1">
              <a:buFont typeface="Wingdings" panose="05000000000000000000" pitchFamily="2" charset="2"/>
              <a:buNone/>
              <a:defRPr/>
            </a:pPr>
            <a:endParaRPr lang="en-US" altLang="en-US" b="1" dirty="0" smtClean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12800" indent="-812800" eaLnBrk="1" hangingPunct="1">
              <a:buFont typeface="Wingdings" panose="05000000000000000000" pitchFamily="2" charset="2"/>
              <a:buNone/>
              <a:defRPr/>
            </a:pPr>
            <a:endParaRPr lang="en-US" altLang="en-US" dirty="0" smtClean="0">
              <a:latin typeface="Arial Black" panose="020B0A04020102020204" pitchFamily="34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631092" y="358266"/>
            <a:ext cx="5968313" cy="6243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63524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sp>
        <p:nvSpPr>
          <p:cNvPr id="363526" name="Rectangle 6"/>
          <p:cNvSpPr>
            <a:spLocks noGrp="1" noChangeArrowheads="1"/>
          </p:cNvSpPr>
          <p:nvPr>
            <p:ph type="title"/>
          </p:nvPr>
        </p:nvSpPr>
        <p:spPr>
          <a:xfrm>
            <a:off x="334963" y="220663"/>
            <a:ext cx="8612187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WHY IMPEDANCE MATCH?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WHEN IS YOUR INDUCTOR 23.9 </a:t>
            </a:r>
            <a:r>
              <a:rPr lang="en-US" alt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nH</a:t>
            </a: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?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/>
              <p:cNvSpPr/>
              <p:nvPr/>
            </p:nvSpPr>
            <p:spPr>
              <a:xfrm>
                <a:off x="1132681" y="1480501"/>
                <a:ext cx="6852350" cy="53581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                       23.9 </a:t>
                </a:r>
                <a:r>
                  <a:rPr lang="en-US" sz="2400" b="1" dirty="0" err="1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nH</a:t>
                </a:r>
                <a:r>
                  <a:rPr lang="en-US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36 pf</a:t>
                </a:r>
              </a:p>
              <a:p>
                <a:endPara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r>
                  <a:rPr lang="en-US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                                                50 </a:t>
                </a:r>
                <a:r>
                  <a:rPr lang="el-GR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 </a:t>
                </a:r>
              </a:p>
              <a:p>
                <a14:m>
                  <m:oMath xmlns:m="http://schemas.openxmlformats.org/officeDocument/2006/math">
                    <m:r>
                      <a:rPr lang="en-US" altLang="en-US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altLang="en-US" sz="2800" b="1" i="1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𝒓</m:t>
                    </m:r>
                  </m:oMath>
                </a14:m>
                <a:r>
                  <a:rPr lang="en-US" altLang="en-US" sz="24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en-US" altLang="en-US" sz="24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4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/(</m:t>
                    </m:r>
                    <m:r>
                      <a:rPr 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m:rPr>
                        <m:sty m:val="p"/>
                      </m:rPr>
                      <a:rPr lang="el-GR" alt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π</m:t>
                    </m:r>
                    <m:rad>
                      <m:radPr>
                        <m:degHide m:val="on"/>
                        <m:ctrlPr>
                          <a:rPr 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𝑳𝑪</m:t>
                        </m:r>
                      </m:e>
                    </m:rad>
                  </m:oMath>
                </a14:m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)</a:t>
                </a:r>
              </a:p>
              <a:p>
                <a:endPara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en-US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US" altLang="en-US" sz="2400" b="1" i="1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  <m:r>
                        <m:rPr>
                          <m:nor/>
                        </m:rPr>
                        <a:rPr lang="en-US" altLang="en-US" sz="24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m:t>=159 ∗ 10</m:t>
                      </m:r>
                      <m:r>
                        <m:rPr>
                          <m:nor/>
                        </m:rPr>
                        <a:rPr lang="en-US" altLang="en-US" sz="2400" b="1" baseline="30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m:t>−3</m:t>
                      </m:r>
                      <m:r>
                        <a:rPr lang="en-US" altLang="en-US" sz="2400" b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/(</m:t>
                      </m:r>
                      <m:rad>
                        <m:radPr>
                          <m:degHide m:val="on"/>
                          <m:ctrlPr>
                            <a:rPr lang="en-US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𝟐𝟑</m:t>
                          </m:r>
                          <m:r>
                            <a:rPr lang="en-US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  <m:r>
                            <a:rPr lang="en-US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en-US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  <m:r>
                            <a:rPr lang="en-US" altLang="en-US" sz="2400" b="1" i="1" baseline="30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en-US" sz="2400" b="1" i="1" baseline="30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  <m:r>
                            <a:rPr lang="en-US" altLang="en-US" sz="2400" b="1" i="1" baseline="30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∗</m:t>
                          </m:r>
                          <m:r>
                            <a:rPr lang="en-US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𝟑𝟔</m:t>
                          </m:r>
                          <m:r>
                            <a:rPr lang="en-US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en-US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  <m:r>
                            <a:rPr lang="en-US" altLang="en-US" sz="2400" b="1" i="1" baseline="30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en-US" sz="2400" b="1" i="1" baseline="30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e>
                      </m:rad>
                      <m:r>
                        <a:rPr lang="en-US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)</m:t>
                      </m:r>
                    </m:oMath>
                  </m:oMathPara>
                </a14:m>
                <a:endPara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endParaRPr lang="en-US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en-US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US" altLang="en-US" sz="2400" b="1" i="1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  <m:r>
                        <m:rPr>
                          <m:nor/>
                        </m:rPr>
                        <a:rPr lang="en-US" altLang="en-US" sz="24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altLang="en-US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m:t>154.6 </m:t>
                      </m:r>
                      <m:r>
                        <m:rPr>
                          <m:nor/>
                        </m:rPr>
                        <a:rPr lang="en-US" altLang="en-US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m:t>MHz</m:t>
                      </m:r>
                    </m:oMath>
                  </m:oMathPara>
                </a14:m>
                <a:endParaRPr lang="en-US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endParaRPr lang="en-US" sz="2400" b="1" dirty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To account for 9 </a:t>
                </a:r>
                <a:r>
                  <a:rPr lang="en-US" sz="2400" b="1" dirty="0" err="1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nH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of internal lead inductance for the 36 pf capacitor:</a:t>
                </a: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L = 29.4 </a:t>
                </a:r>
                <a:r>
                  <a:rPr lang="en-US" sz="2400" b="1" dirty="0" err="1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nH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+ 9 </a:t>
                </a:r>
                <a:r>
                  <a:rPr lang="en-US" sz="2400" b="1" dirty="0" err="1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nH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= 38.4 </a:t>
                </a:r>
                <a:r>
                  <a:rPr lang="en-US" sz="2400" b="1" dirty="0" err="1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nH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, and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en-US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US" altLang="en-US" sz="2400" b="1" i="1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  <m:r>
                        <m:rPr>
                          <m:nor/>
                        </m:rPr>
                        <a:rPr lang="en-US" altLang="en-US" sz="24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m:t>=1</m:t>
                      </m:r>
                      <m:r>
                        <m:rPr>
                          <m:nor/>
                        </m:rPr>
                        <a:rPr lang="en-US" altLang="en-US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m:t>35.2</m:t>
                      </m:r>
                      <m:r>
                        <m:rPr>
                          <m:nor/>
                        </m:rPr>
                        <a:rPr lang="en-US" altLang="en-US" sz="24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en-US" sz="24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m:t>MHz</m:t>
                      </m:r>
                    </m:oMath>
                  </m:oMathPara>
                </a14:m>
                <a:endParaRPr lang="en-US" sz="2400" b="1" dirty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endParaRPr lang="en-US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8" name="Rectangle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2681" y="1480501"/>
                <a:ext cx="6852350" cy="5358133"/>
              </a:xfrm>
              <a:prstGeom prst="rect">
                <a:avLst/>
              </a:prstGeom>
              <a:blipFill rotWithShape="0">
                <a:blip r:embed="rId3"/>
                <a:stretch>
                  <a:fillRect l="-1423" t="-7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3158682" y="1847884"/>
            <a:ext cx="2435447" cy="1380513"/>
            <a:chOff x="3158682" y="1847884"/>
            <a:chExt cx="2435447" cy="1380513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4"/>
            <a:srcRect l="-1" r="1988" b="19269"/>
            <a:stretch/>
          </p:blipFill>
          <p:spPr>
            <a:xfrm rot="5400000" flipH="1">
              <a:off x="3479842" y="1620972"/>
              <a:ext cx="444508" cy="1086828"/>
            </a:xfrm>
            <a:prstGeom prst="rect">
              <a:avLst/>
            </a:prstGeom>
          </p:spPr>
        </p:pic>
        <p:grpSp>
          <p:nvGrpSpPr>
            <p:cNvPr id="46" name="Group 45"/>
            <p:cNvGrpSpPr/>
            <p:nvPr/>
          </p:nvGrpSpPr>
          <p:grpSpPr>
            <a:xfrm>
              <a:off x="5160076" y="2158655"/>
              <a:ext cx="434053" cy="1069742"/>
              <a:chOff x="2767611" y="2274108"/>
              <a:chExt cx="434053" cy="1326769"/>
            </a:xfrm>
          </p:grpSpPr>
          <p:grpSp>
            <p:nvGrpSpPr>
              <p:cNvPr id="48" name="Group 47"/>
              <p:cNvGrpSpPr/>
              <p:nvPr/>
            </p:nvGrpSpPr>
            <p:grpSpPr>
              <a:xfrm>
                <a:off x="2812214" y="2274108"/>
                <a:ext cx="166231" cy="981777"/>
                <a:chOff x="4649788" y="1395351"/>
                <a:chExt cx="250826" cy="1539604"/>
              </a:xfrm>
            </p:grpSpPr>
            <p:grpSp>
              <p:nvGrpSpPr>
                <p:cNvPr id="50" name="Group 49"/>
                <p:cNvGrpSpPr>
                  <a:grpSpLocks/>
                </p:cNvGrpSpPr>
                <p:nvPr/>
              </p:nvGrpSpPr>
              <p:grpSpPr bwMode="auto">
                <a:xfrm>
                  <a:off x="4649788" y="1757362"/>
                  <a:ext cx="250826" cy="828676"/>
                  <a:chOff x="4" y="0"/>
                  <a:chExt cx="10" cy="52"/>
                </a:xfrm>
              </p:grpSpPr>
              <p:sp>
                <p:nvSpPr>
                  <p:cNvPr id="53" name="Line 79"/>
                  <p:cNvSpPr>
                    <a:spLocks noChangeShapeType="1"/>
                  </p:cNvSpPr>
                  <p:nvPr/>
                </p:nvSpPr>
                <p:spPr bwMode="auto">
                  <a:xfrm rot="16200000" flipV="1">
                    <a:off x="5" y="43"/>
                    <a:ext cx="8" cy="10"/>
                  </a:xfrm>
                  <a:prstGeom prst="line">
                    <a:avLst/>
                  </a:prstGeom>
                  <a:noFill/>
                  <a:ln w="44450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54" name="Line 80"/>
                  <p:cNvSpPr>
                    <a:spLocks noChangeShapeType="1"/>
                  </p:cNvSpPr>
                  <p:nvPr/>
                </p:nvSpPr>
                <p:spPr bwMode="auto">
                  <a:xfrm rot="16200000" flipV="1">
                    <a:off x="5" y="26"/>
                    <a:ext cx="8" cy="10"/>
                  </a:xfrm>
                  <a:prstGeom prst="line">
                    <a:avLst/>
                  </a:prstGeom>
                  <a:noFill/>
                  <a:ln w="44450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55" name="Line 81"/>
                  <p:cNvSpPr>
                    <a:spLocks noChangeShapeType="1"/>
                  </p:cNvSpPr>
                  <p:nvPr/>
                </p:nvSpPr>
                <p:spPr bwMode="auto">
                  <a:xfrm rot="16200000" flipV="1">
                    <a:off x="5" y="9"/>
                    <a:ext cx="8" cy="10"/>
                  </a:xfrm>
                  <a:prstGeom prst="line">
                    <a:avLst/>
                  </a:prstGeom>
                  <a:noFill/>
                  <a:ln w="44450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56" name="Line 82"/>
                  <p:cNvSpPr>
                    <a:spLocks noChangeShapeType="1"/>
                  </p:cNvSpPr>
                  <p:nvPr/>
                </p:nvSpPr>
                <p:spPr bwMode="auto">
                  <a:xfrm rot="-5400000" flipH="1" flipV="1">
                    <a:off x="4" y="17"/>
                    <a:ext cx="9" cy="10"/>
                  </a:xfrm>
                  <a:prstGeom prst="line">
                    <a:avLst/>
                  </a:prstGeom>
                  <a:noFill/>
                  <a:ln w="44450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59" name="Line 83"/>
                  <p:cNvSpPr>
                    <a:spLocks noChangeShapeType="1"/>
                  </p:cNvSpPr>
                  <p:nvPr/>
                </p:nvSpPr>
                <p:spPr bwMode="auto">
                  <a:xfrm rot="-5400000" flipH="1" flipV="1">
                    <a:off x="4" y="0"/>
                    <a:ext cx="9" cy="10"/>
                  </a:xfrm>
                  <a:prstGeom prst="line">
                    <a:avLst/>
                  </a:prstGeom>
                  <a:noFill/>
                  <a:ln w="44450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60" name="Line 84"/>
                  <p:cNvSpPr>
                    <a:spLocks noChangeShapeType="1"/>
                  </p:cNvSpPr>
                  <p:nvPr/>
                </p:nvSpPr>
                <p:spPr bwMode="auto">
                  <a:xfrm rot="-5400000" flipH="1" flipV="1">
                    <a:off x="4" y="34"/>
                    <a:ext cx="9" cy="10"/>
                  </a:xfrm>
                  <a:prstGeom prst="line">
                    <a:avLst/>
                  </a:prstGeom>
                  <a:noFill/>
                  <a:ln w="44450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  <p:sp>
              <p:nvSpPr>
                <p:cNvPr id="51" name="Line 83"/>
                <p:cNvSpPr>
                  <a:spLocks noChangeShapeType="1"/>
                </p:cNvSpPr>
                <p:nvPr/>
              </p:nvSpPr>
              <p:spPr bwMode="auto">
                <a:xfrm rot="16200000" flipH="1" flipV="1">
                  <a:off x="4684779" y="1585943"/>
                  <a:ext cx="393885" cy="12701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52" name="Line 83"/>
                <p:cNvSpPr>
                  <a:spLocks noChangeShapeType="1"/>
                </p:cNvSpPr>
                <p:nvPr/>
              </p:nvSpPr>
              <p:spPr bwMode="auto">
                <a:xfrm rot="16200000" flipH="1" flipV="1">
                  <a:off x="4672078" y="2731662"/>
                  <a:ext cx="393885" cy="12701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67611" y="3139119"/>
                <a:ext cx="434053" cy="461758"/>
              </a:xfrm>
              <a:prstGeom prst="rect">
                <a:avLst/>
              </a:prstGeom>
            </p:spPr>
          </p:pic>
        </p:grpSp>
        <p:pic>
          <p:nvPicPr>
            <p:cNvPr id="61" name="Picture 60"/>
            <p:cNvPicPr>
              <a:picLocks noChangeAspect="1"/>
            </p:cNvPicPr>
            <p:nvPr/>
          </p:nvPicPr>
          <p:blipFill rotWithShape="1">
            <a:blip r:embed="rId6"/>
            <a:srcRect b="22111"/>
            <a:stretch/>
          </p:blipFill>
          <p:spPr>
            <a:xfrm rot="16200000">
              <a:off x="4362582" y="1523963"/>
              <a:ext cx="683948" cy="1331790"/>
            </a:xfrm>
            <a:prstGeom prst="rect">
              <a:avLst/>
            </a:prstGeom>
          </p:spPr>
        </p:pic>
      </p:grpSp>
      <p:sp>
        <p:nvSpPr>
          <p:cNvPr id="5" name="TextBox 4"/>
          <p:cNvSpPr txBox="1"/>
          <p:nvPr/>
        </p:nvSpPr>
        <p:spPr>
          <a:xfrm>
            <a:off x="1157288" y="1835490"/>
            <a:ext cx="2001394" cy="646331"/>
          </a:xfrm>
          <a:prstGeom prst="rect">
            <a:avLst/>
          </a:prstGeom>
          <a:noFill/>
          <a:ln w="41275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ANTENNA ANALYZER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34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WHEN IS YOUR INDUCTOR 23.9 </a:t>
            </a:r>
            <a:r>
              <a:rPr lang="en-US" alt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nH</a:t>
            </a: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 </a:t>
            </a:r>
            <a:r>
              <a:rPr lang="en-US" alt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con’t</a:t>
            </a: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?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/>
              <p:cNvSpPr/>
              <p:nvPr/>
            </p:nvSpPr>
            <p:spPr>
              <a:xfrm>
                <a:off x="585788" y="1480501"/>
                <a:ext cx="7729537" cy="52002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accent2">
                        <a:lumMod val="50000"/>
                      </a:schemeClr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    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                          29.4 </a:t>
                </a:r>
                <a:r>
                  <a:rPr lang="en-US" sz="2400" b="1" dirty="0" err="1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nH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 9 </a:t>
                </a:r>
                <a:r>
                  <a:rPr lang="en-US" sz="2400" b="1" dirty="0" err="1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nH</a:t>
                </a:r>
                <a:r>
                  <a:rPr lang="en-US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 36 pf</a:t>
                </a:r>
              </a:p>
              <a:p>
                <a:endPara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                                                                         50 </a:t>
                </a:r>
                <a:r>
                  <a:rPr lang="el-GR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endParaRPr 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US" altLang="en-US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altLang="en-US" sz="2800" b="1" i="1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𝒓</m:t>
                    </m:r>
                  </m:oMath>
                </a14:m>
                <a:r>
                  <a:rPr lang="en-US" altLang="en-US" sz="24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en-US" altLang="en-US" sz="24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4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/(</m:t>
                    </m:r>
                    <m:r>
                      <a:rPr lang="en-US" altLang="en-US" sz="24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m:rPr>
                        <m:sty m:val="p"/>
                      </m:rPr>
                      <a:rPr lang="el-GR" alt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π</m:t>
                    </m:r>
                    <m:r>
                      <a:rPr lang="el-GR" alt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√</m:t>
                    </m:r>
                    <m:r>
                      <a:rPr lang="en-US" alt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𝑳</m:t>
                    </m:r>
                    <m:r>
                      <a:rPr lang="en-US" alt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𝑪</m:t>
                    </m:r>
                  </m:oMath>
                </a14:m>
                <a:r>
                  <a:rPr lang="en-US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) 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              +</a:t>
                </a:r>
                <a:r>
                  <a:rPr lang="en-US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j32.6    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   -j32.6     </a:t>
                </a:r>
              </a:p>
              <a:p>
                <a:endPara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en-US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US" altLang="en-US" sz="2400" b="1" i="1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  <m:r>
                        <m:rPr>
                          <m:nor/>
                        </m:rPr>
                        <a:rPr lang="en-US" altLang="en-US" sz="24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m:t>=159 ∗ 10</m:t>
                      </m:r>
                      <m:r>
                        <m:rPr>
                          <m:nor/>
                        </m:rPr>
                        <a:rPr lang="en-US" altLang="en-US" sz="2400" b="1" baseline="30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m:t>−3</m:t>
                      </m:r>
                      <m:r>
                        <a:rPr lang="en-US" altLang="en-US" sz="2400" b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/(</m:t>
                      </m:r>
                      <m:r>
                        <a:rPr lang="en-US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m:rPr>
                          <m:sty m:val="p"/>
                        </m:rPr>
                        <a:rPr lang="el-GR" altLang="en-US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  <m:rad>
                        <m:radPr>
                          <m:degHide m:val="on"/>
                          <m:ctrlPr>
                            <a:rPr lang="en-US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𝟑𝟖</m:t>
                          </m:r>
                          <m:r>
                            <a:rPr lang="en-US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en-US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  <m:r>
                            <a:rPr lang="en-US" altLang="en-US" sz="2400" b="1" i="1" baseline="30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en-US" sz="2400" b="1" i="1" baseline="30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  <m:r>
                            <a:rPr lang="en-US" altLang="en-US" sz="2400" b="1" i="1" baseline="30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∗</m:t>
                          </m:r>
                          <m:r>
                            <a:rPr lang="en-US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𝟑𝟔</m:t>
                          </m:r>
                          <m:r>
                            <a:rPr lang="en-US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en-US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  <m:r>
                            <a:rPr lang="en-US" altLang="en-US" sz="2400" b="1" i="1" baseline="30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en-US" sz="2400" b="1" i="1" baseline="30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e>
                      </m:rad>
                      <m:r>
                        <a:rPr lang="en-US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)</m:t>
                      </m:r>
                    </m:oMath>
                  </m:oMathPara>
                </a14:m>
                <a:endPara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en-US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US" altLang="en-US" sz="2400" b="1" i="1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  <m:r>
                        <m:rPr>
                          <m:nor/>
                        </m:rPr>
                        <a:rPr lang="en-US" altLang="en-US" sz="24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altLang="en-US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m:t>135.2 </m:t>
                      </m:r>
                      <m:r>
                        <m:rPr>
                          <m:nor/>
                        </m:rPr>
                        <a:rPr lang="en-US" altLang="en-US" sz="2400" b="1" i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m:t>MHz</m:t>
                      </m:r>
                    </m:oMath>
                  </m:oMathPara>
                </a14:m>
                <a:endParaRPr 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indent="0"/>
                <a:r>
                  <a:rPr lang="en-US" altLang="en-US" sz="24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|</a:t>
                </a:r>
                <a:r>
                  <a:rPr lang="en-US" altLang="en-US" sz="24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X</a:t>
                </a:r>
                <a:r>
                  <a:rPr lang="en-US" altLang="en-US" sz="24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L</a:t>
                </a:r>
                <a:r>
                  <a:rPr lang="en-US" altLang="en-US" sz="24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|  =</a:t>
                </a:r>
                <a14:m>
                  <m:oMath xmlns:m="http://schemas.openxmlformats.org/officeDocument/2006/math">
                    <m:r>
                      <a:rPr lang="en-US" alt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m:rPr>
                        <m:sty m:val="p"/>
                      </m:rPr>
                      <a:rPr lang="el-GR" alt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π</m:t>
                    </m:r>
                    <m:r>
                      <a:rPr lang="en-US" alt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𝒇𝑳</m:t>
                    </m:r>
                    <m:r>
                      <a:rPr lang="en-US" alt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alt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𝟐𝟖</m:t>
                    </m:r>
                    <m:r>
                      <a:rPr lang="en-US" alt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alt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𝟏𝟑𝟓</m:t>
                    </m:r>
                    <m:r>
                      <a:rPr lang="en-US" alt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alt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</m:t>
                    </m:r>
                    <m:r>
                      <a:rPr lang="en-US" altLang="en-US" sz="2400" b="1" i="1" baseline="30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</m:t>
                    </m:r>
                    <m:r>
                      <a:rPr lang="en-US" altLang="en-US" sz="2400" b="1" i="1" baseline="30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∗</m:t>
                    </m:r>
                    <m:r>
                      <a:rPr lang="en-US" alt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𝟑𝟖</m:t>
                    </m:r>
                    <m:r>
                      <a:rPr lang="en-US" alt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alt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altLang="en-US" sz="24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r>
                      <a:rPr lang="en-US" altLang="en-US" sz="24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</m:t>
                    </m:r>
                    <m:r>
                      <a:rPr lang="en-US" altLang="en-US" sz="2400" b="1" i="0" baseline="30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altLang="en-US" sz="2400" b="1" i="0" baseline="30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</m:t>
                    </m:r>
                  </m:oMath>
                </a14:m>
                <a:r>
                  <a:rPr lang="en-US" altLang="en-US" sz="2400" b="1" baseline="30000" dirty="0">
                    <a:solidFill>
                      <a:srgbClr val="000000"/>
                    </a:solidFill>
                    <a:ea typeface="Cambria Math" panose="02040503050406030204" pitchFamily="18" charset="0"/>
                  </a:rPr>
                  <a:t> </a:t>
                </a:r>
                <a:endParaRPr lang="en-US" altLang="en-US" sz="2400" b="1" baseline="30000" dirty="0" smtClean="0">
                  <a:solidFill>
                    <a:srgbClr val="000000"/>
                  </a:solidFill>
                  <a:ea typeface="Cambria Math" panose="02040503050406030204" pitchFamily="18" charset="0"/>
                </a:endParaRPr>
              </a:p>
              <a:p>
                <a:pPr marL="0" indent="0"/>
                <a:r>
                  <a:rPr lang="en-US" altLang="en-US" sz="24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|X</a:t>
                </a:r>
                <a:r>
                  <a:rPr lang="en-US" altLang="en-US" sz="24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L</a:t>
                </a:r>
                <a:r>
                  <a:rPr lang="en-US" altLang="en-US" sz="24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|  </a:t>
                </a:r>
                <a:r>
                  <a:rPr lang="en-US" altLang="en-US" sz="24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= +j 32.6</a:t>
                </a:r>
                <a:endParaRPr lang="en-US" altLang="en-US" sz="2400" b="1" dirty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  <a:p>
                <a:pPr marL="0" indent="0"/>
                <a:r>
                  <a:rPr lang="en-US" altLang="en-US" sz="24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|</a:t>
                </a:r>
                <a:r>
                  <a:rPr lang="en-US" altLang="en-US" sz="24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X</a:t>
                </a:r>
                <a:r>
                  <a:rPr lang="en-US" altLang="en-US" sz="24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C</a:t>
                </a:r>
                <a:r>
                  <a:rPr lang="en-US" altLang="en-US" sz="24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|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en-US" sz="24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en-US" sz="24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m:rPr>
                            <m:sty m:val="p"/>
                          </m:rPr>
                          <a:rPr lang="el-GR" alt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π</m:t>
                        </m:r>
                        <m:r>
                          <a:rPr lang="en-US" alt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𝒇𝑪</m:t>
                        </m:r>
                      </m:den>
                    </m:f>
                    <m:r>
                      <a:rPr lang="en-US" alt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𝟏𝟓𝟗</m:t>
                    </m:r>
                    <m:r>
                      <a:rPr lang="en-US" alt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altLang="en-US" sz="24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</m:t>
                    </m:r>
                    <m:r>
                      <a:rPr lang="en-US" altLang="en-US" sz="2400" b="1" baseline="30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altLang="en-US" sz="2400" b="1" i="0" baseline="30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US" altLang="en-US" sz="2400" b="1" i="0" baseline="30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/(</m:t>
                    </m:r>
                    <m:r>
                      <a:rPr lang="en-US" alt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𝟏𝟑𝟓</m:t>
                    </m:r>
                    <m:r>
                      <a:rPr lang="en-US" alt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alt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</m:t>
                    </m:r>
                    <m:r>
                      <a:rPr lang="en-US" altLang="en-US" sz="2400" b="1" i="1" baseline="30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</m:t>
                    </m:r>
                    <m:r>
                      <a:rPr lang="en-US" altLang="en-US" sz="2400" b="1" i="0" baseline="30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r>
                      <a:rPr lang="en-US" altLang="en-US" sz="24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𝟑𝟔</m:t>
                    </m:r>
                    <m:r>
                      <a:rPr lang="en-US" altLang="en-US" sz="24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r>
                      <a:rPr lang="en-US" altLang="en-US" sz="24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</m:t>
                    </m:r>
                    <m:r>
                      <a:rPr lang="en-US" altLang="en-US" sz="2400" b="1" i="0" baseline="30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altLang="en-US" sz="2400" b="1" i="0" baseline="30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𝟏𝟐</m:t>
                    </m:r>
                  </m:oMath>
                </a14:m>
                <a:r>
                  <a:rPr lang="en-US" altLang="en-US" sz="24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)</a:t>
                </a:r>
              </a:p>
              <a:p>
                <a:pPr marL="0" indent="0"/>
                <a:r>
                  <a:rPr lang="en-US" altLang="en-US" sz="24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|X</a:t>
                </a:r>
                <a:r>
                  <a:rPr lang="en-US" altLang="en-US" sz="24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C</a:t>
                </a:r>
                <a:r>
                  <a:rPr lang="en-US" altLang="en-US" sz="24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| </a:t>
                </a:r>
                <a:r>
                  <a:rPr lang="en-US" altLang="en-US" sz="24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= -j 32.6</a:t>
                </a:r>
              </a:p>
              <a:p>
                <a:pPr marL="0" indent="0"/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@ 135.2 MHz:  +j32.6 –j32.6 + 50 = 50 </a:t>
                </a:r>
                <a:r>
                  <a:rPr lang="el-GR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endParaRPr 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endParaRPr lang="en-US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8" name="Rectangle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788" y="1480501"/>
                <a:ext cx="7729537" cy="5200270"/>
              </a:xfrm>
              <a:prstGeom prst="rect">
                <a:avLst/>
              </a:prstGeom>
              <a:blipFill rotWithShape="0">
                <a:blip r:embed="rId3"/>
                <a:stretch>
                  <a:fillRect l="-1183" t="-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239643" y="1914798"/>
            <a:ext cx="2001394" cy="646331"/>
          </a:xfrm>
          <a:prstGeom prst="rect">
            <a:avLst/>
          </a:prstGeom>
          <a:noFill/>
          <a:ln w="41275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ANTENNA ANALYZER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/>
          <a:srcRect l="-1" r="1988" b="19269"/>
          <a:stretch/>
        </p:blipFill>
        <p:spPr>
          <a:xfrm rot="16200000">
            <a:off x="3689859" y="1604604"/>
            <a:ext cx="451767" cy="1286227"/>
          </a:xfrm>
          <a:prstGeom prst="rect">
            <a:avLst/>
          </a:prstGeom>
        </p:spPr>
      </p:pic>
      <p:cxnSp>
        <p:nvCxnSpPr>
          <p:cNvPr id="24" name="Straight Connector 23"/>
          <p:cNvCxnSpPr/>
          <p:nvPr/>
        </p:nvCxnSpPr>
        <p:spPr>
          <a:xfrm>
            <a:off x="3557588" y="2258797"/>
            <a:ext cx="442912" cy="584416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029201" y="2340095"/>
            <a:ext cx="320192" cy="503118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4536853" y="1927836"/>
            <a:ext cx="2435447" cy="1380513"/>
            <a:chOff x="3158682" y="1847884"/>
            <a:chExt cx="2435447" cy="1380513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4"/>
            <a:srcRect l="-1" r="1988" b="19269"/>
            <a:stretch/>
          </p:blipFill>
          <p:spPr>
            <a:xfrm rot="5400000" flipH="1">
              <a:off x="3479842" y="1620972"/>
              <a:ext cx="444508" cy="1086828"/>
            </a:xfrm>
            <a:prstGeom prst="rect">
              <a:avLst/>
            </a:prstGeom>
          </p:spPr>
        </p:pic>
        <p:grpSp>
          <p:nvGrpSpPr>
            <p:cNvPr id="28" name="Group 27"/>
            <p:cNvGrpSpPr/>
            <p:nvPr/>
          </p:nvGrpSpPr>
          <p:grpSpPr>
            <a:xfrm>
              <a:off x="5160076" y="2158655"/>
              <a:ext cx="434053" cy="1069742"/>
              <a:chOff x="2767611" y="2274108"/>
              <a:chExt cx="434053" cy="1326769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2812214" y="2274108"/>
                <a:ext cx="166231" cy="981777"/>
                <a:chOff x="4649788" y="1395351"/>
                <a:chExt cx="250826" cy="1539604"/>
              </a:xfrm>
            </p:grpSpPr>
            <p:grpSp>
              <p:nvGrpSpPr>
                <p:cNvPr id="32" name="Group 31"/>
                <p:cNvGrpSpPr>
                  <a:grpSpLocks/>
                </p:cNvGrpSpPr>
                <p:nvPr/>
              </p:nvGrpSpPr>
              <p:grpSpPr bwMode="auto">
                <a:xfrm>
                  <a:off x="4649788" y="1757362"/>
                  <a:ext cx="250826" cy="828676"/>
                  <a:chOff x="4" y="0"/>
                  <a:chExt cx="10" cy="52"/>
                </a:xfrm>
              </p:grpSpPr>
              <p:sp>
                <p:nvSpPr>
                  <p:cNvPr id="35" name="Line 79"/>
                  <p:cNvSpPr>
                    <a:spLocks noChangeShapeType="1"/>
                  </p:cNvSpPr>
                  <p:nvPr/>
                </p:nvSpPr>
                <p:spPr bwMode="auto">
                  <a:xfrm rot="16200000" flipV="1">
                    <a:off x="5" y="43"/>
                    <a:ext cx="8" cy="10"/>
                  </a:xfrm>
                  <a:prstGeom prst="line">
                    <a:avLst/>
                  </a:prstGeom>
                  <a:noFill/>
                  <a:ln w="44450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36" name="Line 80"/>
                  <p:cNvSpPr>
                    <a:spLocks noChangeShapeType="1"/>
                  </p:cNvSpPr>
                  <p:nvPr/>
                </p:nvSpPr>
                <p:spPr bwMode="auto">
                  <a:xfrm rot="16200000" flipV="1">
                    <a:off x="5" y="26"/>
                    <a:ext cx="8" cy="10"/>
                  </a:xfrm>
                  <a:prstGeom prst="line">
                    <a:avLst/>
                  </a:prstGeom>
                  <a:noFill/>
                  <a:ln w="44450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37" name="Line 81"/>
                  <p:cNvSpPr>
                    <a:spLocks noChangeShapeType="1"/>
                  </p:cNvSpPr>
                  <p:nvPr/>
                </p:nvSpPr>
                <p:spPr bwMode="auto">
                  <a:xfrm rot="16200000" flipV="1">
                    <a:off x="5" y="9"/>
                    <a:ext cx="8" cy="10"/>
                  </a:xfrm>
                  <a:prstGeom prst="line">
                    <a:avLst/>
                  </a:prstGeom>
                  <a:noFill/>
                  <a:ln w="44450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38" name="Line 82"/>
                  <p:cNvSpPr>
                    <a:spLocks noChangeShapeType="1"/>
                  </p:cNvSpPr>
                  <p:nvPr/>
                </p:nvSpPr>
                <p:spPr bwMode="auto">
                  <a:xfrm rot="-5400000" flipH="1" flipV="1">
                    <a:off x="4" y="17"/>
                    <a:ext cx="9" cy="10"/>
                  </a:xfrm>
                  <a:prstGeom prst="line">
                    <a:avLst/>
                  </a:prstGeom>
                  <a:noFill/>
                  <a:ln w="44450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39" name="Line 83"/>
                  <p:cNvSpPr>
                    <a:spLocks noChangeShapeType="1"/>
                  </p:cNvSpPr>
                  <p:nvPr/>
                </p:nvSpPr>
                <p:spPr bwMode="auto">
                  <a:xfrm rot="-5400000" flipH="1" flipV="1">
                    <a:off x="4" y="0"/>
                    <a:ext cx="9" cy="10"/>
                  </a:xfrm>
                  <a:prstGeom prst="line">
                    <a:avLst/>
                  </a:prstGeom>
                  <a:noFill/>
                  <a:ln w="44450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  <p:sp>
                <p:nvSpPr>
                  <p:cNvPr id="41" name="Line 84"/>
                  <p:cNvSpPr>
                    <a:spLocks noChangeShapeType="1"/>
                  </p:cNvSpPr>
                  <p:nvPr/>
                </p:nvSpPr>
                <p:spPr bwMode="auto">
                  <a:xfrm rot="-5400000" flipH="1" flipV="1">
                    <a:off x="4" y="34"/>
                    <a:ext cx="9" cy="10"/>
                  </a:xfrm>
                  <a:prstGeom prst="line">
                    <a:avLst/>
                  </a:prstGeom>
                  <a:noFill/>
                  <a:ln w="44450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000"/>
                  </a:p>
                </p:txBody>
              </p:sp>
            </p:grpSp>
            <p:sp>
              <p:nvSpPr>
                <p:cNvPr id="33" name="Line 83"/>
                <p:cNvSpPr>
                  <a:spLocks noChangeShapeType="1"/>
                </p:cNvSpPr>
                <p:nvPr/>
              </p:nvSpPr>
              <p:spPr bwMode="auto">
                <a:xfrm rot="16200000" flipH="1" flipV="1">
                  <a:off x="4684779" y="1585943"/>
                  <a:ext cx="393885" cy="12701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34" name="Line 83"/>
                <p:cNvSpPr>
                  <a:spLocks noChangeShapeType="1"/>
                </p:cNvSpPr>
                <p:nvPr/>
              </p:nvSpPr>
              <p:spPr bwMode="auto">
                <a:xfrm rot="16200000" flipH="1" flipV="1">
                  <a:off x="4672078" y="2731662"/>
                  <a:ext cx="393885" cy="12701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67611" y="3139119"/>
                <a:ext cx="434053" cy="461758"/>
              </a:xfrm>
              <a:prstGeom prst="rect">
                <a:avLst/>
              </a:prstGeom>
            </p:spPr>
          </p:pic>
        </p:grpSp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6"/>
            <a:srcRect b="22111"/>
            <a:stretch/>
          </p:blipFill>
          <p:spPr>
            <a:xfrm rot="16200000">
              <a:off x="4362582" y="1523963"/>
              <a:ext cx="683948" cy="13317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910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USE COMPLEMENTARY L MATCHING FOR </a:t>
            </a:r>
            <a:b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HIGHER IMPEDANCE TRANSFORMATIONS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58" name="Rectangle 57"/>
          <p:cNvSpPr/>
          <p:nvPr/>
        </p:nvSpPr>
        <p:spPr>
          <a:xfrm>
            <a:off x="585788" y="1480501"/>
            <a:ext cx="772953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EXAMPLE 2 – Multi step impedance transformation</a:t>
            </a:r>
          </a:p>
          <a:p>
            <a:pPr marL="0" indent="0"/>
            <a:endParaRPr lang="en-US" altLang="en-US" sz="24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/>
            <a:r>
              <a:rPr lang="en-US" alt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Solid state PA device typically is ~ 4 </a:t>
            </a:r>
            <a:r>
              <a:rPr lang="el-GR" sz="2400" b="1" dirty="0" smtClean="0">
                <a:solidFill>
                  <a:srgbClr val="000000"/>
                </a:solidFill>
                <a:latin typeface="+mj-lt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  Since this is &gt; 4:1 (50/4 = 12.5), use two impedance transformations and use </a:t>
            </a:r>
            <a:r>
              <a:rPr lang="en-US" sz="2400" b="1" u="sng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complementary L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sections: i.e. if first transformation is series L and parallel C, the second transformation should be series C and parallel L.  </a:t>
            </a:r>
          </a:p>
          <a:p>
            <a:pPr marL="0" indent="0"/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/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Also, the </a:t>
            </a:r>
            <a:r>
              <a:rPr lang="en-US" sz="24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interstage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impedance should be the “geometric mean” impedance for the same percentage step to the beginning and ending impedance values. </a:t>
            </a:r>
          </a:p>
        </p:txBody>
      </p:sp>
    </p:spTree>
    <p:extLst>
      <p:ext uri="{BB962C8B-B14F-4D97-AF65-F5344CB8AC3E}">
        <p14:creationId xmlns:p14="http://schemas.microsoft.com/office/powerpoint/2010/main" val="283267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DETERMINE THE “GEOMETRIC </a:t>
            </a:r>
            <a:b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MEAN” IMPEDANCE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/>
              <p:cNvSpPr/>
              <p:nvPr/>
            </p:nvSpPr>
            <p:spPr>
              <a:xfrm>
                <a:off x="585788" y="1152525"/>
                <a:ext cx="8007350" cy="49321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The geometric mean impedance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𝟓𝟎</m:t>
                        </m:r>
                      </m:e>
                    </m:rad>
                  </m:oMath>
                </a14:m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mbria Math" panose="02040503050406030204" pitchFamily="18" charset="0"/>
                  </a:rPr>
                  <a:t> = 14.14 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. The 1</a:t>
                </a:r>
                <a:r>
                  <a:rPr lang="en-US" sz="2400" b="1" baseline="30000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st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stage impedance ratio is 14.14/4 = 3.535, and the 2</a:t>
                </a:r>
                <a:r>
                  <a:rPr lang="en-US" sz="2400" b="1" baseline="30000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nd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stage impedance ratio is also 50/14.14 = 3.535; both less than 4:1!</a:t>
                </a:r>
                <a:endParaRPr 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mbria Math" panose="02040503050406030204" pitchFamily="18" charset="0"/>
                </a:endParaRPr>
              </a:p>
              <a:p>
                <a:endParaRPr 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r>
                  <a:rPr lang="en-US" alt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1</a:t>
                </a:r>
                <a:r>
                  <a:rPr lang="en-US" altLang="en-US" sz="2400" b="1" baseline="30000" dirty="0" smtClean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st</a:t>
                </a:r>
                <a:r>
                  <a:rPr lang="en-US" alt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 stage transforms 4 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to 14.14 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with an inductor.</a:t>
                </a: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Rp </a:t>
                </a:r>
                <a:r>
                  <a:rPr lang="en-US" sz="2400" b="1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Rs (Q</a:t>
                </a:r>
                <a:r>
                  <a:rPr lang="en-US" sz="2400" b="1" baseline="300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2400" b="1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+ 1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), 14.14 = 4(Q</a:t>
                </a:r>
                <a:r>
                  <a:rPr lang="en-US" sz="2400" b="1" baseline="3000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400" b="1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 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1), Q = 1.59.</a:t>
                </a:r>
                <a:endPara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Q </a:t>
                </a:r>
                <a:r>
                  <a:rPr lang="en-US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= Xs/Rs, 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Xs = Q*Rs = (1.59*4) = +j6.36 </a:t>
                </a:r>
              </a:p>
              <a:p>
                <a:r>
                  <a:rPr lang="en-US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Xp = 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Rp/Q </a:t>
                </a:r>
                <a:r>
                  <a:rPr lang="en-US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= 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14.14/1.59 </a:t>
                </a:r>
                <a:r>
                  <a:rPr lang="en-US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= +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j8.9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</a:t>
                </a:r>
                <a:r>
                  <a:rPr lang="el-GR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endParaRPr 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Therefore, use –j8.9 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to resonate +j8.9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Ω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.</a:t>
                </a:r>
                <a:endPara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endParaRPr 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4</a:t>
                </a:r>
                <a:r>
                  <a:rPr lang="el-GR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    +j6.36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</a:t>
                </a:r>
                <a:r>
                  <a:rPr lang="el-GR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       -j8.9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Ω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  =    14.14 </a:t>
                </a:r>
                <a:r>
                  <a:rPr lang="el-GR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endPara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8" name="Rectangle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788" y="1152525"/>
                <a:ext cx="8007350" cy="4932184"/>
              </a:xfrm>
              <a:prstGeom prst="rect">
                <a:avLst/>
              </a:prstGeom>
              <a:blipFill rotWithShape="0">
                <a:blip r:embed="rId3"/>
                <a:stretch>
                  <a:fillRect l="-1142" t="-124" r="-1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0030" y="4887341"/>
            <a:ext cx="5418984" cy="1597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11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n-US" altLang="en-US" sz="2800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nd</a:t>
            </a: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STAGE TRANSFORMATION TO 50 OHMS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58" name="Rectangle 57"/>
          <p:cNvSpPr/>
          <p:nvPr/>
        </p:nvSpPr>
        <p:spPr>
          <a:xfrm>
            <a:off x="371475" y="1152525"/>
            <a:ext cx="822166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en-US" altLang="en-US" sz="2400" b="1" baseline="30000" dirty="0" smtClean="0">
                <a:solidFill>
                  <a:srgbClr val="000000"/>
                </a:solidFill>
                <a:latin typeface="Arial" panose="020B0604020202020204" pitchFamily="34" charset="0"/>
              </a:rPr>
              <a:t>nd</a:t>
            </a:r>
            <a:r>
              <a:rPr lang="en-US" altLang="en-US" sz="2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step transforms 14.14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to 50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with a capacitor.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Rp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Rs (Q</a:t>
            </a:r>
            <a:r>
              <a:rPr lang="en-US" sz="2400" b="1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+ 1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50 = 14.14(Q</a:t>
            </a:r>
            <a:r>
              <a:rPr lang="en-US" sz="2400" b="1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1), Q = 1.59.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Q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= Xs/Rs,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Xs = Q*Rs = (1.59*14.14) = -j22.5 </a:t>
            </a:r>
          </a:p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Xp =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Rp/Q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=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50/1.59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=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-j31.44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Therefore, use +j31.44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to resonate -j31.44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+j6.36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-j8.9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-j22.5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+j31.44 =  50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8546"/>
          <a:stretch/>
        </p:blipFill>
        <p:spPr>
          <a:xfrm>
            <a:off x="1041797" y="3164161"/>
            <a:ext cx="4955919" cy="159729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/>
          <a:srcRect b="31613"/>
          <a:stretch/>
        </p:blipFill>
        <p:spPr>
          <a:xfrm rot="16200000">
            <a:off x="4346693" y="2855758"/>
            <a:ext cx="703652" cy="115504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0171" y="3428931"/>
            <a:ext cx="406637" cy="1306429"/>
          </a:xfrm>
          <a:prstGeom prst="rect">
            <a:avLst/>
          </a:prstGeom>
        </p:spPr>
      </p:pic>
      <p:cxnSp>
        <p:nvCxnSpPr>
          <p:cNvPr id="26" name="Straight Connector 25"/>
          <p:cNvCxnSpPr/>
          <p:nvPr/>
        </p:nvCxnSpPr>
        <p:spPr>
          <a:xfrm>
            <a:off x="3343758" y="3414678"/>
            <a:ext cx="971067" cy="14253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185606" y="3428931"/>
            <a:ext cx="1058706" cy="0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8159085" y="3434682"/>
            <a:ext cx="434053" cy="1326769"/>
            <a:chOff x="2767611" y="2274108"/>
            <a:chExt cx="434053" cy="1326769"/>
          </a:xfrm>
        </p:grpSpPr>
        <p:grpSp>
          <p:nvGrpSpPr>
            <p:cNvPr id="38" name="Group 37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40" name="Group 39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43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4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5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6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7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8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41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2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4031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DETERMINE COMPONENT </a:t>
            </a:r>
            <a:b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VALUES FOR 144 MHZ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58" name="Rectangle 57"/>
          <p:cNvSpPr/>
          <p:nvPr/>
        </p:nvSpPr>
        <p:spPr>
          <a:xfrm>
            <a:off x="371475" y="1152525"/>
            <a:ext cx="822166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+j6.36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= 7 </a:t>
            </a:r>
            <a:r>
              <a:rPr lang="en-US" sz="24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nH</a:t>
            </a:r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-j8.9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= 123.4 pf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-j22.5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= 49 pf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+j31.4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= 34.7 </a:t>
            </a:r>
            <a:r>
              <a:rPr lang="en-US" sz="24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nH</a:t>
            </a:r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Ω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7 </a:t>
            </a:r>
            <a:r>
              <a:rPr lang="en-US" sz="24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nH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123.4 pf  49 pf      34.7 </a:t>
            </a:r>
            <a:r>
              <a:rPr lang="en-US" sz="24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nH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50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8546"/>
          <a:stretch/>
        </p:blipFill>
        <p:spPr>
          <a:xfrm>
            <a:off x="985192" y="2871296"/>
            <a:ext cx="4955919" cy="159729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/>
          <a:srcRect b="31613"/>
          <a:stretch/>
        </p:blipFill>
        <p:spPr>
          <a:xfrm rot="16200000">
            <a:off x="4327624" y="2546604"/>
            <a:ext cx="703652" cy="115504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8047" y="3098363"/>
            <a:ext cx="406637" cy="1306429"/>
          </a:xfrm>
          <a:prstGeom prst="rect">
            <a:avLst/>
          </a:prstGeom>
        </p:spPr>
      </p:pic>
      <p:cxnSp>
        <p:nvCxnSpPr>
          <p:cNvPr id="26" name="Straight Connector 25"/>
          <p:cNvCxnSpPr/>
          <p:nvPr/>
        </p:nvCxnSpPr>
        <p:spPr>
          <a:xfrm>
            <a:off x="3323684" y="3122114"/>
            <a:ext cx="951433" cy="1096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030818" y="3124492"/>
            <a:ext cx="1058706" cy="0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ight Arrow 26"/>
          <p:cNvSpPr/>
          <p:nvPr/>
        </p:nvSpPr>
        <p:spPr>
          <a:xfrm rot="10800000">
            <a:off x="6915339" y="3434682"/>
            <a:ext cx="409575" cy="271780"/>
          </a:xfrm>
          <a:prstGeom prst="rightArrow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56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UNBALANCED POWER DIVIDER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58" name="Rectangle 57"/>
          <p:cNvSpPr/>
          <p:nvPr/>
        </p:nvSpPr>
        <p:spPr>
          <a:xfrm>
            <a:off x="371475" y="1152525"/>
            <a:ext cx="822166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EXAMPLE 3: USED TO DIVIDE POWER FOR UNEQUAL LEVELS AND MAINTAIN 50 OHMS FOR EXCITER.</a:t>
            </a:r>
          </a:p>
          <a:p>
            <a:endParaRPr lang="en-US" altLang="en-US" sz="2400" b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50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, 100 watts                                    50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, 40 watts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                 50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, 60 watts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Exciter has 100 watts output. PA requires 40 watts. Need to dissipate 60 watts into 50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termination and still present 50 ohm load to the exciter.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2783326" y="3221300"/>
            <a:ext cx="3607284" cy="19188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81932" y="2759635"/>
            <a:ext cx="2001394" cy="923330"/>
          </a:xfrm>
          <a:prstGeom prst="rect">
            <a:avLst/>
          </a:prstGeom>
          <a:solidFill>
            <a:schemeClr val="accent1"/>
          </a:solidFill>
          <a:ln w="41275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50 MHz Exciter</a:t>
            </a:r>
          </a:p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81607" y="2883141"/>
            <a:ext cx="2001394" cy="646331"/>
          </a:xfrm>
          <a:prstGeom prst="rect">
            <a:avLst/>
          </a:prstGeom>
          <a:solidFill>
            <a:schemeClr val="accent1"/>
          </a:solidFill>
          <a:ln w="41275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UNBALANCE 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DIVIDER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37372" y="2931576"/>
            <a:ext cx="2001394" cy="646331"/>
          </a:xfrm>
          <a:prstGeom prst="rect">
            <a:avLst/>
          </a:prstGeom>
          <a:solidFill>
            <a:schemeClr val="accent1"/>
          </a:solidFill>
          <a:ln w="41275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POWER AMPLIFIER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308475" y="3529472"/>
            <a:ext cx="396081" cy="982364"/>
            <a:chOff x="2767611" y="2274108"/>
            <a:chExt cx="434053" cy="1326769"/>
          </a:xfrm>
        </p:grpSpPr>
        <p:grpSp>
          <p:nvGrpSpPr>
            <p:cNvPr id="17" name="Group 16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20" name="Group 19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23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28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29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30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31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32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21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2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776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/>
          <p:cNvCxnSpPr/>
          <p:nvPr/>
        </p:nvCxnSpPr>
        <p:spPr>
          <a:xfrm>
            <a:off x="4353636" y="1922441"/>
            <a:ext cx="2950848" cy="40155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UNBALANCED POWER DIVIDER, </a:t>
            </a:r>
            <a:r>
              <a:rPr lang="en-US" alt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con’t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/>
              <p:cNvSpPr/>
              <p:nvPr/>
            </p:nvSpPr>
            <p:spPr>
              <a:xfrm>
                <a:off x="593724" y="1182081"/>
                <a:ext cx="8221663" cy="53867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Determine impedances for desired power split.</a:t>
                </a:r>
              </a:p>
              <a:p>
                <a:endPara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endParaRPr 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50 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, 100 watts         V      R1   40 watts    R2    60 watts</a:t>
                </a:r>
                <a:endPara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endParaRPr 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endPara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endParaRPr lang="en-US" sz="2400" b="1" i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ea typeface="Calibri" panose="020F050202020403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𝑹</m:t>
                    </m:r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</m:t>
                    </m:r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𝟓𝟎</m:t>
                    </m:r>
                    <m:r>
                      <m:rPr>
                        <m:nor/>
                      </m:rPr>
                      <a:rPr lang="el-GR" sz="24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</a:rPr>
                      <m:t>Ω</m:t>
                    </m:r>
                    <m:r>
                      <m:rPr>
                        <m:nor/>
                      </m:rPr>
                      <a:rPr lang="en-US" sz="2400" b="1" i="0" dirty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</a:rPr>
                      <m:t> = </m:t>
                    </m:r>
                    <m:f>
                      <m:fPr>
                        <m:ctrlP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endParaRPr 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ea typeface="Calibri" panose="020F050202020403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𝑷</m:t>
                    </m:r>
                    <m:r>
                      <a:rPr lang="en-US" sz="32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 </m:t>
                    </m:r>
                    <m:f>
                      <m:fPr>
                        <m:ctrlPr>
                          <a:rPr lang="en-US" sz="32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  <m:r>
                          <a:rPr lang="en-US" sz="3200" b="1" i="1" baseline="30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sz="32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den>
                    </m:f>
                  </m:oMath>
                </a14:m>
                <a:r>
                  <a:rPr lang="en-US" sz="32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,    </a:t>
                </a:r>
                <a14:m>
                  <m:oMath xmlns:m="http://schemas.openxmlformats.org/officeDocument/2006/math">
                    <m:r>
                      <a:rPr lang="en-US" sz="32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𝑷</m:t>
                    </m:r>
                    <m:r>
                      <a:rPr lang="en-US" sz="3200" b="1" i="1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𝟏</m:t>
                    </m:r>
                    <m:r>
                      <a:rPr lang="en-US" sz="32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 </m:t>
                    </m:r>
                    <m:f>
                      <m:fPr>
                        <m:ctrlPr>
                          <a:rPr lang="en-US" sz="3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  <m:r>
                          <a:rPr lang="en-US" sz="3200" b="1" i="1" baseline="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sz="3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en-US" sz="3200" b="1" i="1" baseline="-25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sz="32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,   </a:t>
                </a:r>
                <a14:m>
                  <m:oMath xmlns:m="http://schemas.openxmlformats.org/officeDocument/2006/math">
                    <m:r>
                      <a:rPr lang="en-US" sz="32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𝑷</m:t>
                    </m:r>
                    <m:r>
                      <a:rPr lang="en-US" sz="3200" b="1" i="1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𝟐</m:t>
                    </m:r>
                    <m:r>
                      <a:rPr lang="en-US" sz="32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 </m:t>
                    </m:r>
                    <m:f>
                      <m:fPr>
                        <m:ctrlPr>
                          <a:rPr lang="en-US" sz="3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  <m:r>
                          <a:rPr lang="en-US" sz="3200" b="1" i="1" baseline="3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sz="3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en-US" sz="3200" b="1" i="1" baseline="-25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en-US" sz="32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              </m:t>
                      </m:r>
                    </m:oMath>
                  </m:oMathPara>
                </a14:m>
                <a:endParaRPr lang="en-US" sz="2400" b="1" i="1" dirty="0" smtClean="0">
                  <a:solidFill>
                    <a:srgbClr val="000000"/>
                  </a:solidFill>
                  <a:latin typeface="Cambria Math" panose="02040503050406030204" pitchFamily="18" charset="0"/>
                  <a:ea typeface="Calibri" panose="020F0502020204030204" pitchFamily="34" charset="0"/>
                </a:endParaRP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ea typeface="Calibri" panose="020F0502020204030204" pitchFamily="34" charset="0"/>
                  </a:rPr>
                  <a:t>        		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𝑽</m:t>
                    </m:r>
                    <m:r>
                      <a:rPr lang="en-US" sz="2400" b="1" i="1" baseline="30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𝟐</m:t>
                    </m:r>
                    <m:r>
                      <a:rPr 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</m:t>
                    </m:r>
                    <m:r>
                      <a:rPr 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𝟒𝟎</m:t>
                    </m:r>
                    <m:r>
                      <a:rPr 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</m:t>
                    </m:r>
                    <m:r>
                      <a:rPr 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𝑾</m:t>
                    </m:r>
                    <m:r>
                      <a:rPr 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∗</m:t>
                    </m:r>
                    <m:r>
                      <a:rPr 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𝑹</m:t>
                    </m:r>
                    <m:r>
                      <a:rPr lang="en-US" sz="2400" b="1" i="1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𝟏</m:t>
                    </m:r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</m:t>
                    </m:r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𝟔𝟎</m:t>
                    </m:r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</m:t>
                    </m:r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𝑾</m:t>
                    </m:r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∗</m:t>
                    </m:r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𝑹</m:t>
                    </m:r>
                    <m:r>
                      <a:rPr lang="en-US" sz="2400" b="1" i="1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𝟐</m:t>
                    </m:r>
                  </m:oMath>
                </a14:m>
                <a:endParaRPr lang="en-US" sz="2400" b="1" baseline="-25000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𝑹</m:t>
                      </m:r>
                      <m:r>
                        <a:rPr lang="en-US" sz="2400" b="1" i="1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𝟏</m:t>
                      </m:r>
                      <m:r>
                        <a:rPr lang="en-US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𝟏</m:t>
                      </m:r>
                      <m:r>
                        <a:rPr lang="en-US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𝟓</m:t>
                      </m:r>
                      <m:r>
                        <a:rPr lang="en-US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𝑹</m:t>
                      </m:r>
                      <m:r>
                        <a:rPr lang="en-US" sz="2400" b="1" i="1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</a:rPr>
                        <m:t>𝟐</m:t>
                      </m:r>
                    </m:oMath>
                  </m:oMathPara>
                </a14:m>
                <a:endParaRPr lang="en-US" sz="2400" b="1" baseline="-25000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8" name="Rectangle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724" y="1182081"/>
                <a:ext cx="8221663" cy="5386731"/>
              </a:xfrm>
              <a:prstGeom prst="rect">
                <a:avLst/>
              </a:prstGeom>
              <a:blipFill rotWithShape="0">
                <a:blip r:embed="rId3"/>
                <a:stretch>
                  <a:fillRect l="-1112" t="-7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4" name="Group 53"/>
          <p:cNvGrpSpPr/>
          <p:nvPr/>
        </p:nvGrpSpPr>
        <p:grpSpPr>
          <a:xfrm>
            <a:off x="4861785" y="1958025"/>
            <a:ext cx="396081" cy="1451254"/>
            <a:chOff x="2767611" y="2274108"/>
            <a:chExt cx="434053" cy="1326769"/>
          </a:xfrm>
        </p:grpSpPr>
        <p:grpSp>
          <p:nvGrpSpPr>
            <p:cNvPr id="55" name="Group 54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57" name="Group 56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61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2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3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4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5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6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59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0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grpSp>
        <p:nvGrpSpPr>
          <p:cNvPr id="67" name="Group 66"/>
          <p:cNvGrpSpPr/>
          <p:nvPr/>
        </p:nvGrpSpPr>
        <p:grpSpPr>
          <a:xfrm>
            <a:off x="7114027" y="1951553"/>
            <a:ext cx="396081" cy="1457726"/>
            <a:chOff x="2767611" y="2274108"/>
            <a:chExt cx="434053" cy="1326769"/>
          </a:xfrm>
        </p:grpSpPr>
        <p:grpSp>
          <p:nvGrpSpPr>
            <p:cNvPr id="68" name="Group 67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70" name="Group 69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73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4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5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6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7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8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71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72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sp>
        <p:nvSpPr>
          <p:cNvPr id="79" name="Right Arrow 78"/>
          <p:cNvSpPr/>
          <p:nvPr/>
        </p:nvSpPr>
        <p:spPr>
          <a:xfrm>
            <a:off x="3230002" y="2541273"/>
            <a:ext cx="409575" cy="271780"/>
          </a:xfrm>
          <a:prstGeom prst="rightArrow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80" name="Straight Connector 79"/>
          <p:cNvCxnSpPr/>
          <p:nvPr/>
        </p:nvCxnSpPr>
        <p:spPr>
          <a:xfrm flipH="1">
            <a:off x="3998794" y="1958024"/>
            <a:ext cx="354842" cy="452589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 flipV="1">
            <a:off x="3998794" y="2813053"/>
            <a:ext cx="354842" cy="421466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</a:t>
            </a:r>
            <a:r>
              <a: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57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UNBALANCED POWER DIVIDER, </a:t>
            </a:r>
            <a:r>
              <a:rPr lang="en-US" alt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con’t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/>
              <p:cNvSpPr/>
              <p:nvPr/>
            </p:nvSpPr>
            <p:spPr>
              <a:xfrm>
                <a:off x="593724" y="908723"/>
                <a:ext cx="8221663" cy="58069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sz="2400" b="1" i="1" dirty="0" smtClean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r>
                  <a:rPr lang="en-US" sz="2400" b="1" dirty="0" smtClean="0">
                    <a:solidFill>
                      <a:schemeClr val="accent2">
                        <a:lumMod val="50000"/>
                      </a:schemeClr>
                    </a:solidFill>
                    <a:ea typeface="Calibri" panose="020F050202020403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𝑹</m:t>
                    </m:r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</m:t>
                    </m:r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𝟓𝟎</m:t>
                    </m:r>
                    <m:r>
                      <m:rPr>
                        <m:nor/>
                      </m:rPr>
                      <a:rPr lang="el-GR" sz="24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</a:rPr>
                      <m:t>Ω</m:t>
                    </m:r>
                    <m:r>
                      <m:rPr>
                        <m:nor/>
                      </m:rPr>
                      <a:rPr lang="en-US" sz="2400" b="1" i="0" dirty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</a:rPr>
                      <m:t> = </m:t>
                    </m:r>
                    <m:f>
                      <m:fPr>
                        <m:ctrlP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𝑹</m:t>
                        </m:r>
                        <m:r>
                          <a:rPr lang="en-US" sz="2400" b="1" i="1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𝟏</m:t>
                        </m:r>
                        <m: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𝑹</m:t>
                        </m:r>
                        <m:r>
                          <a:rPr lang="en-US" sz="2400" b="1" i="1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en-US" sz="2400" b="1" baseline="-25000" dirty="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ea typeface="Calibri" panose="020F0502020204030204" pitchFamily="34" charset="0"/>
                          </a:rPr>
                          <m:t> </m:t>
                        </m:r>
                      </m:num>
                      <m:den>
                        <m:r>
                          <a:rPr 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𝑹</m:t>
                        </m:r>
                        <m:r>
                          <a:rPr lang="en-US" sz="2400" b="1" i="1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𝟏</m:t>
                        </m:r>
                        <m: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𝑹</m:t>
                        </m:r>
                        <m:r>
                          <a:rPr lang="en-US" sz="2400" b="1" i="1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en-US" sz="2400" b="1" baseline="-25000" dirty="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ea typeface="Calibri" panose="020F0502020204030204" pitchFamily="34" charset="0"/>
                          </a:rPr>
                          <m:t> </m:t>
                        </m:r>
                      </m:den>
                    </m:f>
                  </m:oMath>
                </a14:m>
                <a:endParaRPr 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endPara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          Substituting 1.5 R</a:t>
                </a:r>
                <a:r>
                  <a:rPr lang="en-US" sz="2400" b="1" baseline="-25000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2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for R</a:t>
                </a:r>
                <a:r>
                  <a:rPr lang="en-US" sz="2400" b="1" baseline="-25000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1</a:t>
                </a:r>
              </a:p>
              <a:p>
                <a:endParaRPr lang="en-US" sz="2400" b="1" baseline="-25000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             </m:t>
                    </m:r>
                    <m:r>
                      <a:rPr 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𝟓𝟎</m:t>
                    </m:r>
                    <m:r>
                      <m:rPr>
                        <m:nor/>
                      </m:rPr>
                      <a:rPr lang="el-GR" sz="24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</a:rPr>
                      <m:t>Ω</m:t>
                    </m:r>
                    <m:r>
                      <m:rPr>
                        <m:nor/>
                      </m:rPr>
                      <a:rPr lang="en-US" sz="24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</a:rPr>
                      <m:t> = </m:t>
                    </m:r>
                    <m:f>
                      <m:fPr>
                        <m:ctrlPr>
                          <a:rPr lang="en-US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en-US" sz="2400" b="1" i="1" baseline="-250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en-US" sz="2400" b="1" i="1" baseline="-250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1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en-US" sz="2400" b="1" i="1" baseline="-250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  <m:r>
                          <a:rPr lang="en-US" sz="2400" b="1" i="1" baseline="-250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2400" b="1" baseline="-25000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,  </a:t>
                </a:r>
              </a:p>
              <a:p>
                <a:r>
                  <a:rPr lang="en-US" sz="2400" b="1" baseline="-25000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</a:t>
                </a:r>
                <a:r>
                  <a:rPr lang="en-US" sz="2400" b="1" baseline="-25000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                </a:t>
                </a:r>
              </a:p>
              <a:p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            </m:t>
                    </m:r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𝟏𝟐𝟓</m:t>
                    </m:r>
                    <m:r>
                      <a:rPr lang="en-US" sz="24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sz="2400" b="1" i="1" baseline="-250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= 1.5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sz="2400" b="1" i="1" baseline="-250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sz="2400" b="1" baseline="30000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2</a:t>
                </a:r>
              </a:p>
              <a:p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            </m:t>
                    </m:r>
                    <m:r>
                      <a:rPr 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𝟏</m:t>
                    </m:r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.</m:t>
                    </m:r>
                    <m:r>
                      <a:rPr lang="en-US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𝟓</m:t>
                    </m:r>
                    <m:r>
                      <a:rPr lang="en-US" sz="24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sz="2400" b="1" i="1" baseline="-250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= 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125</a:t>
                </a:r>
              </a:p>
              <a:p>
                <a:r>
                  <a:rPr lang="en-US" sz="2400" b="1" dirty="0" smtClean="0">
                    <a:solidFill>
                      <a:srgbClr val="000000"/>
                    </a:solidFill>
                  </a:rPr>
                  <a:t>            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sz="2400" b="1" i="1" baseline="-250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= 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83.3 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endParaRPr 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r>
                  <a:rPr lang="en-US" sz="2400" b="1" baseline="30000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                    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sz="2400" b="1" i="1" baseline="-2500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= 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125  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endParaRPr 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endPara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The 50 </a:t>
                </a:r>
                <a:r>
                  <a:rPr lang="el-GR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input to the PA should be matched to 125</a:t>
                </a:r>
                <a:r>
                  <a:rPr lang="el-GR" sz="24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, and the 50 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input to the termination should be matched to 83.3 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58" name="Rectangle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724" y="908723"/>
                <a:ext cx="8221663" cy="5806911"/>
              </a:xfrm>
              <a:prstGeom prst="rect">
                <a:avLst/>
              </a:prstGeom>
              <a:blipFill rotWithShape="0">
                <a:blip r:embed="rId3"/>
                <a:stretch>
                  <a:fillRect l="-11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</a:t>
            </a:r>
            <a:r>
              <a: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56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UNBALANCED POWER DIVIDER, </a:t>
            </a:r>
            <a:r>
              <a:rPr lang="en-US" alt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con’t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58" name="Rectangle 57"/>
          <p:cNvSpPr/>
          <p:nvPr/>
        </p:nvSpPr>
        <p:spPr>
          <a:xfrm>
            <a:off x="712786" y="781050"/>
            <a:ext cx="822166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i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PA side to match 50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to 125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Rp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Rs (Q</a:t>
            </a:r>
            <a:r>
              <a:rPr lang="en-US" sz="2400" b="1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+ 1),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125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50(Q</a:t>
            </a:r>
            <a:r>
              <a:rPr lang="en-US" sz="2400" b="1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+ 1), Q =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1.22.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 a series capacitor, Xs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= Q*Rs = (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1.22*50)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=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-j 61, and Xp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= Rp/Q =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125/1.22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=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-j102.5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 the 50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termination side to match 50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to 83.3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</a:t>
            </a:r>
          </a:p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Rp = Rs (Q</a:t>
            </a:r>
            <a:r>
              <a:rPr lang="en-US" sz="2400" b="1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+ 1),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83.3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50(Q</a:t>
            </a:r>
            <a:r>
              <a:rPr lang="en-US" sz="2400" b="1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+ 1), Q =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0.82.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 a series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inductor,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Xs = Q*Rs =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(0.82*50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) =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+j41,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and Xp = Rp/Q =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83.3/0.82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=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+j101.6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</a:p>
          <a:p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Since the parallel reactance toward the PA is –j 102.5 and the parallel reactance toward the termination is +j101.6, i.e. approximately the same, these can be used to compensate for each other with the parallel combination!</a:t>
            </a:r>
          </a:p>
        </p:txBody>
      </p: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</a:t>
            </a:r>
            <a:r>
              <a: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75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 CASE FOR 50 OHMS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1618734" y="151485"/>
            <a:ext cx="6141309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865079" y="1291310"/>
            <a:ext cx="7637476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 common impedance used for Amateur Radio applications is 50 ohms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The feedlines, i.e. the coax, are designed for 50 ohms, a common standard impedance.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The power amplifiers are designed to operate into a 50 ohm load, i.e. the antenna fed with 50 ohm coax.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The receiver preamps are designed to achieve minimum noise figure with a 50 ohm driving source; i.e. the antenna/feedline.</a:t>
            </a:r>
          </a:p>
          <a:p>
            <a:pPr marL="0" indent="0"/>
            <a:endParaRPr lang="en-US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/>
            <a:endParaRPr lang="en-US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7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1"/>
            <a:ext cx="8878887" cy="935096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UNBALANCED POWER DIVIDER, </a:t>
            </a:r>
            <a:r>
              <a:rPr lang="en-US" alt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con’t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688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</a:t>
            </a:r>
            <a:r>
              <a: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b="17250"/>
          <a:stretch/>
        </p:blipFill>
        <p:spPr>
          <a:xfrm rot="5400000">
            <a:off x="1452758" y="707540"/>
            <a:ext cx="529733" cy="109587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996739" y="1244177"/>
            <a:ext cx="434053" cy="1326769"/>
            <a:chOff x="2767611" y="2274108"/>
            <a:chExt cx="434053" cy="1326769"/>
          </a:xfrm>
        </p:grpSpPr>
        <p:grpSp>
          <p:nvGrpSpPr>
            <p:cNvPr id="12" name="Group 11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14" name="Group 13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17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8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20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21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22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23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5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6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/>
          <a:srcRect l="-1" r="1988" b="19269"/>
          <a:stretch/>
        </p:blipFill>
        <p:spPr>
          <a:xfrm rot="16200000">
            <a:off x="7468460" y="706670"/>
            <a:ext cx="483598" cy="1121432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8085288" y="1253693"/>
            <a:ext cx="434053" cy="1326769"/>
            <a:chOff x="2767611" y="2274108"/>
            <a:chExt cx="434053" cy="1326769"/>
          </a:xfrm>
        </p:grpSpPr>
        <p:grpSp>
          <p:nvGrpSpPr>
            <p:cNvPr id="26" name="Group 25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28" name="Group 27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31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32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33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34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35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36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29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0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sp>
        <p:nvSpPr>
          <p:cNvPr id="37" name="Rectangle 36"/>
          <p:cNvSpPr/>
          <p:nvPr/>
        </p:nvSpPr>
        <p:spPr>
          <a:xfrm>
            <a:off x="265113" y="1121227"/>
            <a:ext cx="864558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i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50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-j61 = 125   -j102.5           +j101.6    83.3  =  +j41    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                                            50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load</a:t>
            </a:r>
          </a:p>
          <a:p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125    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83.3      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+j11,571  =       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36.9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2849292" y="1256888"/>
            <a:ext cx="434053" cy="1326769"/>
            <a:chOff x="2767611" y="2274108"/>
            <a:chExt cx="434053" cy="1326769"/>
          </a:xfrm>
        </p:grpSpPr>
        <p:grpSp>
          <p:nvGrpSpPr>
            <p:cNvPr id="42" name="Group 41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44" name="Group 43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47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8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9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50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51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52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45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6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grpSp>
        <p:nvGrpSpPr>
          <p:cNvPr id="53" name="Group 52"/>
          <p:cNvGrpSpPr/>
          <p:nvPr/>
        </p:nvGrpSpPr>
        <p:grpSpPr>
          <a:xfrm>
            <a:off x="5995430" y="1276966"/>
            <a:ext cx="434053" cy="1326769"/>
            <a:chOff x="2767611" y="2274108"/>
            <a:chExt cx="434053" cy="1326769"/>
          </a:xfrm>
        </p:grpSpPr>
        <p:grpSp>
          <p:nvGrpSpPr>
            <p:cNvPr id="54" name="Group 53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56" name="Group 55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60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1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2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3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4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5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57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9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cxnSp>
        <p:nvCxnSpPr>
          <p:cNvPr id="66" name="Straight Connector 65"/>
          <p:cNvCxnSpPr>
            <a:endCxn id="57" idx="0"/>
          </p:cNvCxnSpPr>
          <p:nvPr/>
        </p:nvCxnSpPr>
        <p:spPr>
          <a:xfrm>
            <a:off x="3049514" y="1256888"/>
            <a:ext cx="3148438" cy="20078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6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0451" y="1264517"/>
            <a:ext cx="406637" cy="1306429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6604" y="1264517"/>
            <a:ext cx="529733" cy="1324333"/>
          </a:xfrm>
          <a:prstGeom prst="rect">
            <a:avLst/>
          </a:prstGeom>
        </p:spPr>
      </p:pic>
      <p:grpSp>
        <p:nvGrpSpPr>
          <p:cNvPr id="69" name="Group 68"/>
          <p:cNvGrpSpPr/>
          <p:nvPr/>
        </p:nvGrpSpPr>
        <p:grpSpPr>
          <a:xfrm>
            <a:off x="2061640" y="3138868"/>
            <a:ext cx="434053" cy="1326769"/>
            <a:chOff x="2767611" y="2274108"/>
            <a:chExt cx="434053" cy="1326769"/>
          </a:xfrm>
        </p:grpSpPr>
        <p:grpSp>
          <p:nvGrpSpPr>
            <p:cNvPr id="70" name="Group 69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72" name="Group 71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75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6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7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8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9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0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73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74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grpSp>
        <p:nvGrpSpPr>
          <p:cNvPr id="81" name="Group 80"/>
          <p:cNvGrpSpPr/>
          <p:nvPr/>
        </p:nvGrpSpPr>
        <p:grpSpPr>
          <a:xfrm>
            <a:off x="3068161" y="3148384"/>
            <a:ext cx="434053" cy="1326769"/>
            <a:chOff x="2767611" y="2274108"/>
            <a:chExt cx="434053" cy="1326769"/>
          </a:xfrm>
        </p:grpSpPr>
        <p:grpSp>
          <p:nvGrpSpPr>
            <p:cNvPr id="82" name="Group 81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84" name="Group 83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87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8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9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0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1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2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85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86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83" name="Picture 8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cxnSp>
        <p:nvCxnSpPr>
          <p:cNvPr id="93" name="Straight Connector 92"/>
          <p:cNvCxnSpPr>
            <a:stCxn id="73" idx="0"/>
          </p:cNvCxnSpPr>
          <p:nvPr/>
        </p:nvCxnSpPr>
        <p:spPr>
          <a:xfrm flipV="1">
            <a:off x="2264162" y="3133786"/>
            <a:ext cx="2045752" cy="5082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/>
          <p:cNvGrpSpPr/>
          <p:nvPr/>
        </p:nvGrpSpPr>
        <p:grpSpPr>
          <a:xfrm>
            <a:off x="6429483" y="3076171"/>
            <a:ext cx="434053" cy="1326769"/>
            <a:chOff x="2767611" y="2274108"/>
            <a:chExt cx="434053" cy="1326769"/>
          </a:xfrm>
        </p:grpSpPr>
        <p:grpSp>
          <p:nvGrpSpPr>
            <p:cNvPr id="96" name="Group 95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98" name="Group 97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101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2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6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99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0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cxnSp>
        <p:nvCxnSpPr>
          <p:cNvPr id="107" name="Straight Connector 106"/>
          <p:cNvCxnSpPr>
            <a:stCxn id="18436" idx="2"/>
          </p:cNvCxnSpPr>
          <p:nvPr/>
        </p:nvCxnSpPr>
        <p:spPr>
          <a:xfrm>
            <a:off x="4655344" y="840022"/>
            <a:ext cx="8969" cy="2011056"/>
          </a:xfrm>
          <a:prstGeom prst="line">
            <a:avLst/>
          </a:prstGeom>
          <a:ln w="25400">
            <a:solidFill>
              <a:schemeClr val="accent2">
                <a:lumMod val="50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8" name="Picture 10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6596" y="3148383"/>
            <a:ext cx="406637" cy="130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6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FINAL UNBALANCED POWER DIVIDER CKT.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</a:t>
            </a:r>
            <a:r>
              <a: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b="17250"/>
          <a:stretch/>
        </p:blipFill>
        <p:spPr>
          <a:xfrm rot="5400000">
            <a:off x="2610344" y="2224682"/>
            <a:ext cx="529733" cy="109587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/>
          <a:srcRect l="-1" r="1988" b="19269"/>
          <a:stretch/>
        </p:blipFill>
        <p:spPr>
          <a:xfrm rot="16200000">
            <a:off x="4573312" y="2188837"/>
            <a:ext cx="483598" cy="1121432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886780" y="1648722"/>
            <a:ext cx="633341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@ 50 MHz:</a:t>
            </a:r>
          </a:p>
          <a:p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-j61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+j41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40 watts                                         60 watts        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PA                                             to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52 pf             130 </a:t>
            </a:r>
            <a:r>
              <a:rPr lang="en-US" sz="24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load				   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100 watts from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transceiver</a:t>
            </a:r>
          </a:p>
          <a:p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</a:p>
        </p:txBody>
      </p:sp>
      <p:cxnSp>
        <p:nvCxnSpPr>
          <p:cNvPr id="93" name="Straight Connector 92"/>
          <p:cNvCxnSpPr/>
          <p:nvPr/>
        </p:nvCxnSpPr>
        <p:spPr>
          <a:xfrm>
            <a:off x="3314470" y="2770791"/>
            <a:ext cx="1257530" cy="9516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3943235" y="2749553"/>
            <a:ext cx="628" cy="1212200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36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 AND Q GENERATION FOR SDR OR SSB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</a:t>
            </a:r>
            <a:r>
              <a: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19908" y="768351"/>
            <a:ext cx="8870869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i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EXAMPLE 4: GENERATION OF I AND Q SIGNALS</a:t>
            </a:r>
          </a:p>
          <a:p>
            <a:endParaRPr lang="en-US" sz="2400" b="1" i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i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@ </a:t>
            </a:r>
            <a:r>
              <a:rPr lang="en-US" sz="2400" b="1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144 MHz:</a:t>
            </a:r>
          </a:p>
          <a:p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            50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V</a:t>
            </a:r>
            <a:r>
              <a:rPr lang="en-US" sz="2400" b="1" baseline="-25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O</a:t>
            </a:r>
            <a:r>
              <a:rPr lang="en-US" sz="32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∠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+45,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 (0°)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  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+j50    in</a:t>
            </a:r>
          </a:p>
          <a:p>
            <a:endParaRPr lang="en-US" sz="2400" b="1" i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           50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V</a:t>
            </a:r>
            <a:r>
              <a:rPr lang="en-US" sz="2400" b="1" baseline="-25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O</a:t>
            </a:r>
            <a:r>
              <a:rPr lang="en-US" sz="32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∠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-45,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Q 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(90°)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2400" b="1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   -j50    in</a:t>
            </a:r>
          </a:p>
          <a:p>
            <a:endParaRPr lang="en-US" sz="2400" b="1" i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772481" y="2775064"/>
            <a:ext cx="6363892" cy="1847395"/>
            <a:chOff x="613985" y="1696803"/>
            <a:chExt cx="6363892" cy="184739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/>
            <a:srcRect b="31546"/>
            <a:stretch/>
          </p:blipFill>
          <p:spPr>
            <a:xfrm rot="5400000">
              <a:off x="2806826" y="2789734"/>
              <a:ext cx="529733" cy="979196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4"/>
            <a:srcRect l="-1" r="1988" b="19269"/>
            <a:stretch/>
          </p:blipFill>
          <p:spPr>
            <a:xfrm rot="16200000">
              <a:off x="2929431" y="1432351"/>
              <a:ext cx="483598" cy="1121432"/>
            </a:xfrm>
            <a:prstGeom prst="rect">
              <a:avLst/>
            </a:prstGeom>
          </p:spPr>
        </p:pic>
        <p:cxnSp>
          <p:nvCxnSpPr>
            <p:cNvPr id="93" name="Straight Connector 92"/>
            <p:cNvCxnSpPr/>
            <p:nvPr/>
          </p:nvCxnSpPr>
          <p:spPr>
            <a:xfrm>
              <a:off x="1870716" y="2631866"/>
              <a:ext cx="720815" cy="0"/>
            </a:xfrm>
            <a:prstGeom prst="line">
              <a:avLst/>
            </a:prstGeom>
            <a:ln w="44450">
              <a:solidFill>
                <a:schemeClr val="accent2">
                  <a:lumMod val="5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H="1">
              <a:off x="3731292" y="2016575"/>
              <a:ext cx="3246585" cy="1811"/>
            </a:xfrm>
            <a:prstGeom prst="line">
              <a:avLst/>
            </a:prstGeom>
            <a:ln w="44450">
              <a:solidFill>
                <a:schemeClr val="accent2">
                  <a:lumMod val="5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613985" y="2337236"/>
              <a:ext cx="1438754" cy="646331"/>
            </a:xfrm>
            <a:prstGeom prst="rect">
              <a:avLst/>
            </a:prstGeom>
            <a:solidFill>
              <a:schemeClr val="accent1"/>
            </a:solidFill>
            <a:ln w="41275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144 MHz Oscillator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635207" y="1696803"/>
              <a:ext cx="1438754" cy="646331"/>
            </a:xfrm>
            <a:prstGeom prst="rect">
              <a:avLst/>
            </a:prstGeom>
            <a:solidFill>
              <a:schemeClr val="accent1"/>
            </a:solidFill>
            <a:ln w="41275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Mini-</a:t>
              </a:r>
              <a:r>
                <a:rPr lang="en-US" dirty="0" err="1" smtClean="0">
                  <a:solidFill>
                    <a:srgbClr val="000000"/>
                  </a:solidFill>
                </a:rPr>
                <a:t>Ckts</a:t>
              </a:r>
              <a:endParaRPr lang="en-US" dirty="0" smtClean="0">
                <a:solidFill>
                  <a:srgbClr val="000000"/>
                </a:solidFill>
              </a:endParaRPr>
            </a:p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GALI-55+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H="1">
              <a:off x="3466570" y="3279332"/>
              <a:ext cx="3511307" cy="1"/>
            </a:xfrm>
            <a:prstGeom prst="line">
              <a:avLst/>
            </a:prstGeom>
            <a:ln w="44450">
              <a:solidFill>
                <a:schemeClr val="accent2">
                  <a:lumMod val="5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24" idx="0"/>
              <a:endCxn id="10" idx="2"/>
            </p:cNvCxnSpPr>
            <p:nvPr/>
          </p:nvCxnSpPr>
          <p:spPr>
            <a:xfrm flipH="1">
              <a:off x="2582095" y="1993067"/>
              <a:ext cx="28419" cy="1286266"/>
            </a:xfrm>
            <a:prstGeom prst="line">
              <a:avLst/>
            </a:prstGeom>
            <a:ln w="44450">
              <a:solidFill>
                <a:schemeClr val="accent2">
                  <a:lumMod val="5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635208" y="2882437"/>
              <a:ext cx="1438754" cy="646331"/>
            </a:xfrm>
            <a:prstGeom prst="rect">
              <a:avLst/>
            </a:prstGeom>
            <a:solidFill>
              <a:schemeClr val="accent1"/>
            </a:solidFill>
            <a:ln w="41275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Mini-</a:t>
              </a:r>
              <a:r>
                <a:rPr lang="en-US" dirty="0" err="1" smtClean="0">
                  <a:solidFill>
                    <a:srgbClr val="000000"/>
                  </a:solidFill>
                </a:rPr>
                <a:t>Ckts</a:t>
              </a:r>
              <a:endParaRPr lang="en-US" dirty="0" smtClean="0">
                <a:solidFill>
                  <a:srgbClr val="000000"/>
                </a:solidFill>
              </a:endParaRPr>
            </a:p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GALI-55+</a:t>
              </a:r>
              <a:endParaRPr lang="en-US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051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1"/>
            <a:ext cx="8878887" cy="935096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 AND Q </a:t>
            </a: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GENERATION, </a:t>
            </a:r>
            <a:r>
              <a:rPr lang="en-US" alt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con’t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688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b="17250"/>
          <a:stretch/>
        </p:blipFill>
        <p:spPr>
          <a:xfrm rot="5400000">
            <a:off x="1452758" y="707540"/>
            <a:ext cx="529733" cy="109587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996739" y="1244177"/>
            <a:ext cx="434053" cy="1326769"/>
            <a:chOff x="2767611" y="2274108"/>
            <a:chExt cx="434053" cy="1326769"/>
          </a:xfrm>
        </p:grpSpPr>
        <p:grpSp>
          <p:nvGrpSpPr>
            <p:cNvPr id="12" name="Group 11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14" name="Group 13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17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8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20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21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22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23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15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6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/>
          <a:srcRect l="-1" r="1988" b="19269"/>
          <a:stretch/>
        </p:blipFill>
        <p:spPr>
          <a:xfrm rot="16200000">
            <a:off x="7468460" y="706670"/>
            <a:ext cx="483598" cy="1121432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8129891" y="1253693"/>
            <a:ext cx="166231" cy="981777"/>
            <a:chOff x="4649788" y="1395351"/>
            <a:chExt cx="250826" cy="1539604"/>
          </a:xfrm>
        </p:grpSpPr>
        <p:grpSp>
          <p:nvGrpSpPr>
            <p:cNvPr id="28" name="Group 27"/>
            <p:cNvGrpSpPr>
              <a:grpSpLocks/>
            </p:cNvGrpSpPr>
            <p:nvPr/>
          </p:nvGrpSpPr>
          <p:grpSpPr bwMode="auto">
            <a:xfrm>
              <a:off x="4649788" y="1757362"/>
              <a:ext cx="250826" cy="828676"/>
              <a:chOff x="4" y="0"/>
              <a:chExt cx="10" cy="52"/>
            </a:xfrm>
          </p:grpSpPr>
          <p:sp>
            <p:nvSpPr>
              <p:cNvPr id="31" name="Line 79"/>
              <p:cNvSpPr>
                <a:spLocks noChangeShapeType="1"/>
              </p:cNvSpPr>
              <p:nvPr/>
            </p:nvSpPr>
            <p:spPr bwMode="auto">
              <a:xfrm rot="16200000" flipV="1">
                <a:off x="5" y="43"/>
                <a:ext cx="8" cy="10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2" name="Line 80"/>
              <p:cNvSpPr>
                <a:spLocks noChangeShapeType="1"/>
              </p:cNvSpPr>
              <p:nvPr/>
            </p:nvSpPr>
            <p:spPr bwMode="auto">
              <a:xfrm rot="16200000" flipV="1">
                <a:off x="5" y="26"/>
                <a:ext cx="8" cy="10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3" name="Line 81"/>
              <p:cNvSpPr>
                <a:spLocks noChangeShapeType="1"/>
              </p:cNvSpPr>
              <p:nvPr/>
            </p:nvSpPr>
            <p:spPr bwMode="auto">
              <a:xfrm rot="16200000" flipV="1">
                <a:off x="5" y="9"/>
                <a:ext cx="8" cy="10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4" name="Line 82"/>
              <p:cNvSpPr>
                <a:spLocks noChangeShapeType="1"/>
              </p:cNvSpPr>
              <p:nvPr/>
            </p:nvSpPr>
            <p:spPr bwMode="auto">
              <a:xfrm rot="-5400000" flipH="1" flipV="1">
                <a:off x="4" y="17"/>
                <a:ext cx="9" cy="10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5" name="Line 83"/>
              <p:cNvSpPr>
                <a:spLocks noChangeShapeType="1"/>
              </p:cNvSpPr>
              <p:nvPr/>
            </p:nvSpPr>
            <p:spPr bwMode="auto">
              <a:xfrm rot="-5400000" flipH="1" flipV="1">
                <a:off x="4" y="0"/>
                <a:ext cx="9" cy="10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6" name="Line 84"/>
              <p:cNvSpPr>
                <a:spLocks noChangeShapeType="1"/>
              </p:cNvSpPr>
              <p:nvPr/>
            </p:nvSpPr>
            <p:spPr bwMode="auto">
              <a:xfrm rot="-5400000" flipH="1" flipV="1">
                <a:off x="4" y="34"/>
                <a:ext cx="9" cy="10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29" name="Line 83"/>
            <p:cNvSpPr>
              <a:spLocks noChangeShapeType="1"/>
            </p:cNvSpPr>
            <p:nvPr/>
          </p:nvSpPr>
          <p:spPr bwMode="auto">
            <a:xfrm rot="16200000" flipH="1" flipV="1">
              <a:off x="4684779" y="1585943"/>
              <a:ext cx="393885" cy="12701"/>
            </a:xfrm>
            <a:prstGeom prst="line">
              <a:avLst/>
            </a:prstGeom>
            <a:noFill/>
            <a:ln w="44450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30" name="Line 83"/>
            <p:cNvSpPr>
              <a:spLocks noChangeShapeType="1"/>
            </p:cNvSpPr>
            <p:nvPr/>
          </p:nvSpPr>
          <p:spPr bwMode="auto">
            <a:xfrm rot="16200000" flipH="1" flipV="1">
              <a:off x="4672078" y="2731662"/>
              <a:ext cx="393885" cy="12701"/>
            </a:xfrm>
            <a:prstGeom prst="line">
              <a:avLst/>
            </a:prstGeom>
            <a:noFill/>
            <a:ln w="44450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5288" y="2118704"/>
            <a:ext cx="434053" cy="461758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265113" y="1231451"/>
            <a:ext cx="887888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i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50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-j50 = 100      -j100           +j100       100   =  +j50    50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</a:p>
          <a:p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100     100         =       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</a:t>
            </a:r>
            <a:endParaRPr lang="en-US" sz="24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2849292" y="1256888"/>
            <a:ext cx="434053" cy="1326769"/>
            <a:chOff x="2767611" y="2274108"/>
            <a:chExt cx="434053" cy="1326769"/>
          </a:xfrm>
        </p:grpSpPr>
        <p:grpSp>
          <p:nvGrpSpPr>
            <p:cNvPr id="42" name="Group 41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44" name="Group 43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47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8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9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50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51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52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45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6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grpSp>
        <p:nvGrpSpPr>
          <p:cNvPr id="53" name="Group 52"/>
          <p:cNvGrpSpPr/>
          <p:nvPr/>
        </p:nvGrpSpPr>
        <p:grpSpPr>
          <a:xfrm>
            <a:off x="5995430" y="1276966"/>
            <a:ext cx="434053" cy="1326769"/>
            <a:chOff x="2767611" y="2274108"/>
            <a:chExt cx="434053" cy="1326769"/>
          </a:xfrm>
        </p:grpSpPr>
        <p:grpSp>
          <p:nvGrpSpPr>
            <p:cNvPr id="54" name="Group 53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56" name="Group 55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60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1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2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3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4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5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57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9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cxnSp>
        <p:nvCxnSpPr>
          <p:cNvPr id="66" name="Straight Connector 65"/>
          <p:cNvCxnSpPr>
            <a:endCxn id="57" idx="0"/>
          </p:cNvCxnSpPr>
          <p:nvPr/>
        </p:nvCxnSpPr>
        <p:spPr>
          <a:xfrm>
            <a:off x="3049514" y="1256888"/>
            <a:ext cx="3148438" cy="20078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6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0451" y="1264517"/>
            <a:ext cx="406637" cy="1306429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6604" y="1264517"/>
            <a:ext cx="529733" cy="1324333"/>
          </a:xfrm>
          <a:prstGeom prst="rect">
            <a:avLst/>
          </a:prstGeom>
        </p:spPr>
      </p:pic>
      <p:grpSp>
        <p:nvGrpSpPr>
          <p:cNvPr id="69" name="Group 68"/>
          <p:cNvGrpSpPr/>
          <p:nvPr/>
        </p:nvGrpSpPr>
        <p:grpSpPr>
          <a:xfrm>
            <a:off x="2061640" y="3138868"/>
            <a:ext cx="434053" cy="1326769"/>
            <a:chOff x="2767611" y="2274108"/>
            <a:chExt cx="434053" cy="1326769"/>
          </a:xfrm>
        </p:grpSpPr>
        <p:grpSp>
          <p:nvGrpSpPr>
            <p:cNvPr id="70" name="Group 69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72" name="Group 71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75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6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7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8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9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0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73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74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grpSp>
        <p:nvGrpSpPr>
          <p:cNvPr id="81" name="Group 80"/>
          <p:cNvGrpSpPr/>
          <p:nvPr/>
        </p:nvGrpSpPr>
        <p:grpSpPr>
          <a:xfrm>
            <a:off x="3068161" y="3148384"/>
            <a:ext cx="434053" cy="1326769"/>
            <a:chOff x="2767611" y="2274108"/>
            <a:chExt cx="434053" cy="1326769"/>
          </a:xfrm>
        </p:grpSpPr>
        <p:grpSp>
          <p:nvGrpSpPr>
            <p:cNvPr id="82" name="Group 81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84" name="Group 83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87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8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9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0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1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92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85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86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83" name="Picture 8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cxnSp>
        <p:nvCxnSpPr>
          <p:cNvPr id="93" name="Straight Connector 92"/>
          <p:cNvCxnSpPr>
            <a:stCxn id="73" idx="0"/>
          </p:cNvCxnSpPr>
          <p:nvPr/>
        </p:nvCxnSpPr>
        <p:spPr>
          <a:xfrm flipV="1">
            <a:off x="2264162" y="3138867"/>
            <a:ext cx="998103" cy="1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/>
          <p:cNvGrpSpPr/>
          <p:nvPr/>
        </p:nvGrpSpPr>
        <p:grpSpPr>
          <a:xfrm>
            <a:off x="5361986" y="3066440"/>
            <a:ext cx="434053" cy="1326769"/>
            <a:chOff x="2767611" y="2274108"/>
            <a:chExt cx="434053" cy="1326769"/>
          </a:xfrm>
        </p:grpSpPr>
        <p:grpSp>
          <p:nvGrpSpPr>
            <p:cNvPr id="96" name="Group 95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98" name="Group 97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101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2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3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4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5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106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99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0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cxnSp>
        <p:nvCxnSpPr>
          <p:cNvPr id="107" name="Straight Connector 106"/>
          <p:cNvCxnSpPr>
            <a:stCxn id="18436" idx="2"/>
          </p:cNvCxnSpPr>
          <p:nvPr/>
        </p:nvCxnSpPr>
        <p:spPr>
          <a:xfrm>
            <a:off x="4655344" y="840022"/>
            <a:ext cx="8969" cy="2011056"/>
          </a:xfrm>
          <a:prstGeom prst="line">
            <a:avLst/>
          </a:prstGeom>
          <a:ln w="25400">
            <a:solidFill>
              <a:schemeClr val="accent2">
                <a:lumMod val="50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2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 AND Q GENERATION, </a:t>
            </a:r>
            <a:r>
              <a:rPr lang="en-US" altLang="en-US" sz="2800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con’t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b="31546"/>
          <a:stretch/>
        </p:blipFill>
        <p:spPr>
          <a:xfrm rot="5400000">
            <a:off x="2806826" y="2789734"/>
            <a:ext cx="529733" cy="97919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/>
          <a:srcRect l="-1" r="1988" b="19269"/>
          <a:stretch/>
        </p:blipFill>
        <p:spPr>
          <a:xfrm rot="16200000">
            <a:off x="2929431" y="1432351"/>
            <a:ext cx="483598" cy="1121432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0" y="753990"/>
            <a:ext cx="8870869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i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@ </a:t>
            </a:r>
            <a:r>
              <a:rPr lang="en-US" sz="2400" b="1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144 MHz:</a:t>
            </a:r>
          </a:p>
          <a:p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            50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V</a:t>
            </a:r>
            <a:r>
              <a:rPr lang="en-US" sz="2400" b="1" baseline="-25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O</a:t>
            </a:r>
            <a:r>
              <a:rPr lang="en-US" sz="32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∠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+45,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 (0°)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  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+j50    in</a:t>
            </a:r>
          </a:p>
          <a:p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  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55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nH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             50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V</a:t>
            </a:r>
            <a:r>
              <a:rPr lang="en-US" sz="2400" b="1" baseline="-25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O</a:t>
            </a:r>
            <a:r>
              <a:rPr lang="en-US" sz="32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∠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-45,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Q 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(90°)                                                                                                                                                                     </a:t>
            </a:r>
          </a:p>
          <a:p>
            <a:r>
              <a:rPr lang="en-US" sz="2400" b="1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   -j50    in</a:t>
            </a:r>
          </a:p>
          <a:p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   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22 pf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1870716" y="2631866"/>
            <a:ext cx="720815" cy="0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H="1">
            <a:off x="3731292" y="2016575"/>
            <a:ext cx="3246585" cy="1811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3985" y="2337236"/>
            <a:ext cx="1438754" cy="646331"/>
          </a:xfrm>
          <a:prstGeom prst="rect">
            <a:avLst/>
          </a:prstGeom>
          <a:solidFill>
            <a:schemeClr val="accent1"/>
          </a:solidFill>
          <a:ln w="41275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144 MHz Oscillator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35207" y="1696803"/>
            <a:ext cx="1438754" cy="646331"/>
          </a:xfrm>
          <a:prstGeom prst="rect">
            <a:avLst/>
          </a:prstGeom>
          <a:solidFill>
            <a:schemeClr val="accent1"/>
          </a:solidFill>
          <a:ln w="41275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Mini-</a:t>
            </a:r>
            <a:r>
              <a:rPr lang="en-US" dirty="0" err="1" smtClean="0">
                <a:solidFill>
                  <a:srgbClr val="000000"/>
                </a:solidFill>
              </a:rPr>
              <a:t>Ckts</a:t>
            </a:r>
            <a:endParaRPr lang="en-US" dirty="0" smtClean="0">
              <a:solidFill>
                <a:srgbClr val="000000"/>
              </a:solidFill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GALI-55+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3466570" y="3279332"/>
            <a:ext cx="3511307" cy="1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24" idx="0"/>
            <a:endCxn id="10" idx="2"/>
          </p:cNvCxnSpPr>
          <p:nvPr/>
        </p:nvCxnSpPr>
        <p:spPr>
          <a:xfrm flipH="1">
            <a:off x="2582095" y="1993067"/>
            <a:ext cx="28419" cy="1286266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35208" y="2882437"/>
            <a:ext cx="1438754" cy="646331"/>
          </a:xfrm>
          <a:prstGeom prst="rect">
            <a:avLst/>
          </a:prstGeom>
          <a:solidFill>
            <a:schemeClr val="accent1"/>
          </a:solidFill>
          <a:ln w="41275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Mini-</a:t>
            </a:r>
            <a:r>
              <a:rPr lang="en-US" dirty="0" err="1" smtClean="0">
                <a:solidFill>
                  <a:srgbClr val="000000"/>
                </a:solidFill>
              </a:rPr>
              <a:t>Ckts</a:t>
            </a:r>
            <a:endParaRPr lang="en-US" dirty="0" smtClean="0">
              <a:solidFill>
                <a:srgbClr val="000000"/>
              </a:solidFill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GALI-55+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 flipV="1">
            <a:off x="2729082" y="3114740"/>
            <a:ext cx="595852" cy="329184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1764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lum contrast="-14000"/>
          </a:blip>
          <a:stretch>
            <a:fillRect/>
          </a:stretch>
        </p:blipFill>
        <p:spPr>
          <a:xfrm>
            <a:off x="682387" y="1151178"/>
            <a:ext cx="7642745" cy="5508929"/>
          </a:xfrm>
          <a:prstGeom prst="rect">
            <a:avLst/>
          </a:prstGeom>
          <a:noFill/>
        </p:spPr>
      </p:pic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SM6PGP/SM6FHZ CIRCULAR POLARIZATION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57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>
            <a:off x="5096256" y="2023872"/>
            <a:ext cx="12192" cy="2340864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1296 MHz QUADRATURE COUPLER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b="31546"/>
          <a:stretch/>
        </p:blipFill>
        <p:spPr>
          <a:xfrm rot="5400000">
            <a:off x="2996832" y="1566577"/>
            <a:ext cx="529733" cy="97919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/>
          <a:srcRect l="-1" r="1988" b="19269"/>
          <a:stretch/>
        </p:blipFill>
        <p:spPr>
          <a:xfrm>
            <a:off x="2383165" y="2026116"/>
            <a:ext cx="483598" cy="1346475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-130628" y="1003372"/>
            <a:ext cx="8870869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i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i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@ 1296 </a:t>
            </a:r>
            <a:r>
              <a:rPr lang="en-US" sz="2400" b="1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MHz:	 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-j25 </a:t>
            </a:r>
            <a:r>
              <a:rPr lang="el-GR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	</a:t>
            </a:r>
            <a:r>
              <a:rPr lang="en-US" sz="2400" b="1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25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endParaRPr lang="en-US" sz="2400" b="1" i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	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2400" b="1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50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				           P</a:t>
            </a:r>
            <a:r>
              <a:rPr lang="en-US" sz="2400" b="1" baseline="-25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O</a:t>
            </a:r>
            <a:r>
              <a:rPr lang="en-US" sz="32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∠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0°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			   4.9pf                               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2400" b="1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50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endParaRPr lang="en-US" sz="2400" b="1" i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	        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+j50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	 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6.1 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nH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	   </a:t>
            </a:r>
            <a:r>
              <a:rPr lang="en-US" sz="2400" b="1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			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                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	 50 = 25(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2400" b="1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+ 1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	 Q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= 1 =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Xs/Rs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=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Rp/Xp		           P</a:t>
            </a:r>
            <a:r>
              <a:rPr lang="en-US" sz="2400" b="1" baseline="-25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O</a:t>
            </a:r>
            <a:r>
              <a:rPr lang="en-US" sz="3200" b="1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∠ </a:t>
            </a:r>
            <a:r>
              <a:rPr lang="en-US" sz="32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-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9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0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°</a:t>
            </a:r>
          </a:p>
          <a:p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	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Xs =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-</a:t>
            </a:r>
            <a:r>
              <a:rPr lang="en-US" sz="2400" b="1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j25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					</a:t>
            </a: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50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</a:t>
            </a:r>
            <a:endParaRPr lang="en-US" sz="2400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2400" b="1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	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Xp = +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j50 </a:t>
            </a:r>
            <a:r>
              <a:rPr lang="el-GR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Ω </a:t>
            </a:r>
            <a:r>
              <a:rPr lang="en-US" sz="2400" b="1" i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					</a:t>
            </a:r>
          </a:p>
          <a:p>
            <a:endParaRPr lang="en-US" sz="2400" b="1" i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24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2110311" y="2044244"/>
            <a:ext cx="720815" cy="0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H="1">
            <a:off x="3743170" y="2017034"/>
            <a:ext cx="2443874" cy="23331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 bwMode="auto">
          <a:xfrm>
            <a:off x="5596445" y="1950086"/>
            <a:ext cx="182880" cy="146304"/>
          </a:xfrm>
          <a:prstGeom prst="ellipse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927998" y="1979617"/>
            <a:ext cx="182880" cy="146304"/>
          </a:xfrm>
          <a:prstGeom prst="ellipse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</p:txBody>
      </p:sp>
      <p:sp useBgFill="1">
        <p:nvSpPr>
          <p:cNvPr id="7" name="TextBox 6"/>
          <p:cNvSpPr txBox="1"/>
          <p:nvPr/>
        </p:nvSpPr>
        <p:spPr>
          <a:xfrm>
            <a:off x="4688286" y="2447071"/>
            <a:ext cx="829056" cy="1477328"/>
          </a:xfrm>
          <a:prstGeom prst="rect">
            <a:avLst/>
          </a:prstGeom>
          <a:ln w="34925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l-GR" b="1" dirty="0" smtClean="0">
                <a:solidFill>
                  <a:srgbClr val="000000"/>
                </a:solidFill>
              </a:rPr>
              <a:t>λ</a:t>
            </a:r>
            <a:r>
              <a:rPr lang="en-US" b="1" dirty="0" smtClean="0">
                <a:solidFill>
                  <a:srgbClr val="000000"/>
                </a:solidFill>
              </a:rPr>
              <a:t>/4 50 OHMLINE</a:t>
            </a:r>
            <a:endParaRPr lang="en-US" b="1" dirty="0">
              <a:solidFill>
                <a:srgbClr val="00000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 bwMode="auto">
          <a:xfrm flipV="1">
            <a:off x="2919087" y="1854183"/>
            <a:ext cx="595852" cy="329184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5" name="Group 44"/>
          <p:cNvGrpSpPr/>
          <p:nvPr/>
        </p:nvGrpSpPr>
        <p:grpSpPr>
          <a:xfrm>
            <a:off x="5965649" y="2007557"/>
            <a:ext cx="434053" cy="1326769"/>
            <a:chOff x="2767611" y="2274108"/>
            <a:chExt cx="434053" cy="1326769"/>
          </a:xfrm>
        </p:grpSpPr>
        <p:grpSp>
          <p:nvGrpSpPr>
            <p:cNvPr id="46" name="Group 45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48" name="Group 47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51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52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53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54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55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56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49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0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cxnSp>
        <p:nvCxnSpPr>
          <p:cNvPr id="58" name="Straight Connector 57"/>
          <p:cNvCxnSpPr/>
          <p:nvPr/>
        </p:nvCxnSpPr>
        <p:spPr>
          <a:xfrm flipH="1">
            <a:off x="5083103" y="4321265"/>
            <a:ext cx="1083088" cy="22706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5939918" y="4309390"/>
            <a:ext cx="434053" cy="1326769"/>
            <a:chOff x="2767611" y="2274108"/>
            <a:chExt cx="434053" cy="1326769"/>
          </a:xfrm>
        </p:grpSpPr>
        <p:grpSp>
          <p:nvGrpSpPr>
            <p:cNvPr id="61" name="Group 60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63" name="Group 62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66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7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8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9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0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1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64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5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sp>
        <p:nvSpPr>
          <p:cNvPr id="73" name="Oval 72"/>
          <p:cNvSpPr/>
          <p:nvPr/>
        </p:nvSpPr>
        <p:spPr bwMode="auto">
          <a:xfrm>
            <a:off x="5618216" y="4251920"/>
            <a:ext cx="182880" cy="146304"/>
          </a:xfrm>
          <a:prstGeom prst="ellipse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2948" y="3321851"/>
            <a:ext cx="434053" cy="461758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 bwMode="auto">
          <a:xfrm>
            <a:off x="5082639" y="1733797"/>
            <a:ext cx="0" cy="26125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4187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1296 MHz QUADRATURE COUPLER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84" r="13333" b="14919"/>
          <a:stretch/>
        </p:blipFill>
        <p:spPr>
          <a:xfrm>
            <a:off x="4934558" y="2262610"/>
            <a:ext cx="3431968" cy="31818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29" r="11617"/>
          <a:stretch/>
        </p:blipFill>
        <p:spPr>
          <a:xfrm>
            <a:off x="1033154" y="1156622"/>
            <a:ext cx="3313215" cy="29303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36" t="467" r="11024" b="7238"/>
          <a:stretch/>
        </p:blipFill>
        <p:spPr>
          <a:xfrm>
            <a:off x="997527" y="4255441"/>
            <a:ext cx="3467595" cy="234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35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LNA OPTIMUM SOURCE IMPEDANCE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58" name="Rectangle 57"/>
          <p:cNvSpPr/>
          <p:nvPr/>
        </p:nvSpPr>
        <p:spPr>
          <a:xfrm>
            <a:off x="439387" y="1192313"/>
            <a:ext cx="8153751" cy="571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EXAMPLE 5: DESIGN INPUT MATCH FOR MINIMUM NF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Typical source impedance from min. NF contour on Smith Chart: </a:t>
            </a:r>
          </a:p>
          <a:p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  <a:ea typeface="Cambria Math" panose="02040503050406030204" pitchFamily="18" charset="0"/>
            </a:endParaRP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mbria Math" panose="02040503050406030204" pitchFamily="18" charset="0"/>
              </a:rPr>
              <a:t>Min. NF source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mbria Math" panose="02040503050406030204" pitchFamily="18" charset="0"/>
              </a:rPr>
              <a:t>Impedance = </a:t>
            </a:r>
          </a:p>
          <a:p>
            <a:r>
              <a:rPr lang="en-US" sz="3200" b="1" baseline="-25000" dirty="0" smtClean="0">
                <a:solidFill>
                  <a:srgbClr val="000000"/>
                </a:solidFill>
                <a:latin typeface="Arial" panose="020B0604020202020204" pitchFamily="34" charset="0"/>
                <a:ea typeface="Cambria Math" panose="02040503050406030204" pitchFamily="18" charset="0"/>
              </a:rPr>
              <a:t>0.82 +j 0.18 (normalized)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= 41 + j9</a:t>
            </a:r>
          </a:p>
          <a:p>
            <a:r>
              <a:rPr lang="en-US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∴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load impedance = 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41 - j9, complex conjugate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Q = 0.22, Q</a:t>
            </a:r>
            <a:r>
              <a:rPr lang="en-US" sz="2400" b="1" baseline="30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+1 = 1.048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Rp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=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Rs(Q</a:t>
            </a:r>
            <a:r>
              <a:rPr lang="en-US" sz="2400" b="1" baseline="30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+1) 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= 41*1.0484) = 43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Xp = Rp/Q = 43/0.22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= -j186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406709" y="2208598"/>
            <a:ext cx="4578364" cy="4177280"/>
            <a:chOff x="3848569" y="2224888"/>
            <a:chExt cx="4578364" cy="417728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48569" y="2224888"/>
              <a:ext cx="4578364" cy="4177280"/>
            </a:xfrm>
            <a:prstGeom prst="rect">
              <a:avLst/>
            </a:prstGeom>
          </p:spPr>
        </p:pic>
        <p:sp>
          <p:nvSpPr>
            <p:cNvPr id="4" name="Oval 3"/>
            <p:cNvSpPr/>
            <p:nvPr/>
          </p:nvSpPr>
          <p:spPr bwMode="auto">
            <a:xfrm>
              <a:off x="5849105" y="4218525"/>
              <a:ext cx="106877" cy="95003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</a:endParaRPr>
            </a:p>
          </p:txBody>
        </p:sp>
      </p:grpSp>
      <p:cxnSp>
        <p:nvCxnSpPr>
          <p:cNvPr id="10" name="Curved Connector 9"/>
          <p:cNvCxnSpPr/>
          <p:nvPr/>
        </p:nvCxnSpPr>
        <p:spPr bwMode="auto">
          <a:xfrm>
            <a:off x="2778826" y="2929369"/>
            <a:ext cx="3628419" cy="1320367"/>
          </a:xfrm>
          <a:prstGeom prst="curvedConnector3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75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LNA OPTIMUM SOURCE IMPEDANCE, </a:t>
            </a:r>
            <a:r>
              <a:rPr lang="en-US" altLang="en-US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con’t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85788" y="151485"/>
            <a:ext cx="8139111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/>
              <p:cNvSpPr/>
              <p:nvPr/>
            </p:nvSpPr>
            <p:spPr>
              <a:xfrm>
                <a:off x="439387" y="1192313"/>
                <a:ext cx="8153751" cy="60401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Use +j186 to resonate –j186. At 1296 MHz, +j186 =</a:t>
                </a: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0.023 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μ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 or 23 </a:t>
                </a:r>
                <a:r>
                  <a:rPr lang="en-US" sz="2400" b="1" dirty="0" err="1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nH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yielding: </a:t>
                </a:r>
              </a:p>
              <a:p>
                <a:endPara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AutoNum type="arabicPlain" startAt="41"/>
                </a:pP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-    +j9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  = 43             -j186       43       -j186     +j186    </a:t>
                </a:r>
              </a:p>
              <a:p>
                <a:endPara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457200" indent="-457200">
                  <a:buAutoNum type="arabicPlain" startAt="41"/>
                </a:pPr>
                <a:endParaRPr 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457200" indent="-457200">
                  <a:buAutoNum type="arabicPlain" startAt="41"/>
                </a:pPr>
                <a:endPara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Leaving        43 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endParaRPr 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endPara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24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This is sufficiently close to 50 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, or a 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λ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/4 line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𝟓𝟎</m:t>
                        </m:r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𝟒𝟑</m:t>
                        </m:r>
                        <m:r>
                          <a:rPr lang="en-US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rad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𝟒𝟔</m:t>
                    </m:r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m:rPr>
                        <m:nor/>
                      </m:rPr>
                      <a:rPr lang="el-GR" sz="24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</a:rPr>
                      <m:t>Ω</m:t>
                    </m:r>
                    <m:r>
                      <a:rPr lang="en-US" sz="2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can be added between the 43 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and 50 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input to achieve the 50 </a:t>
                </a:r>
                <a:r>
                  <a:rPr lang="el-GR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Ω</a:t>
                </a:r>
                <a:r>
                  <a:rPr lang="en-US" sz="2400" b="1" dirty="0" smtClean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 match. (This would be academic.)</a:t>
                </a:r>
                <a:endParaRPr lang="en-US" sz="2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8" name="Rectangle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387" y="1192313"/>
                <a:ext cx="8153751" cy="6040180"/>
              </a:xfrm>
              <a:prstGeom prst="rect">
                <a:avLst/>
              </a:prstGeom>
              <a:blipFill rotWithShape="0">
                <a:blip r:embed="rId3"/>
                <a:stretch>
                  <a:fillRect l="-1121" t="-707" r="-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7418" y="2530005"/>
            <a:ext cx="406637" cy="130642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/>
          <a:srcRect b="17250"/>
          <a:stretch/>
        </p:blipFill>
        <p:spPr>
          <a:xfrm rot="5400000">
            <a:off x="1362053" y="1824173"/>
            <a:ext cx="529733" cy="1325023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 flipH="1">
            <a:off x="740997" y="2505239"/>
            <a:ext cx="446823" cy="1326769"/>
            <a:chOff x="2767611" y="2274108"/>
            <a:chExt cx="434053" cy="1326769"/>
          </a:xfrm>
        </p:grpSpPr>
        <p:grpSp>
          <p:nvGrpSpPr>
            <p:cNvPr id="25" name="Group 24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27" name="Group 26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30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31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32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33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34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35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28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9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grpSp>
        <p:nvGrpSpPr>
          <p:cNvPr id="36" name="Group 35"/>
          <p:cNvGrpSpPr/>
          <p:nvPr/>
        </p:nvGrpSpPr>
        <p:grpSpPr>
          <a:xfrm flipH="1">
            <a:off x="2635167" y="2397244"/>
            <a:ext cx="446823" cy="1326769"/>
            <a:chOff x="2767611" y="2274108"/>
            <a:chExt cx="434053" cy="1326769"/>
          </a:xfrm>
        </p:grpSpPr>
        <p:grpSp>
          <p:nvGrpSpPr>
            <p:cNvPr id="37" name="Group 36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39" name="Group 38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42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3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4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5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6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47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40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1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5"/>
          <a:srcRect b="17250"/>
          <a:stretch/>
        </p:blipFill>
        <p:spPr>
          <a:xfrm>
            <a:off x="3300871" y="2397244"/>
            <a:ext cx="529733" cy="1145419"/>
          </a:xfrm>
          <a:prstGeom prst="rect">
            <a:avLst/>
          </a:prstGeom>
        </p:spPr>
      </p:pic>
      <p:cxnSp>
        <p:nvCxnSpPr>
          <p:cNvPr id="49" name="Straight Connector 48"/>
          <p:cNvCxnSpPr>
            <a:endCxn id="48" idx="0"/>
          </p:cNvCxnSpPr>
          <p:nvPr/>
        </p:nvCxnSpPr>
        <p:spPr>
          <a:xfrm flipV="1">
            <a:off x="2866239" y="2397244"/>
            <a:ext cx="699499" cy="15290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4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1720" y="3273411"/>
            <a:ext cx="434053" cy="461758"/>
          </a:xfrm>
          <a:prstGeom prst="rect">
            <a:avLst/>
          </a:prstGeom>
        </p:spPr>
      </p:pic>
      <p:grpSp>
        <p:nvGrpSpPr>
          <p:cNvPr id="52" name="Group 51"/>
          <p:cNvGrpSpPr/>
          <p:nvPr/>
        </p:nvGrpSpPr>
        <p:grpSpPr>
          <a:xfrm flipH="1">
            <a:off x="4666102" y="2503276"/>
            <a:ext cx="446823" cy="1326769"/>
            <a:chOff x="2767611" y="2274108"/>
            <a:chExt cx="434053" cy="1326769"/>
          </a:xfrm>
        </p:grpSpPr>
        <p:grpSp>
          <p:nvGrpSpPr>
            <p:cNvPr id="53" name="Group 52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55" name="Group 54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59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0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1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2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3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64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56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7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5"/>
          <a:srcRect b="17250"/>
          <a:stretch/>
        </p:blipFill>
        <p:spPr>
          <a:xfrm>
            <a:off x="5530083" y="2503276"/>
            <a:ext cx="529733" cy="1145419"/>
          </a:xfrm>
          <a:prstGeom prst="rect">
            <a:avLst/>
          </a:prstGeom>
        </p:spPr>
      </p:pic>
      <p:cxnSp>
        <p:nvCxnSpPr>
          <p:cNvPr id="66" name="Straight Connector 65"/>
          <p:cNvCxnSpPr>
            <a:stCxn id="56" idx="0"/>
          </p:cNvCxnSpPr>
          <p:nvPr/>
        </p:nvCxnSpPr>
        <p:spPr>
          <a:xfrm>
            <a:off x="4904445" y="2503276"/>
            <a:ext cx="2176291" cy="17506"/>
          </a:xfrm>
          <a:prstGeom prst="line">
            <a:avLst/>
          </a:prstGeom>
          <a:ln w="44450">
            <a:solidFill>
              <a:schemeClr val="accent2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6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11901" y="3381712"/>
            <a:ext cx="434053" cy="461758"/>
          </a:xfrm>
          <a:prstGeom prst="rect">
            <a:avLst/>
          </a:prstGeom>
        </p:spPr>
      </p:pic>
      <p:grpSp>
        <p:nvGrpSpPr>
          <p:cNvPr id="70" name="Group 69"/>
          <p:cNvGrpSpPr/>
          <p:nvPr/>
        </p:nvGrpSpPr>
        <p:grpSpPr>
          <a:xfrm flipH="1">
            <a:off x="1864210" y="3886433"/>
            <a:ext cx="446823" cy="1326769"/>
            <a:chOff x="2767611" y="2274108"/>
            <a:chExt cx="434053" cy="1326769"/>
          </a:xfrm>
        </p:grpSpPr>
        <p:grpSp>
          <p:nvGrpSpPr>
            <p:cNvPr id="71" name="Group 70"/>
            <p:cNvGrpSpPr/>
            <p:nvPr/>
          </p:nvGrpSpPr>
          <p:grpSpPr>
            <a:xfrm>
              <a:off x="2812214" y="2274108"/>
              <a:ext cx="166231" cy="981777"/>
              <a:chOff x="4649788" y="1395351"/>
              <a:chExt cx="250826" cy="1539604"/>
            </a:xfrm>
          </p:grpSpPr>
          <p:grpSp>
            <p:nvGrpSpPr>
              <p:cNvPr id="73" name="Group 72"/>
              <p:cNvGrpSpPr>
                <a:grpSpLocks/>
              </p:cNvGrpSpPr>
              <p:nvPr/>
            </p:nvGrpSpPr>
            <p:grpSpPr bwMode="auto">
              <a:xfrm>
                <a:off x="4649788" y="1757362"/>
                <a:ext cx="250826" cy="828676"/>
                <a:chOff x="4" y="0"/>
                <a:chExt cx="10" cy="52"/>
              </a:xfrm>
            </p:grpSpPr>
            <p:sp>
              <p:nvSpPr>
                <p:cNvPr id="76" name="Line 79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43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7" name="Line 80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26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8" name="Line 81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5" y="9"/>
                  <a:ext cx="8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79" name="Line 82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17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0" name="Line 83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0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  <p:sp>
              <p:nvSpPr>
                <p:cNvPr id="81" name="Line 84"/>
                <p:cNvSpPr>
                  <a:spLocks noChangeShapeType="1"/>
                </p:cNvSpPr>
                <p:nvPr/>
              </p:nvSpPr>
              <p:spPr bwMode="auto">
                <a:xfrm rot="-5400000" flipH="1" flipV="1">
                  <a:off x="4" y="34"/>
                  <a:ext cx="9" cy="10"/>
                </a:xfrm>
                <a:prstGeom prst="line">
                  <a:avLst/>
                </a:prstGeom>
                <a:noFill/>
                <a:ln w="44450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000"/>
                </a:p>
              </p:txBody>
            </p:sp>
          </p:grpSp>
          <p:sp>
            <p:nvSpPr>
              <p:cNvPr id="74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84779" y="1585943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75" name="Line 83"/>
              <p:cNvSpPr>
                <a:spLocks noChangeShapeType="1"/>
              </p:cNvSpPr>
              <p:nvPr/>
            </p:nvSpPr>
            <p:spPr bwMode="auto">
              <a:xfrm rot="16200000" flipH="1" flipV="1">
                <a:off x="4672078" y="2731662"/>
                <a:ext cx="393885" cy="12701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67611" y="3139119"/>
              <a:ext cx="434053" cy="4617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6070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 THREE ELEMENTS OF IMPEDANCES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1114426" y="151485"/>
            <a:ext cx="7243762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838382" y="1610984"/>
            <a:ext cx="7364627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The resistor, R</a:t>
            </a:r>
          </a:p>
          <a:p>
            <a:pPr marL="514350" indent="-514350">
              <a:buFont typeface="+mj-lt"/>
              <a:buAutoNum type="arabicPeriod"/>
            </a:pPr>
            <a:endParaRPr lang="en-US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altLang="en-US" sz="28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altLang="en-US" sz="28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The inductor, L</a:t>
            </a:r>
          </a:p>
          <a:p>
            <a:pPr marL="514350" indent="-514350">
              <a:buFont typeface="+mj-lt"/>
              <a:buAutoNum type="arabicPeriod"/>
            </a:pPr>
            <a:endParaRPr lang="en-US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altLang="en-US" sz="28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altLang="en-US" sz="28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The capacitor, C</a:t>
            </a:r>
          </a:p>
          <a:p>
            <a:pPr marL="0" indent="0"/>
            <a:endParaRPr lang="en-US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/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                 </a:t>
            </a:r>
            <a:endParaRPr lang="en-US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36" name="Group 35"/>
          <p:cNvGrpSpPr>
            <a:grpSpLocks/>
          </p:cNvGrpSpPr>
          <p:nvPr/>
        </p:nvGrpSpPr>
        <p:grpSpPr bwMode="auto">
          <a:xfrm>
            <a:off x="4649788" y="1757362"/>
            <a:ext cx="250826" cy="828676"/>
            <a:chOff x="4" y="0"/>
            <a:chExt cx="10" cy="52"/>
          </a:xfrm>
        </p:grpSpPr>
        <p:sp>
          <p:nvSpPr>
            <p:cNvPr id="49" name="Line 79"/>
            <p:cNvSpPr>
              <a:spLocks noChangeShapeType="1"/>
            </p:cNvSpPr>
            <p:nvPr/>
          </p:nvSpPr>
          <p:spPr bwMode="auto">
            <a:xfrm rot="16200000" flipV="1">
              <a:off x="5" y="43"/>
              <a:ext cx="8" cy="10"/>
            </a:xfrm>
            <a:prstGeom prst="line">
              <a:avLst/>
            </a:prstGeom>
            <a:noFill/>
            <a:ln w="44450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0" name="Line 80"/>
            <p:cNvSpPr>
              <a:spLocks noChangeShapeType="1"/>
            </p:cNvSpPr>
            <p:nvPr/>
          </p:nvSpPr>
          <p:spPr bwMode="auto">
            <a:xfrm rot="16200000" flipV="1">
              <a:off x="5" y="26"/>
              <a:ext cx="8" cy="10"/>
            </a:xfrm>
            <a:prstGeom prst="line">
              <a:avLst/>
            </a:prstGeom>
            <a:noFill/>
            <a:ln w="44450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1" name="Line 81"/>
            <p:cNvSpPr>
              <a:spLocks noChangeShapeType="1"/>
            </p:cNvSpPr>
            <p:nvPr/>
          </p:nvSpPr>
          <p:spPr bwMode="auto">
            <a:xfrm rot="16200000" flipV="1">
              <a:off x="5" y="9"/>
              <a:ext cx="8" cy="10"/>
            </a:xfrm>
            <a:prstGeom prst="line">
              <a:avLst/>
            </a:prstGeom>
            <a:noFill/>
            <a:ln w="44450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2" name="Line 82"/>
            <p:cNvSpPr>
              <a:spLocks noChangeShapeType="1"/>
            </p:cNvSpPr>
            <p:nvPr/>
          </p:nvSpPr>
          <p:spPr bwMode="auto">
            <a:xfrm rot="-5400000" flipH="1" flipV="1">
              <a:off x="4" y="17"/>
              <a:ext cx="9" cy="10"/>
            </a:xfrm>
            <a:prstGeom prst="line">
              <a:avLst/>
            </a:prstGeom>
            <a:noFill/>
            <a:ln w="44450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3" name="Line 83"/>
            <p:cNvSpPr>
              <a:spLocks noChangeShapeType="1"/>
            </p:cNvSpPr>
            <p:nvPr/>
          </p:nvSpPr>
          <p:spPr bwMode="auto">
            <a:xfrm rot="-5400000" flipH="1" flipV="1">
              <a:off x="4" y="0"/>
              <a:ext cx="9" cy="10"/>
            </a:xfrm>
            <a:prstGeom prst="line">
              <a:avLst/>
            </a:prstGeom>
            <a:noFill/>
            <a:ln w="44450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4" name="Line 84"/>
            <p:cNvSpPr>
              <a:spLocks noChangeShapeType="1"/>
            </p:cNvSpPr>
            <p:nvPr/>
          </p:nvSpPr>
          <p:spPr bwMode="auto">
            <a:xfrm rot="-5400000" flipH="1" flipV="1">
              <a:off x="4" y="34"/>
              <a:ext cx="9" cy="10"/>
            </a:xfrm>
            <a:prstGeom prst="line">
              <a:avLst/>
            </a:prstGeom>
            <a:noFill/>
            <a:ln w="44450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</p:grpSp>
      <p:sp>
        <p:nvSpPr>
          <p:cNvPr id="55" name="Line 83"/>
          <p:cNvSpPr>
            <a:spLocks noChangeShapeType="1"/>
          </p:cNvSpPr>
          <p:nvPr/>
        </p:nvSpPr>
        <p:spPr bwMode="auto">
          <a:xfrm rot="16200000" flipH="1" flipV="1">
            <a:off x="4684779" y="1585943"/>
            <a:ext cx="393885" cy="12701"/>
          </a:xfrm>
          <a:prstGeom prst="line">
            <a:avLst/>
          </a:prstGeom>
          <a:noFill/>
          <a:ln w="44450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56" name="Line 83"/>
          <p:cNvSpPr>
            <a:spLocks noChangeShapeType="1"/>
          </p:cNvSpPr>
          <p:nvPr/>
        </p:nvSpPr>
        <p:spPr bwMode="auto">
          <a:xfrm rot="16200000" flipH="1" flipV="1">
            <a:off x="4672078" y="2731662"/>
            <a:ext cx="393885" cy="12701"/>
          </a:xfrm>
          <a:prstGeom prst="line">
            <a:avLst/>
          </a:prstGeom>
          <a:noFill/>
          <a:ln w="44450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20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5701" y="3102857"/>
            <a:ext cx="406637" cy="13064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0696" y="4680200"/>
            <a:ext cx="683948" cy="170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44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1" name="Rectangle 6"/>
          <p:cNvSpPr txBox="1">
            <a:spLocks noChangeArrowheads="1"/>
          </p:cNvSpPr>
          <p:nvPr/>
        </p:nvSpPr>
        <p:spPr bwMode="auto">
          <a:xfrm>
            <a:off x="334963" y="220663"/>
            <a:ext cx="8612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SUMMARY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606379" y="220662"/>
            <a:ext cx="6141308" cy="612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334963" y="769938"/>
            <a:ext cx="887086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i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EXAMPLE 1: Combining 4 antennas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i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EXAMPLE 2: Two step impedance transformation for </a:t>
            </a:r>
          </a:p>
          <a:p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                          greater impedance ratios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i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EXAMPLE 3: Unbalance power divider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i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EXAMPLE 4: Generation of I and Q signals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i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EXAMPLE 5: LNA input circuit for minimum noise figure</a:t>
            </a:r>
            <a:endParaRPr lang="en-US" sz="2400" b="1" i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23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1" name="Rectangle 6"/>
          <p:cNvSpPr txBox="1">
            <a:spLocks noChangeArrowheads="1"/>
          </p:cNvSpPr>
          <p:nvPr/>
        </p:nvSpPr>
        <p:spPr bwMode="auto">
          <a:xfrm>
            <a:off x="334963" y="220663"/>
            <a:ext cx="8612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QUESTIONS?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606379" y="220662"/>
            <a:ext cx="6141308" cy="612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9661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 BASICS, </a:t>
            </a:r>
            <a:b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 IMPEDANCE OF EACH COMPONENT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1114426" y="151485"/>
            <a:ext cx="7243762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838382" y="1610984"/>
            <a:ext cx="7364627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marL="0" indent="0"/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           Z =R</a:t>
            </a:r>
          </a:p>
          <a:p>
            <a:pPr marL="514350" indent="-514350">
              <a:buFont typeface="+mj-lt"/>
              <a:buAutoNum type="arabicPeriod"/>
            </a:pPr>
            <a:endParaRPr lang="en-US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altLang="en-US" sz="28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altLang="en-US" sz="28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/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          Z = +</a:t>
            </a:r>
            <a:r>
              <a:rPr lang="en-US" altLang="en-US" sz="2800" b="1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jX</a:t>
            </a:r>
            <a:r>
              <a:rPr lang="en-US" altLang="en-US" sz="2800" b="1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L</a:t>
            </a:r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  |Z| = |X</a:t>
            </a:r>
            <a:r>
              <a:rPr lang="en-US" altLang="en-US" sz="2800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L</a:t>
            </a:r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|                </a:t>
            </a:r>
          </a:p>
          <a:p>
            <a:pPr marL="514350" indent="-514350">
              <a:buFont typeface="+mj-lt"/>
              <a:buAutoNum type="arabicPeriod"/>
            </a:pPr>
            <a:endParaRPr lang="en-US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/>
            <a:endParaRPr lang="en-US" altLang="en-US" sz="28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altLang="en-US" sz="28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/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          Z </a:t>
            </a:r>
            <a:r>
              <a:rPr lang="en-US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= </a:t>
            </a:r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en-US" sz="2800" b="1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jX</a:t>
            </a:r>
            <a:r>
              <a:rPr lang="en-US" altLang="en-US" sz="2800" b="1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   |</a:t>
            </a:r>
            <a:r>
              <a:rPr lang="en-US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Z| = |</a:t>
            </a:r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r>
              <a:rPr lang="en-US" altLang="en-US" sz="2800" b="1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|</a:t>
            </a:r>
            <a:endParaRPr lang="en-US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/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                 </a:t>
            </a:r>
            <a:endParaRPr lang="en-US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49788" y="1395351"/>
            <a:ext cx="250826" cy="1539604"/>
            <a:chOff x="4649788" y="1395351"/>
            <a:chExt cx="250826" cy="1539604"/>
          </a:xfrm>
        </p:grpSpPr>
        <p:grpSp>
          <p:nvGrpSpPr>
            <p:cNvPr id="36" name="Group 35"/>
            <p:cNvGrpSpPr>
              <a:grpSpLocks/>
            </p:cNvGrpSpPr>
            <p:nvPr/>
          </p:nvGrpSpPr>
          <p:grpSpPr bwMode="auto">
            <a:xfrm>
              <a:off x="4649788" y="1757362"/>
              <a:ext cx="250826" cy="828676"/>
              <a:chOff x="4" y="0"/>
              <a:chExt cx="10" cy="52"/>
            </a:xfrm>
          </p:grpSpPr>
          <p:sp>
            <p:nvSpPr>
              <p:cNvPr id="49" name="Line 79"/>
              <p:cNvSpPr>
                <a:spLocks noChangeShapeType="1"/>
              </p:cNvSpPr>
              <p:nvPr/>
            </p:nvSpPr>
            <p:spPr bwMode="auto">
              <a:xfrm rot="16200000" flipV="1">
                <a:off x="5" y="43"/>
                <a:ext cx="8" cy="10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0" name="Line 80"/>
              <p:cNvSpPr>
                <a:spLocks noChangeShapeType="1"/>
              </p:cNvSpPr>
              <p:nvPr/>
            </p:nvSpPr>
            <p:spPr bwMode="auto">
              <a:xfrm rot="16200000" flipV="1">
                <a:off x="5" y="26"/>
                <a:ext cx="8" cy="10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1" name="Line 81"/>
              <p:cNvSpPr>
                <a:spLocks noChangeShapeType="1"/>
              </p:cNvSpPr>
              <p:nvPr/>
            </p:nvSpPr>
            <p:spPr bwMode="auto">
              <a:xfrm rot="16200000" flipV="1">
                <a:off x="5" y="9"/>
                <a:ext cx="8" cy="10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2" name="Line 82"/>
              <p:cNvSpPr>
                <a:spLocks noChangeShapeType="1"/>
              </p:cNvSpPr>
              <p:nvPr/>
            </p:nvSpPr>
            <p:spPr bwMode="auto">
              <a:xfrm rot="-5400000" flipH="1" flipV="1">
                <a:off x="4" y="17"/>
                <a:ext cx="9" cy="10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3" name="Line 83"/>
              <p:cNvSpPr>
                <a:spLocks noChangeShapeType="1"/>
              </p:cNvSpPr>
              <p:nvPr/>
            </p:nvSpPr>
            <p:spPr bwMode="auto">
              <a:xfrm rot="-5400000" flipH="1" flipV="1">
                <a:off x="4" y="0"/>
                <a:ext cx="9" cy="10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4" name="Line 84"/>
              <p:cNvSpPr>
                <a:spLocks noChangeShapeType="1"/>
              </p:cNvSpPr>
              <p:nvPr/>
            </p:nvSpPr>
            <p:spPr bwMode="auto">
              <a:xfrm rot="-5400000" flipH="1" flipV="1">
                <a:off x="4" y="34"/>
                <a:ext cx="9" cy="10"/>
              </a:xfrm>
              <a:prstGeom prst="line">
                <a:avLst/>
              </a:prstGeom>
              <a:noFill/>
              <a:ln w="44450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55" name="Line 83"/>
            <p:cNvSpPr>
              <a:spLocks noChangeShapeType="1"/>
            </p:cNvSpPr>
            <p:nvPr/>
          </p:nvSpPr>
          <p:spPr bwMode="auto">
            <a:xfrm rot="16200000" flipH="1" flipV="1">
              <a:off x="4684779" y="1585943"/>
              <a:ext cx="393885" cy="12701"/>
            </a:xfrm>
            <a:prstGeom prst="line">
              <a:avLst/>
            </a:prstGeom>
            <a:noFill/>
            <a:ln w="44450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6" name="Line 83"/>
            <p:cNvSpPr>
              <a:spLocks noChangeShapeType="1"/>
            </p:cNvSpPr>
            <p:nvPr/>
          </p:nvSpPr>
          <p:spPr bwMode="auto">
            <a:xfrm rot="16200000" flipH="1" flipV="1">
              <a:off x="4672078" y="2731662"/>
              <a:ext cx="393885" cy="12701"/>
            </a:xfrm>
            <a:prstGeom prst="line">
              <a:avLst/>
            </a:prstGeom>
            <a:noFill/>
            <a:ln w="44450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5701" y="3102857"/>
            <a:ext cx="406637" cy="13064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0696" y="4680200"/>
            <a:ext cx="683948" cy="170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7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 IMPEDANCE OF EACH COMPONENT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1114426" y="151485"/>
            <a:ext cx="7243762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 Box 5"/>
              <p:cNvSpPr txBox="1">
                <a:spLocks noChangeArrowheads="1"/>
              </p:cNvSpPr>
              <p:nvPr/>
            </p:nvSpPr>
            <p:spPr bwMode="auto">
              <a:xfrm>
                <a:off x="838382" y="1610984"/>
                <a:ext cx="7364627" cy="39703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bg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800100" indent="-3429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257300" indent="-3429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714500" indent="-3429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171700" indent="-3429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628900" indent="-3429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3086100" indent="-3429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543300" indent="-3429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4000500" indent="-3429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pPr marL="0" indent="0"/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		|X</a:t>
                </a:r>
                <a:r>
                  <a:rPr lang="en-US" altLang="en-US" sz="2800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L</a:t>
                </a:r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|  =</a:t>
                </a:r>
                <a14:m>
                  <m:oMath xmlns:m="http://schemas.openxmlformats.org/officeDocument/2006/math">
                    <m:r>
                      <a:rPr lang="en-US" altLang="en-US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m:rPr>
                        <m:sty m:val="p"/>
                      </m:rPr>
                      <a:rPr lang="el-GR" altLang="en-US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π</m:t>
                    </m:r>
                    <m:r>
                      <a:rPr lang="en-US" altLang="en-US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𝒇𝑳</m:t>
                    </m:r>
                  </m:oMath>
                </a14:m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,</a:t>
                </a:r>
              </a:p>
              <a:p>
                <a:pPr marL="0" indent="0"/>
                <a:r>
                  <a:rPr lang="en-US" altLang="en-US" sz="28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</a:t>
                </a:r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      where:	</a:t>
                </a:r>
                <a14:m>
                  <m:oMath xmlns:m="http://schemas.openxmlformats.org/officeDocument/2006/math">
                    <m:r>
                      <a:rPr lang="en-US" altLang="en-US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altLang="en-US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frequency in Hz</a:t>
                </a:r>
              </a:p>
              <a:p>
                <a:pPr marL="0" indent="0"/>
                <a:r>
                  <a:rPr lang="en-US" altLang="en-US" sz="28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	</a:t>
                </a:r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en-US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𝑳</m:t>
                    </m:r>
                    <m:r>
                      <a:rPr lang="en-US" altLang="en-US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inductance in </a:t>
                </a:r>
                <a:r>
                  <a:rPr lang="en-US" altLang="en-US" sz="2800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henries</a:t>
                </a:r>
                <a:endParaRPr lang="en-US" altLang="en-US" sz="2800" b="1" dirty="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  <a:p>
                <a:pPr marL="0" indent="0"/>
                <a:endParaRPr lang="en-US" altLang="en-US" sz="2800" b="1" dirty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  <a:p>
                <a:pPr marL="0" indent="0"/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		|X</a:t>
                </a:r>
                <a:r>
                  <a:rPr lang="en-US" altLang="en-US" sz="28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C</a:t>
                </a:r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| = </a:t>
                </a:r>
                <a14:m>
                  <m:oMath xmlns:m="http://schemas.openxmlformats.org/officeDocument/2006/math">
                    <m:r>
                      <a:rPr lang="en-US" altLang="en-US" sz="28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8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/(</m:t>
                    </m:r>
                    <m:r>
                      <a:rPr lang="en-US" altLang="en-US" sz="28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m:rPr>
                        <m:sty m:val="p"/>
                      </m:rPr>
                      <a:rPr lang="el-GR" altLang="en-US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π</m:t>
                    </m:r>
                    <m:r>
                      <a:rPr lang="en-US" altLang="en-US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altLang="en-US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altLang="en-US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  </a:t>
                </a:r>
              </a:p>
              <a:p>
                <a:pPr marL="0" indent="0"/>
                <a:r>
                  <a:rPr lang="en-US" altLang="en-US" sz="28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</a:t>
                </a:r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       where: </a:t>
                </a:r>
                <a14:m>
                  <m:oMath xmlns:m="http://schemas.openxmlformats.org/officeDocument/2006/math">
                    <m:r>
                      <a:rPr lang="en-US" altLang="en-US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altLang="en-US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en-US" sz="28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</a:t>
                </a:r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frequency in Hz</a:t>
                </a:r>
                <a:endParaRPr lang="en-US" altLang="en-US" sz="2800" b="1" dirty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  <a:p>
                <a:pPr marL="0" indent="0"/>
                <a:r>
                  <a:rPr lang="en-US" altLang="en-US" sz="28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		</a:t>
                </a:r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altLang="en-US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capacitance in farads</a:t>
                </a:r>
                <a:endParaRPr lang="en-US" altLang="en-US" sz="2800" b="1" dirty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  <a:p>
                <a:pPr marL="0" indent="0"/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                        </a:t>
                </a:r>
              </a:p>
              <a:p>
                <a:pPr marL="0" indent="0"/>
                <a:r>
                  <a:rPr lang="en-US" altLang="en-US" sz="28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</a:t>
                </a:r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          and   </a:t>
                </a:r>
                <a14:m>
                  <m:oMath xmlns:m="http://schemas.openxmlformats.org/officeDocument/2006/math">
                    <m:r>
                      <a:rPr lang="en-US" altLang="en-US" sz="28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𝐙</m:t>
                    </m:r>
                    <m:r>
                      <a:rPr lang="en-US" altLang="en-US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altLang="en-US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± </m:t>
                    </m:r>
                    <m:r>
                      <a:rPr lang="en-US" altLang="en-US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𝒋𝑿</m:t>
                    </m:r>
                  </m:oMath>
                </a14:m>
                <a:endParaRPr lang="en-US" altLang="en-US" sz="2800" b="1" dirty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8382" y="1610984"/>
                <a:ext cx="7364627" cy="3970318"/>
              </a:xfrm>
              <a:prstGeom prst="rect">
                <a:avLst/>
              </a:prstGeom>
              <a:blipFill rotWithShape="0">
                <a:blip r:embed="rId3"/>
                <a:stretch>
                  <a:fillRect t="-1534" b="-322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bg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688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 COMPLEX IMPEDANCE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1114426" y="151485"/>
            <a:ext cx="7243762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993561" y="1489506"/>
            <a:ext cx="7364627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marL="0" indent="0"/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			+</a:t>
            </a:r>
            <a:r>
              <a:rPr lang="en-US" altLang="en-US" sz="2800" b="1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jX</a:t>
            </a:r>
            <a:r>
              <a:rPr lang="en-US" altLang="en-US" sz="2800" b="1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L</a:t>
            </a:r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		</a:t>
            </a:r>
          </a:p>
          <a:p>
            <a:pPr marL="0" indent="0"/>
            <a:endParaRPr lang="en-US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/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				Z = R + </a:t>
            </a:r>
            <a:r>
              <a:rPr lang="en-US" altLang="en-US" sz="2800" b="1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jX</a:t>
            </a:r>
            <a:endParaRPr lang="en-US" altLang="en-US" sz="28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/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                             </a:t>
            </a:r>
            <a:endParaRPr lang="en-US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/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/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                                         R</a:t>
            </a:r>
            <a:endParaRPr lang="en-US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/>
            <a:endParaRPr lang="en-US" altLang="en-US" sz="28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/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                             </a:t>
            </a:r>
          </a:p>
          <a:p>
            <a:pPr marL="0" indent="0"/>
            <a:r>
              <a:rPr lang="en-US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			Z = R - </a:t>
            </a:r>
            <a:r>
              <a:rPr lang="en-US" altLang="en-US" sz="2800" b="1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jX</a:t>
            </a:r>
            <a:endParaRPr lang="en-US" altLang="en-US" sz="28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/>
            <a:endParaRPr lang="en-US" altLang="en-US" sz="28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/>
            <a:r>
              <a:rPr lang="en-US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                - </a:t>
            </a:r>
            <a:r>
              <a:rPr lang="en-US" altLang="en-US" sz="2800" b="1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jX</a:t>
            </a:r>
            <a:r>
              <a:rPr lang="en-US" altLang="en-US" sz="2800" b="1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endParaRPr lang="en-US" altLang="en-US" sz="2800" b="1" baseline="-250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9564" y="3229769"/>
            <a:ext cx="386190" cy="80688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2171700" y="1999512"/>
            <a:ext cx="3833813" cy="3812080"/>
            <a:chOff x="0" y="0"/>
            <a:chExt cx="2809875" cy="2324100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0"/>
              <a:ext cx="2809875" cy="2324100"/>
              <a:chOff x="0" y="0"/>
              <a:chExt cx="2809875" cy="2324100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0" y="1162050"/>
                <a:ext cx="2809875" cy="9525"/>
              </a:xfrm>
              <a:prstGeom prst="line">
                <a:avLst/>
              </a:prstGeom>
              <a:ln w="444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1409700" y="0"/>
                <a:ext cx="19050" cy="2324100"/>
              </a:xfrm>
              <a:prstGeom prst="line">
                <a:avLst/>
              </a:prstGeom>
              <a:ln w="444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V="1">
                <a:off x="1409700" y="609600"/>
                <a:ext cx="1114425" cy="542925"/>
              </a:xfrm>
              <a:prstGeom prst="line">
                <a:avLst/>
              </a:prstGeom>
              <a:ln w="44450">
                <a:solidFill>
                  <a:schemeClr val="accent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V="1">
                <a:off x="1419225" y="600075"/>
                <a:ext cx="110490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2514600" y="600075"/>
                <a:ext cx="0" cy="1076325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dash"/>
                <a:miter lim="800000"/>
              </a:ln>
              <a:effectLst/>
            </p:spPr>
          </p:cxnSp>
          <p:sp>
            <p:nvSpPr>
              <p:cNvPr id="17" name="Text Box 2"/>
              <p:cNvSpPr txBox="1">
                <a:spLocks noChangeArrowheads="1"/>
              </p:cNvSpPr>
              <p:nvPr/>
            </p:nvSpPr>
            <p:spPr bwMode="auto">
              <a:xfrm>
                <a:off x="1812453" y="851287"/>
                <a:ext cx="285750" cy="2647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50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000" dirty="0">
                    <a:solidFill>
                      <a:schemeClr val="accent2">
                        <a:lumMod val="50000"/>
                      </a:schemeClr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θ</a:t>
                </a:r>
                <a:endParaRPr lang="en-US" sz="2000" dirty="0">
                  <a:solidFill>
                    <a:schemeClr val="accent2">
                      <a:lumMod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1" name="Straight Connector 10"/>
            <p:cNvCxnSpPr/>
            <p:nvPr/>
          </p:nvCxnSpPr>
          <p:spPr>
            <a:xfrm>
              <a:off x="1419225" y="1171575"/>
              <a:ext cx="1095375" cy="504825"/>
            </a:xfrm>
            <a:prstGeom prst="line">
              <a:avLst/>
            </a:prstGeom>
            <a:ln w="44450">
              <a:solidFill>
                <a:schemeClr val="accent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5680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1718" name="Rectangle 6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265113" y="12700"/>
                <a:ext cx="8878887" cy="1139825"/>
              </a:xfrm>
            </p:spPr>
            <p:txBody>
              <a:bodyPr/>
              <a:lstStyle/>
              <a:p>
                <a:pPr eaLnBrk="1" hangingPunct="1">
                  <a:defRPr/>
                </a:pPr>
                <a:r>
                  <a:rPr lang="en-US" altLang="en-US" sz="2800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EXPRESS </a:t>
                </a:r>
                <a14:m>
                  <m:oMath xmlns:m="http://schemas.openxmlformats.org/officeDocument/2006/math">
                    <m:r>
                      <a:rPr lang="en-US" altLang="en-US" sz="28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altLang="en-US" sz="2800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en-US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𝑳</m:t>
                    </m:r>
                  </m:oMath>
                </a14:m>
                <a:r>
                  <a:rPr lang="en-US" altLang="en-US" sz="2800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, AND </a:t>
                </a:r>
                <a14:m>
                  <m:oMath xmlns:m="http://schemas.openxmlformats.org/officeDocument/2006/math">
                    <m:r>
                      <a:rPr lang="en-US" altLang="en-US" sz="28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altLang="en-US" sz="2800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 USING </a:t>
                </a:r>
                <a:br>
                  <a:rPr lang="en-US" altLang="en-US" sz="2800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</a:br>
                <a:r>
                  <a:rPr lang="en-US" altLang="en-US" sz="2800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SCIENTIFIC NOTATION</a:t>
                </a:r>
                <a:endParaRPr lang="en-US" altLang="en-US" sz="2800" dirty="0" smtClean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71718" name="Rectangle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65113" y="12700"/>
                <a:ext cx="8878887" cy="1139825"/>
              </a:xfrm>
              <a:blipFill rotWithShape="0">
                <a:blip r:embed="rId3"/>
                <a:stretch>
                  <a:fillRect b="-96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1114426" y="151485"/>
            <a:ext cx="7243762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 Box 5"/>
              <p:cNvSpPr txBox="1">
                <a:spLocks noChangeArrowheads="1"/>
              </p:cNvSpPr>
              <p:nvPr/>
            </p:nvSpPr>
            <p:spPr bwMode="auto">
              <a:xfrm>
                <a:off x="442913" y="1233676"/>
                <a:ext cx="7700962" cy="54066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bg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800100" indent="-3429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257300" indent="-3429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714500" indent="-3429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171700" indent="-3429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628900" indent="-3429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3086100" indent="-3429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543300" indent="-3429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4000500" indent="-3429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pPr marL="0" indent="0"/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			</a:t>
                </a:r>
                <a:r>
                  <a:rPr lang="en-US" altLang="en-US" sz="2800" b="1" u="sng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SHORT CUTS</a:t>
                </a:r>
              </a:p>
              <a:p>
                <a:pPr marL="0" indent="0"/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		 x 1000 </a:t>
                </a:r>
                <a:r>
                  <a:rPr lang="en-US" altLang="en-US" sz="28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= x </a:t>
                </a:r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10</a:t>
                </a:r>
                <a:r>
                  <a:rPr lang="en-US" altLang="en-US" sz="2800" b="1" baseline="5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3</a:t>
                </a:r>
              </a:p>
              <a:p>
                <a:pPr marL="0" indent="0"/>
                <a:r>
                  <a:rPr lang="en-US" altLang="en-US" sz="2800" b="1" baseline="50000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	</a:t>
                </a:r>
                <a:r>
                  <a:rPr lang="en-US" altLang="en-US" sz="2800" b="1" baseline="5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	 </a:t>
                </a:r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1/1000 = </a:t>
                </a:r>
                <a:r>
                  <a:rPr lang="en-US" altLang="en-US" sz="28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x </a:t>
                </a:r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10</a:t>
                </a:r>
                <a:r>
                  <a:rPr lang="en-US" altLang="en-US" sz="2800" b="1" baseline="5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-3</a:t>
                </a:r>
              </a:p>
              <a:p>
                <a:pPr marL="0" indent="0"/>
                <a:endParaRPr lang="en-US" altLang="en-US" sz="2800" b="1" baseline="50000" dirty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  <a:p>
                <a:pPr marL="0" indent="0"/>
                <a:r>
                  <a:rPr lang="en-US" altLang="en-US" sz="28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	</a:t>
                </a:r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en-US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m:rPr>
                        <m:sty m:val="p"/>
                      </m:rPr>
                      <a:rPr lang="el-GR" altLang="en-US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π</m:t>
                    </m:r>
                  </m:oMath>
                </a14:m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= 6.28</a:t>
                </a:r>
              </a:p>
              <a:p>
                <a:pPr marL="0" indent="0"/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US" altLang="en-US" sz="28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en-US" sz="28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/(</m:t>
                    </m:r>
                    <m:r>
                      <a:rPr lang="en-US" altLang="en-US" sz="28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m:rPr>
                        <m:sty m:val="p"/>
                      </m:rPr>
                      <a:rPr lang="el-GR" altLang="en-US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π</m:t>
                    </m:r>
                    <m:r>
                      <a:rPr lang="en-US" altLang="en-US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en-US" sz="28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</a:t>
                </a:r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= 0.159 = 159 x 10</a:t>
                </a:r>
                <a:r>
                  <a:rPr lang="en-US" altLang="en-US" sz="2800" b="1" baseline="5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-3</a:t>
                </a:r>
              </a:p>
              <a:p>
                <a:pPr marL="0" indent="0"/>
                <a:endParaRPr lang="en-US" altLang="en-US" sz="2800" b="1" baseline="50000" dirty="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  <a:p>
                <a:pPr marL="0" indent="0"/>
                <a:r>
                  <a:rPr lang="en-US" altLang="en-US" sz="2800" b="1" baseline="5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US" altLang="en-US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altLang="en-US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𝒊𝒏</m:t>
                    </m:r>
                    <m:r>
                      <a:rPr lang="en-US" altLang="en-US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𝑴𝑯𝒛</m:t>
                    </m:r>
                    <m:r>
                      <a:rPr lang="en-US" altLang="en-US" sz="28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x 10</a:t>
                </a:r>
                <a:r>
                  <a:rPr lang="en-US" altLang="en-US" sz="2800" b="1" baseline="5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6  </a:t>
                </a:r>
              </a:p>
              <a:p>
                <a:pPr marL="0" indent="0"/>
                <a14:m>
                  <m:oMath xmlns:m="http://schemas.openxmlformats.org/officeDocument/2006/math">
                    <m:r>
                      <a:rPr lang="en-US" altLang="en-US" sz="28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                      (</m:t>
                    </m:r>
                    <m:r>
                      <a:rPr lang="en-US" altLang="en-US" sz="28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𝐢</m:t>
                    </m:r>
                    <m:r>
                      <a:rPr lang="en-US" altLang="en-US" sz="28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en-US" sz="28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𝐞</m:t>
                    </m:r>
                    <m:r>
                      <a:rPr lang="en-US" altLang="en-US" sz="28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8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𝟏𝟒𝟒</m:t>
                    </m:r>
                    <m:r>
                      <a:rPr lang="en-US" altLang="en-US" sz="2800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𝑴𝑯𝒛</m:t>
                    </m:r>
                    <m:r>
                      <a:rPr lang="en-US" altLang="en-US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en-US" sz="28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</a:t>
                </a:r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144 x 10</a:t>
                </a:r>
                <a:r>
                  <a:rPr lang="en-US" altLang="en-US" sz="2800" b="1" baseline="5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6 </a:t>
                </a:r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Hz)</a:t>
                </a:r>
              </a:p>
              <a:p>
                <a:pPr marL="0" indent="0"/>
                <a:endParaRPr lang="en-US" altLang="en-US" sz="2800" b="1" dirty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  <a:p>
                <a:pPr marL="0" indent="0"/>
                <a:r>
                  <a:rPr lang="en-US" altLang="en-US" sz="28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	</a:t>
                </a:r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	10</a:t>
                </a:r>
                <a:r>
                  <a:rPr lang="en-US" altLang="en-US" sz="2800" b="1" baseline="5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-9</a:t>
                </a:r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</a:t>
                </a:r>
                <a:r>
                  <a:rPr lang="en-US" altLang="en-US" sz="2800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henries</a:t>
                </a:r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= </a:t>
                </a:r>
                <a:r>
                  <a:rPr lang="en-US" altLang="en-US" sz="2800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nanohenries</a:t>
                </a:r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, </a:t>
                </a:r>
                <a:r>
                  <a:rPr lang="en-US" altLang="en-US" sz="2800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nH</a:t>
                </a:r>
                <a:endParaRPr lang="en-US" altLang="en-US" sz="2800" b="1" dirty="0" smtClean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  <a:p>
                <a:pPr marL="0" indent="0"/>
                <a:r>
                  <a:rPr lang="en-US" altLang="en-US" sz="2800" b="1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	</a:t>
                </a:r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	10</a:t>
                </a:r>
                <a:r>
                  <a:rPr lang="en-US" altLang="en-US" sz="2800" b="1" baseline="5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-12 </a:t>
                </a:r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farads =  </a:t>
                </a:r>
                <a:r>
                  <a:rPr lang="en-US" altLang="en-US" sz="2800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picofarads</a:t>
                </a:r>
                <a:r>
                  <a:rPr lang="en-US" altLang="en-US" sz="28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, pf             </a:t>
                </a:r>
              </a:p>
              <a:p>
                <a:pPr marL="0" indent="0"/>
                <a:r>
                  <a:rPr lang="en-US" altLang="en-US" sz="2800" b="1" baseline="5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</a:t>
                </a:r>
                <a:endParaRPr lang="en-US" altLang="en-US" sz="2800" b="1" dirty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2913" y="1233676"/>
                <a:ext cx="7700962" cy="5406608"/>
              </a:xfrm>
              <a:prstGeom prst="rect">
                <a:avLst/>
              </a:prstGeom>
              <a:blipFill rotWithShape="0">
                <a:blip r:embed="rId4"/>
                <a:stretch>
                  <a:fillRect t="-112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bg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33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>
          <a:xfrm>
            <a:off x="265113" y="12700"/>
            <a:ext cx="8878887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MORE BASICS</a:t>
            </a: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1000125" y="151485"/>
            <a:ext cx="7315199" cy="902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98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265113" y="0"/>
            <a:ext cx="88788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724900" y="6768465"/>
            <a:ext cx="0" cy="26670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" name="Rectangle 1"/>
          <p:cNvSpPr/>
          <p:nvPr/>
        </p:nvSpPr>
        <p:spPr>
          <a:xfrm>
            <a:off x="1529114" y="1486972"/>
            <a:ext cx="6037037" cy="37856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The loaded Q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= Xs/Rs = 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Rp/Xp</a:t>
            </a:r>
          </a:p>
          <a:p>
            <a:endParaRPr lang="en-US" sz="2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2400" b="1" u="sng" dirty="0" smtClean="0">
                <a:solidFill>
                  <a:srgbClr val="000000"/>
                </a:solidFill>
                <a:latin typeface="Arial" panose="020B0604020202020204" pitchFamily="34" charset="0"/>
              </a:rPr>
              <a:t>A series R &amp; X circuit has an equivalent </a:t>
            </a:r>
          </a:p>
          <a:p>
            <a:r>
              <a:rPr lang="en-US" sz="2400" b="1" u="sng" dirty="0" smtClean="0">
                <a:solidFill>
                  <a:srgbClr val="000000"/>
                </a:solidFill>
                <a:latin typeface="Arial" panose="020B0604020202020204" pitchFamily="34" charset="0"/>
              </a:rPr>
              <a:t>parallel R &amp; X circuit.</a:t>
            </a:r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endParaRPr lang="en-US" sz="2400" b="1" dirty="0" smtClean="0">
              <a:solidFill>
                <a:srgbClr val="000000"/>
              </a:solidFill>
              <a:latin typeface="+mj-lt"/>
            </a:endParaRPr>
          </a:p>
          <a:p>
            <a:r>
              <a:rPr lang="en-US" sz="2400" b="1" dirty="0">
                <a:solidFill>
                  <a:srgbClr val="000000"/>
                </a:solidFill>
                <a:latin typeface="+mj-lt"/>
              </a:rPr>
              <a:t>Xs is the series reactance, </a:t>
            </a:r>
          </a:p>
          <a:p>
            <a:r>
              <a:rPr lang="en-US" sz="2400" b="1" dirty="0">
                <a:solidFill>
                  <a:srgbClr val="000000"/>
                </a:solidFill>
                <a:latin typeface="+mj-lt"/>
              </a:rPr>
              <a:t>Rs is the series resistance, </a:t>
            </a:r>
          </a:p>
          <a:p>
            <a:r>
              <a:rPr lang="en-US" sz="2400" b="1" dirty="0">
                <a:solidFill>
                  <a:srgbClr val="000000"/>
                </a:solidFill>
                <a:latin typeface="+mj-lt"/>
              </a:rPr>
              <a:t>Rp is the parallel </a:t>
            </a:r>
            <a:r>
              <a:rPr lang="en-US" sz="2400" b="1" dirty="0" smtClean="0">
                <a:solidFill>
                  <a:srgbClr val="000000"/>
                </a:solidFill>
                <a:latin typeface="+mj-lt"/>
              </a:rPr>
              <a:t>resistance, </a:t>
            </a:r>
            <a:endParaRPr lang="en-US" sz="2400" b="1" dirty="0">
              <a:solidFill>
                <a:srgbClr val="000000"/>
              </a:solidFill>
              <a:latin typeface="+mj-lt"/>
            </a:endParaRPr>
          </a:p>
          <a:p>
            <a:r>
              <a:rPr lang="en-US" sz="2400" b="1" dirty="0">
                <a:solidFill>
                  <a:srgbClr val="000000"/>
                </a:solidFill>
                <a:latin typeface="+mj-lt"/>
              </a:rPr>
              <a:t>Xp is the parallel </a:t>
            </a:r>
            <a:r>
              <a:rPr lang="en-US" sz="2400" b="1" dirty="0" smtClean="0">
                <a:solidFill>
                  <a:srgbClr val="000000"/>
                </a:solidFill>
                <a:latin typeface="+mj-lt"/>
              </a:rPr>
              <a:t>reactance.</a:t>
            </a:r>
          </a:p>
          <a:p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0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tellite Dish">
  <a:themeElements>
    <a:clrScheme name="Satellite Dish 6">
      <a:dk1>
        <a:srgbClr val="000000"/>
      </a:dk1>
      <a:lt1>
        <a:srgbClr val="DDDCC5"/>
      </a:lt1>
      <a:dk2>
        <a:srgbClr val="000000"/>
      </a:dk2>
      <a:lt2>
        <a:srgbClr val="B9B695"/>
      </a:lt2>
      <a:accent1>
        <a:srgbClr val="EAEBE9"/>
      </a:accent1>
      <a:accent2>
        <a:srgbClr val="BFBFAB"/>
      </a:accent2>
      <a:accent3>
        <a:srgbClr val="EBEBDF"/>
      </a:accent3>
      <a:accent4>
        <a:srgbClr val="000000"/>
      </a:accent4>
      <a:accent5>
        <a:srgbClr val="F3F3F2"/>
      </a:accent5>
      <a:accent6>
        <a:srgbClr val="ADAD9B"/>
      </a:accent6>
      <a:hlink>
        <a:srgbClr val="009900"/>
      </a:hlink>
      <a:folHlink>
        <a:srgbClr val="336600"/>
      </a:folHlink>
    </a:clrScheme>
    <a:fontScheme name="Satellite Dish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defRPr>
        </a:defPPr>
      </a:lstStyle>
    </a:lnDef>
  </a:objectDefaults>
  <a:extraClrSchemeLst>
    <a:extraClrScheme>
      <a:clrScheme name="Satellite Dish 1">
        <a:dk1>
          <a:srgbClr val="660000"/>
        </a:dk1>
        <a:lt1>
          <a:srgbClr val="FFFFFF"/>
        </a:lt1>
        <a:dk2>
          <a:srgbClr val="A80000"/>
        </a:dk2>
        <a:lt2>
          <a:srgbClr val="FFFF99"/>
        </a:lt2>
        <a:accent1>
          <a:srgbClr val="FF6600"/>
        </a:accent1>
        <a:accent2>
          <a:srgbClr val="6A0000"/>
        </a:accent2>
        <a:accent3>
          <a:srgbClr val="D1AAAA"/>
        </a:accent3>
        <a:accent4>
          <a:srgbClr val="DADADA"/>
        </a:accent4>
        <a:accent5>
          <a:srgbClr val="FFB8AA"/>
        </a:accent5>
        <a:accent6>
          <a:srgbClr val="5F00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ellite Dish 2">
        <a:dk1>
          <a:srgbClr val="6A4700"/>
        </a:dk1>
        <a:lt1>
          <a:srgbClr val="FFFFFF"/>
        </a:lt1>
        <a:dk2>
          <a:srgbClr val="522900"/>
        </a:dk2>
        <a:lt2>
          <a:srgbClr val="FFFF99"/>
        </a:lt2>
        <a:accent1>
          <a:srgbClr val="CC9900"/>
        </a:accent1>
        <a:accent2>
          <a:srgbClr val="9C7300"/>
        </a:accent2>
        <a:accent3>
          <a:srgbClr val="B3ACAA"/>
        </a:accent3>
        <a:accent4>
          <a:srgbClr val="DADADA"/>
        </a:accent4>
        <a:accent5>
          <a:srgbClr val="E2CAAA"/>
        </a:accent5>
        <a:accent6>
          <a:srgbClr val="8D6800"/>
        </a:accent6>
        <a:hlink>
          <a:srgbClr val="FF99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ellite Dish 3">
        <a:dk1>
          <a:srgbClr val="495630"/>
        </a:dk1>
        <a:lt1>
          <a:srgbClr val="FFFFCC"/>
        </a:lt1>
        <a:dk2>
          <a:srgbClr val="2D361C"/>
        </a:dk2>
        <a:lt2>
          <a:srgbClr val="BAD38D"/>
        </a:lt2>
        <a:accent1>
          <a:srgbClr val="68803E"/>
        </a:accent1>
        <a:accent2>
          <a:srgbClr val="556636"/>
        </a:accent2>
        <a:accent3>
          <a:srgbClr val="ADAEAB"/>
        </a:accent3>
        <a:accent4>
          <a:srgbClr val="DADAAE"/>
        </a:accent4>
        <a:accent5>
          <a:srgbClr val="B9C0AF"/>
        </a:accent5>
        <a:accent6>
          <a:srgbClr val="4C5C30"/>
        </a:accent6>
        <a:hlink>
          <a:srgbClr val="339933"/>
        </a:hlink>
        <a:folHlink>
          <a:srgbClr val="D9D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ellite Dish 4">
        <a:dk1>
          <a:srgbClr val="666A5C"/>
        </a:dk1>
        <a:lt1>
          <a:srgbClr val="FFFFFF"/>
        </a:lt1>
        <a:dk2>
          <a:srgbClr val="757868"/>
        </a:dk2>
        <a:lt2>
          <a:srgbClr val="C4C3AA"/>
        </a:lt2>
        <a:accent1>
          <a:srgbClr val="9AC2C0"/>
        </a:accent1>
        <a:accent2>
          <a:srgbClr val="4D4F45"/>
        </a:accent2>
        <a:accent3>
          <a:srgbClr val="BDBEB9"/>
        </a:accent3>
        <a:accent4>
          <a:srgbClr val="DADADA"/>
        </a:accent4>
        <a:accent5>
          <a:srgbClr val="CADDDC"/>
        </a:accent5>
        <a:accent6>
          <a:srgbClr val="45473E"/>
        </a:accent6>
        <a:hlink>
          <a:srgbClr val="009999"/>
        </a:hlink>
        <a:folHlink>
          <a:srgbClr val="BFCB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ellite Dish 5">
        <a:dk1>
          <a:srgbClr val="006664"/>
        </a:dk1>
        <a:lt1>
          <a:srgbClr val="FFFFFF"/>
        </a:lt1>
        <a:dk2>
          <a:srgbClr val="00908D"/>
        </a:dk2>
        <a:lt2>
          <a:srgbClr val="ADE5CD"/>
        </a:lt2>
        <a:accent1>
          <a:srgbClr val="00CCFF"/>
        </a:accent1>
        <a:accent2>
          <a:srgbClr val="006666"/>
        </a:accent2>
        <a:accent3>
          <a:srgbClr val="AAC6C5"/>
        </a:accent3>
        <a:accent4>
          <a:srgbClr val="DADADA"/>
        </a:accent4>
        <a:accent5>
          <a:srgbClr val="AAE2FF"/>
        </a:accent5>
        <a:accent6>
          <a:srgbClr val="005C5C"/>
        </a:accent6>
        <a:hlink>
          <a:srgbClr val="6DD8DB"/>
        </a:hlink>
        <a:folHlink>
          <a:srgbClr val="C5E2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ellite Dish 6">
        <a:dk1>
          <a:srgbClr val="000000"/>
        </a:dk1>
        <a:lt1>
          <a:srgbClr val="DDDCC5"/>
        </a:lt1>
        <a:dk2>
          <a:srgbClr val="000000"/>
        </a:dk2>
        <a:lt2>
          <a:srgbClr val="B9B695"/>
        </a:lt2>
        <a:accent1>
          <a:srgbClr val="EAEBE9"/>
        </a:accent1>
        <a:accent2>
          <a:srgbClr val="BFBFAB"/>
        </a:accent2>
        <a:accent3>
          <a:srgbClr val="EBEBDF"/>
        </a:accent3>
        <a:accent4>
          <a:srgbClr val="000000"/>
        </a:accent4>
        <a:accent5>
          <a:srgbClr val="F3F3F2"/>
        </a:accent5>
        <a:accent6>
          <a:srgbClr val="ADAD9B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tellite Dish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36699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ADB8CA"/>
        </a:accent5>
        <a:accent6>
          <a:srgbClr val="555555"/>
        </a:accent6>
        <a:hlink>
          <a:srgbClr val="BBE5FF"/>
        </a:hlink>
        <a:folHlink>
          <a:srgbClr val="B6B3E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ellite Dish 8">
        <a:dk1>
          <a:srgbClr val="000090"/>
        </a:dk1>
        <a:lt1>
          <a:srgbClr val="EAEAEA"/>
        </a:lt1>
        <a:dk2>
          <a:srgbClr val="3A3AB2"/>
        </a:dk2>
        <a:lt2>
          <a:srgbClr val="CAD4DC"/>
        </a:lt2>
        <a:accent1>
          <a:srgbClr val="3974AF"/>
        </a:accent1>
        <a:accent2>
          <a:srgbClr val="232369"/>
        </a:accent2>
        <a:accent3>
          <a:srgbClr val="AEAED5"/>
        </a:accent3>
        <a:accent4>
          <a:srgbClr val="C8C8C8"/>
        </a:accent4>
        <a:accent5>
          <a:srgbClr val="AEBCD4"/>
        </a:accent5>
        <a:accent6>
          <a:srgbClr val="1F1F5E"/>
        </a:accent6>
        <a:hlink>
          <a:srgbClr val="00CCFF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tellite Dish 9">
        <a:dk1>
          <a:srgbClr val="9C9C9C"/>
        </a:dk1>
        <a:lt1>
          <a:srgbClr val="FFFFFF"/>
        </a:lt1>
        <a:dk2>
          <a:srgbClr val="8696CA"/>
        </a:dk2>
        <a:lt2>
          <a:srgbClr val="FFFFFF"/>
        </a:lt2>
        <a:accent1>
          <a:srgbClr val="97D1D5"/>
        </a:accent1>
        <a:accent2>
          <a:srgbClr val="666699"/>
        </a:accent2>
        <a:accent3>
          <a:srgbClr val="C3C9E1"/>
        </a:accent3>
        <a:accent4>
          <a:srgbClr val="DADADA"/>
        </a:accent4>
        <a:accent5>
          <a:srgbClr val="C9E5E7"/>
        </a:accent5>
        <a:accent6>
          <a:srgbClr val="5C5C8A"/>
        </a:accent6>
        <a:hlink>
          <a:srgbClr val="0000FF"/>
        </a:hlink>
        <a:folHlink>
          <a:srgbClr val="00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8512</TotalTime>
  <Words>1882</Words>
  <Application>Microsoft Office PowerPoint</Application>
  <PresentationFormat>On-screen Show (4:3)</PresentationFormat>
  <Paragraphs>466</Paragraphs>
  <Slides>41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9" baseType="lpstr">
      <vt:lpstr>Arial</vt:lpstr>
      <vt:lpstr>Arial Black</vt:lpstr>
      <vt:lpstr>Calibri</vt:lpstr>
      <vt:lpstr>Cambria Math</vt:lpstr>
      <vt:lpstr>Times New Roman</vt:lpstr>
      <vt:lpstr>Verdana</vt:lpstr>
      <vt:lpstr>Wingdings</vt:lpstr>
      <vt:lpstr>Satellite Dish</vt:lpstr>
      <vt:lpstr> VHF SUPER CONFERENCE APR 26-28, 2019 WASHINGTON-DULLES  By: Ben Lowe, K4QF/K4VOW</vt:lpstr>
      <vt:lpstr>WHY IMPEDANCE MATCH?</vt:lpstr>
      <vt:lpstr>THE CASE FOR 50 OHMS</vt:lpstr>
      <vt:lpstr>THE THREE ELEMENTS OF IMPEDANCES</vt:lpstr>
      <vt:lpstr>THE BASICS,  THE IMPEDANCE OF EACH COMPONENT</vt:lpstr>
      <vt:lpstr>THE IMPEDANCE OF EACH COMPONENT</vt:lpstr>
      <vt:lpstr>THE COMPLEX IMPEDANCE</vt:lpstr>
      <vt:lpstr>EXPRESS f, L, AND C USING  SCIENTIFIC NOTATION</vt:lpstr>
      <vt:lpstr>MORE BASICS</vt:lpstr>
      <vt:lpstr>HELPFUL HINTS</vt:lpstr>
      <vt:lpstr>HELPFUL HINTS (con’t)</vt:lpstr>
      <vt:lpstr>COMPONENT CALCULATIONS</vt:lpstr>
      <vt:lpstr>EXAMPLE 1 – COMBINING FOUR ANTENNAS</vt:lpstr>
      <vt:lpstr>COMBINING FOUR ANTENNAS (con’t)</vt:lpstr>
      <vt:lpstr>COMBINING FOUR ANTENNAS (con’t)</vt:lpstr>
      <vt:lpstr>COMBINING FOUR ANTENNAS (con’t)</vt:lpstr>
      <vt:lpstr>COMBINING FOUR ANTENNAS (con’t)</vt:lpstr>
      <vt:lpstr>COMBINING FOUR ANTENNAS SIMPLIFIED</vt:lpstr>
      <vt:lpstr>COMBINING FOUR ANTENNAS SIMPLEFIED</vt:lpstr>
      <vt:lpstr>WHEN IS YOUR INDUCTOR 23.9 nH?</vt:lpstr>
      <vt:lpstr>WHEN IS YOUR INDUCTOR 23.9 nH, con’t?</vt:lpstr>
      <vt:lpstr>USE COMPLEMENTARY L MATCHING FOR  HIGHER IMPEDANCE TRANSFORMATIONS</vt:lpstr>
      <vt:lpstr>DETERMINE THE “GEOMETRIC  MEAN” IMPEDANCE</vt:lpstr>
      <vt:lpstr>2nd STAGE TRANSFORMATION TO 50 OHMS</vt:lpstr>
      <vt:lpstr>DETERMINE COMPONENT  VALUES FOR 144 MHZ</vt:lpstr>
      <vt:lpstr>UNBALANCED POWER DIVIDER</vt:lpstr>
      <vt:lpstr>UNBALANCED POWER DIVIDER, con’t</vt:lpstr>
      <vt:lpstr>UNBALANCED POWER DIVIDER, con’t</vt:lpstr>
      <vt:lpstr>UNBALANCED POWER DIVIDER, con’t</vt:lpstr>
      <vt:lpstr>UNBALANCED POWER DIVIDER, con’t</vt:lpstr>
      <vt:lpstr>FINAL UNBALANCED POWER DIVIDER CKT.</vt:lpstr>
      <vt:lpstr>I AND Q GENERATION FOR SDR OR SSB</vt:lpstr>
      <vt:lpstr>I AND Q GENERATION, con’t</vt:lpstr>
      <vt:lpstr>I AND Q GENERATION, con’t</vt:lpstr>
      <vt:lpstr>SM6PGP/SM6FHZ CIRCULAR POLARIZATION</vt:lpstr>
      <vt:lpstr>1296 MHz QUADRATURE COUPLER</vt:lpstr>
      <vt:lpstr>1296 MHz QUADRATURE COUPLER</vt:lpstr>
      <vt:lpstr>LNA OPTIMUM SOURCE IMPEDANCE</vt:lpstr>
      <vt:lpstr>LNA OPTIMUM SOURCE IMPEDANCE, con’t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V/UHF Microwave Foliage Attenuation</dc:title>
  <dc:creator>Ben</dc:creator>
  <cp:lastModifiedBy>Ben Lowe</cp:lastModifiedBy>
  <cp:revision>494</cp:revision>
  <cp:lastPrinted>2019-03-26T20:08:13Z</cp:lastPrinted>
  <dcterms:created xsi:type="dcterms:W3CDTF">2008-04-23T19:56:28Z</dcterms:created>
  <dcterms:modified xsi:type="dcterms:W3CDTF">2019-03-26T20:13:40Z</dcterms:modified>
</cp:coreProperties>
</file>