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88" r:id="rId4"/>
    <p:sldId id="289" r:id="rId5"/>
    <p:sldId id="290" r:id="rId6"/>
    <p:sldId id="291" r:id="rId7"/>
    <p:sldId id="293" r:id="rId8"/>
    <p:sldId id="294" r:id="rId9"/>
    <p:sldId id="295" r:id="rId10"/>
    <p:sldId id="296" r:id="rId11"/>
    <p:sldId id="298" r:id="rId12"/>
    <p:sldId id="301" r:id="rId13"/>
    <p:sldId id="300" r:id="rId14"/>
    <p:sldId id="299" r:id="rId15"/>
    <p:sldId id="297" r:id="rId16"/>
    <p:sldId id="292" r:id="rId17"/>
    <p:sldId id="270" r:id="rId18"/>
    <p:sldId id="269" r:id="rId19"/>
    <p:sldId id="271" r:id="rId20"/>
    <p:sldId id="272" r:id="rId21"/>
    <p:sldId id="283" r:id="rId22"/>
    <p:sldId id="261" r:id="rId23"/>
    <p:sldId id="262" r:id="rId24"/>
    <p:sldId id="263" r:id="rId25"/>
    <p:sldId id="302" r:id="rId26"/>
    <p:sldId id="303" r:id="rId27"/>
    <p:sldId id="304" r:id="rId28"/>
    <p:sldId id="265" r:id="rId29"/>
    <p:sldId id="274" r:id="rId30"/>
    <p:sldId id="282" r:id="rId31"/>
    <p:sldId id="305" r:id="rId32"/>
    <p:sldId id="276" r:id="rId33"/>
    <p:sldId id="275" r:id="rId34"/>
    <p:sldId id="277" r:id="rId35"/>
    <p:sldId id="281" r:id="rId36"/>
    <p:sldId id="279" r:id="rId37"/>
    <p:sldId id="278" r:id="rId38"/>
    <p:sldId id="306"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81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FE5393-139E-4765-A3E8-4C4A1BD8D47C}" type="datetimeFigureOut">
              <a:rPr lang="en-US" smtClean="0"/>
              <a:t>2/25/2019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FFF244-BE25-49B7-A715-54D6055A00AD}" type="slidenum">
              <a:rPr lang="en-US" smtClean="0"/>
              <a:t>‹#›</a:t>
            </a:fld>
            <a:endParaRPr lang="en-US"/>
          </a:p>
        </p:txBody>
      </p:sp>
    </p:spTree>
    <p:extLst>
      <p:ext uri="{BB962C8B-B14F-4D97-AF65-F5344CB8AC3E}">
        <p14:creationId xmlns:p14="http://schemas.microsoft.com/office/powerpoint/2010/main" val="2110531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W5UN</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18</a:t>
            </a:fld>
            <a:endParaRPr lang="en-US"/>
          </a:p>
        </p:txBody>
      </p:sp>
    </p:spTree>
    <p:extLst>
      <p:ext uri="{BB962C8B-B14F-4D97-AF65-F5344CB8AC3E}">
        <p14:creationId xmlns:p14="http://schemas.microsoft.com/office/powerpoint/2010/main" val="1285537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 elm quagi finished</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30</a:t>
            </a:fld>
            <a:endParaRPr lang="en-US"/>
          </a:p>
        </p:txBody>
      </p:sp>
    </p:spTree>
    <p:extLst>
      <p:ext uri="{BB962C8B-B14F-4D97-AF65-F5344CB8AC3E}">
        <p14:creationId xmlns:p14="http://schemas.microsoft.com/office/powerpoint/2010/main" val="1951026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vs</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31</a:t>
            </a:fld>
            <a:endParaRPr lang="en-US"/>
          </a:p>
        </p:txBody>
      </p:sp>
    </p:spTree>
    <p:extLst>
      <p:ext uri="{BB962C8B-B14F-4D97-AF65-F5344CB8AC3E}">
        <p14:creationId xmlns:p14="http://schemas.microsoft.com/office/powerpoint/2010/main" val="311562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 elm yagi</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32</a:t>
            </a:fld>
            <a:endParaRPr lang="en-US"/>
          </a:p>
        </p:txBody>
      </p:sp>
    </p:spTree>
    <p:extLst>
      <p:ext uri="{BB962C8B-B14F-4D97-AF65-F5344CB8AC3E}">
        <p14:creationId xmlns:p14="http://schemas.microsoft.com/office/powerpoint/2010/main" val="1375780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 elm yagi</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33</a:t>
            </a:fld>
            <a:endParaRPr lang="en-US"/>
          </a:p>
        </p:txBody>
      </p:sp>
    </p:spTree>
    <p:extLst>
      <p:ext uri="{BB962C8B-B14F-4D97-AF65-F5344CB8AC3E}">
        <p14:creationId xmlns:p14="http://schemas.microsoft.com/office/powerpoint/2010/main" val="1214331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Quagi</a:t>
            </a:r>
            <a:r>
              <a:rPr lang="en-US" baseline="0" dirty="0" smtClean="0"/>
              <a:t> &amp; yagi</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34</a:t>
            </a:fld>
            <a:endParaRPr lang="en-US"/>
          </a:p>
        </p:txBody>
      </p:sp>
    </p:spTree>
    <p:extLst>
      <p:ext uri="{BB962C8B-B14F-4D97-AF65-F5344CB8AC3E}">
        <p14:creationId xmlns:p14="http://schemas.microsoft.com/office/powerpoint/2010/main" val="2915543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Basic info on the 2 beams</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35</a:t>
            </a:fld>
            <a:endParaRPr lang="en-US"/>
          </a:p>
        </p:txBody>
      </p:sp>
    </p:spTree>
    <p:extLst>
      <p:ext uri="{BB962C8B-B14F-4D97-AF65-F5344CB8AC3E}">
        <p14:creationId xmlns:p14="http://schemas.microsoft.com/office/powerpoint/2010/main" val="1163903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1 10 Oct – Dec 2018</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36</a:t>
            </a:fld>
            <a:endParaRPr lang="en-US"/>
          </a:p>
        </p:txBody>
      </p:sp>
    </p:spTree>
    <p:extLst>
      <p:ext uri="{BB962C8B-B14F-4D97-AF65-F5344CB8AC3E}">
        <p14:creationId xmlns:p14="http://schemas.microsoft.com/office/powerpoint/2010/main" val="9671581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2 10 Oct – Dec 2018</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37</a:t>
            </a:fld>
            <a:endParaRPr lang="en-US"/>
          </a:p>
        </p:txBody>
      </p:sp>
    </p:spTree>
    <p:extLst>
      <p:ext uri="{BB962C8B-B14F-4D97-AF65-F5344CB8AC3E}">
        <p14:creationId xmlns:p14="http://schemas.microsoft.com/office/powerpoint/2010/main" val="35129518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Options</a:t>
            </a:r>
            <a:r>
              <a:rPr lang="en-US" baseline="0" dirty="0" smtClean="0"/>
              <a:t> for building</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38</a:t>
            </a:fld>
            <a:endParaRPr lang="en-US"/>
          </a:p>
        </p:txBody>
      </p:sp>
    </p:spTree>
    <p:extLst>
      <p:ext uri="{BB962C8B-B14F-4D97-AF65-F5344CB8AC3E}">
        <p14:creationId xmlns:p14="http://schemas.microsoft.com/office/powerpoint/2010/main" val="2616975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W5UN</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19</a:t>
            </a:fld>
            <a:endParaRPr lang="en-US"/>
          </a:p>
        </p:txBody>
      </p:sp>
    </p:spTree>
    <p:extLst>
      <p:ext uri="{BB962C8B-B14F-4D97-AF65-F5344CB8AC3E}">
        <p14:creationId xmlns:p14="http://schemas.microsoft.com/office/powerpoint/2010/main" val="2025340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W5UN</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20</a:t>
            </a:fld>
            <a:endParaRPr lang="en-US"/>
          </a:p>
        </p:txBody>
      </p:sp>
    </p:spTree>
    <p:extLst>
      <p:ext uri="{BB962C8B-B14F-4D97-AF65-F5344CB8AC3E}">
        <p14:creationId xmlns:p14="http://schemas.microsoft.com/office/powerpoint/2010/main" val="724585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2m quagi</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22</a:t>
            </a:fld>
            <a:endParaRPr lang="en-US"/>
          </a:p>
        </p:txBody>
      </p:sp>
    </p:spTree>
    <p:extLst>
      <p:ext uri="{BB962C8B-B14F-4D97-AF65-F5344CB8AC3E}">
        <p14:creationId xmlns:p14="http://schemas.microsoft.com/office/powerpoint/2010/main" val="450158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222 quagi</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23</a:t>
            </a:fld>
            <a:endParaRPr lang="en-US"/>
          </a:p>
        </p:txBody>
      </p:sp>
    </p:spTree>
    <p:extLst>
      <p:ext uri="{BB962C8B-B14F-4D97-AF65-F5344CB8AC3E}">
        <p14:creationId xmlns:p14="http://schemas.microsoft.com/office/powerpoint/2010/main" val="3479949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432 quagi</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24</a:t>
            </a:fld>
            <a:endParaRPr lang="en-US"/>
          </a:p>
        </p:txBody>
      </p:sp>
    </p:spTree>
    <p:extLst>
      <p:ext uri="{BB962C8B-B14F-4D97-AF65-F5344CB8AC3E}">
        <p14:creationId xmlns:p14="http://schemas.microsoft.com/office/powerpoint/2010/main" val="392642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 elm Quagi @ home</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26</a:t>
            </a:fld>
            <a:endParaRPr lang="en-US"/>
          </a:p>
        </p:txBody>
      </p:sp>
    </p:spTree>
    <p:extLst>
      <p:ext uri="{BB962C8B-B14F-4D97-AF65-F5344CB8AC3E}">
        <p14:creationId xmlns:p14="http://schemas.microsoft.com/office/powerpoint/2010/main" val="413639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 elm quagi build</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28</a:t>
            </a:fld>
            <a:endParaRPr lang="en-US"/>
          </a:p>
        </p:txBody>
      </p:sp>
    </p:spTree>
    <p:extLst>
      <p:ext uri="{BB962C8B-B14F-4D97-AF65-F5344CB8AC3E}">
        <p14:creationId xmlns:p14="http://schemas.microsoft.com/office/powerpoint/2010/main" val="2825382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 elm </a:t>
            </a:r>
            <a:r>
              <a:rPr lang="en-US" dirty="0" err="1" smtClean="0"/>
              <a:t>quai</a:t>
            </a:r>
            <a:r>
              <a:rPr lang="en-US" dirty="0" smtClean="0"/>
              <a:t> build</a:t>
            </a:r>
            <a:endParaRPr lang="en-US" dirty="0"/>
          </a:p>
        </p:txBody>
      </p:sp>
      <p:sp>
        <p:nvSpPr>
          <p:cNvPr id="4" name="Slide Number Placeholder 3"/>
          <p:cNvSpPr>
            <a:spLocks noGrp="1"/>
          </p:cNvSpPr>
          <p:nvPr>
            <p:ph type="sldNum" sz="quarter" idx="10"/>
          </p:nvPr>
        </p:nvSpPr>
        <p:spPr/>
        <p:txBody>
          <a:bodyPr/>
          <a:lstStyle/>
          <a:p>
            <a:fld id="{BAFFF244-BE25-49B7-A715-54D6055A00AD}" type="slidenum">
              <a:rPr lang="en-US" smtClean="0"/>
              <a:t>29</a:t>
            </a:fld>
            <a:endParaRPr lang="en-US"/>
          </a:p>
        </p:txBody>
      </p:sp>
    </p:spTree>
    <p:extLst>
      <p:ext uri="{BB962C8B-B14F-4D97-AF65-F5344CB8AC3E}">
        <p14:creationId xmlns:p14="http://schemas.microsoft.com/office/powerpoint/2010/main" val="1785051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D18556-F015-4CC2-867D-C3212B56A53D}" type="datetimeFigureOut">
              <a:rPr lang="en-US" smtClean="0"/>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B7725-F64E-4F26-955F-33DA585BDEB3}" type="slidenum">
              <a:rPr lang="en-US" smtClean="0"/>
              <a:t>‹#›</a:t>
            </a:fld>
            <a:endParaRPr lang="en-US"/>
          </a:p>
        </p:txBody>
      </p:sp>
    </p:spTree>
    <p:extLst>
      <p:ext uri="{BB962C8B-B14F-4D97-AF65-F5344CB8AC3E}">
        <p14:creationId xmlns:p14="http://schemas.microsoft.com/office/powerpoint/2010/main" val="2082278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D18556-F015-4CC2-867D-C3212B56A53D}" type="datetimeFigureOut">
              <a:rPr lang="en-US" smtClean="0"/>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B7725-F64E-4F26-955F-33DA585BDEB3}" type="slidenum">
              <a:rPr lang="en-US" smtClean="0"/>
              <a:t>‹#›</a:t>
            </a:fld>
            <a:endParaRPr lang="en-US"/>
          </a:p>
        </p:txBody>
      </p:sp>
    </p:spTree>
    <p:extLst>
      <p:ext uri="{BB962C8B-B14F-4D97-AF65-F5344CB8AC3E}">
        <p14:creationId xmlns:p14="http://schemas.microsoft.com/office/powerpoint/2010/main" val="29715399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D18556-F015-4CC2-867D-C3212B56A53D}" type="datetimeFigureOut">
              <a:rPr lang="en-US" smtClean="0"/>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B7725-F64E-4F26-955F-33DA585BDEB3}" type="slidenum">
              <a:rPr lang="en-US" smtClean="0"/>
              <a:t>‹#›</a:t>
            </a:fld>
            <a:endParaRPr lang="en-US"/>
          </a:p>
        </p:txBody>
      </p:sp>
    </p:spTree>
    <p:extLst>
      <p:ext uri="{BB962C8B-B14F-4D97-AF65-F5344CB8AC3E}">
        <p14:creationId xmlns:p14="http://schemas.microsoft.com/office/powerpoint/2010/main" val="3752762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D18556-F015-4CC2-867D-C3212B56A53D}" type="datetimeFigureOut">
              <a:rPr lang="en-US" smtClean="0"/>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B7725-F64E-4F26-955F-33DA585BDEB3}" type="slidenum">
              <a:rPr lang="en-US" smtClean="0"/>
              <a:t>‹#›</a:t>
            </a:fld>
            <a:endParaRPr lang="en-US"/>
          </a:p>
        </p:txBody>
      </p:sp>
    </p:spTree>
    <p:extLst>
      <p:ext uri="{BB962C8B-B14F-4D97-AF65-F5344CB8AC3E}">
        <p14:creationId xmlns:p14="http://schemas.microsoft.com/office/powerpoint/2010/main" val="3223864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D18556-F015-4CC2-867D-C3212B56A53D}" type="datetimeFigureOut">
              <a:rPr lang="en-US" smtClean="0"/>
              <a:t>2/25/2019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2B7725-F64E-4F26-955F-33DA585BDEB3}" type="slidenum">
              <a:rPr lang="en-US" smtClean="0"/>
              <a:t>‹#›</a:t>
            </a:fld>
            <a:endParaRPr lang="en-US"/>
          </a:p>
        </p:txBody>
      </p:sp>
    </p:spTree>
    <p:extLst>
      <p:ext uri="{BB962C8B-B14F-4D97-AF65-F5344CB8AC3E}">
        <p14:creationId xmlns:p14="http://schemas.microsoft.com/office/powerpoint/2010/main" val="593945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D18556-F015-4CC2-867D-C3212B56A53D}" type="datetimeFigureOut">
              <a:rPr lang="en-US" smtClean="0"/>
              <a:t>2/25/2019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2B7725-F64E-4F26-955F-33DA585BDEB3}" type="slidenum">
              <a:rPr lang="en-US" smtClean="0"/>
              <a:t>‹#›</a:t>
            </a:fld>
            <a:endParaRPr lang="en-US"/>
          </a:p>
        </p:txBody>
      </p:sp>
    </p:spTree>
    <p:extLst>
      <p:ext uri="{BB962C8B-B14F-4D97-AF65-F5344CB8AC3E}">
        <p14:creationId xmlns:p14="http://schemas.microsoft.com/office/powerpoint/2010/main" val="294365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D18556-F015-4CC2-867D-C3212B56A53D}" type="datetimeFigureOut">
              <a:rPr lang="en-US" smtClean="0"/>
              <a:t>2/25/2019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2B7725-F64E-4F26-955F-33DA585BDEB3}" type="slidenum">
              <a:rPr lang="en-US" smtClean="0"/>
              <a:t>‹#›</a:t>
            </a:fld>
            <a:endParaRPr lang="en-US"/>
          </a:p>
        </p:txBody>
      </p:sp>
    </p:spTree>
    <p:extLst>
      <p:ext uri="{BB962C8B-B14F-4D97-AF65-F5344CB8AC3E}">
        <p14:creationId xmlns:p14="http://schemas.microsoft.com/office/powerpoint/2010/main" val="3043414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6D18556-F015-4CC2-867D-C3212B56A53D}" type="datetimeFigureOut">
              <a:rPr lang="en-US" smtClean="0"/>
              <a:t>2/25/2019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2B7725-F64E-4F26-955F-33DA585BDEB3}" type="slidenum">
              <a:rPr lang="en-US" smtClean="0"/>
              <a:t>‹#›</a:t>
            </a:fld>
            <a:endParaRPr lang="en-US"/>
          </a:p>
        </p:txBody>
      </p:sp>
    </p:spTree>
    <p:extLst>
      <p:ext uri="{BB962C8B-B14F-4D97-AF65-F5344CB8AC3E}">
        <p14:creationId xmlns:p14="http://schemas.microsoft.com/office/powerpoint/2010/main" val="7767849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D18556-F015-4CC2-867D-C3212B56A53D}" type="datetimeFigureOut">
              <a:rPr lang="en-US" smtClean="0"/>
              <a:t>2/25/2019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2B7725-F64E-4F26-955F-33DA585BDEB3}" type="slidenum">
              <a:rPr lang="en-US" smtClean="0"/>
              <a:t>‹#›</a:t>
            </a:fld>
            <a:endParaRPr lang="en-US"/>
          </a:p>
        </p:txBody>
      </p:sp>
    </p:spTree>
    <p:extLst>
      <p:ext uri="{BB962C8B-B14F-4D97-AF65-F5344CB8AC3E}">
        <p14:creationId xmlns:p14="http://schemas.microsoft.com/office/powerpoint/2010/main" val="45722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D18556-F015-4CC2-867D-C3212B56A53D}" type="datetimeFigureOut">
              <a:rPr lang="en-US" smtClean="0"/>
              <a:t>2/25/2019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2B7725-F64E-4F26-955F-33DA585BDEB3}" type="slidenum">
              <a:rPr lang="en-US" smtClean="0"/>
              <a:t>‹#›</a:t>
            </a:fld>
            <a:endParaRPr lang="en-US"/>
          </a:p>
        </p:txBody>
      </p:sp>
    </p:spTree>
    <p:extLst>
      <p:ext uri="{BB962C8B-B14F-4D97-AF65-F5344CB8AC3E}">
        <p14:creationId xmlns:p14="http://schemas.microsoft.com/office/powerpoint/2010/main" val="385392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D18556-F015-4CC2-867D-C3212B56A53D}" type="datetimeFigureOut">
              <a:rPr lang="en-US" smtClean="0"/>
              <a:t>2/25/2019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2B7725-F64E-4F26-955F-33DA585BDEB3}" type="slidenum">
              <a:rPr lang="en-US" smtClean="0"/>
              <a:t>‹#›</a:t>
            </a:fld>
            <a:endParaRPr lang="en-US"/>
          </a:p>
        </p:txBody>
      </p:sp>
    </p:spTree>
    <p:extLst>
      <p:ext uri="{BB962C8B-B14F-4D97-AF65-F5344CB8AC3E}">
        <p14:creationId xmlns:p14="http://schemas.microsoft.com/office/powerpoint/2010/main" val="34554834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D18556-F015-4CC2-867D-C3212B56A53D}" type="datetimeFigureOut">
              <a:rPr lang="en-US" smtClean="0"/>
              <a:t>2/25/2019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2B7725-F64E-4F26-955F-33DA585BDEB3}" type="slidenum">
              <a:rPr lang="en-US" smtClean="0"/>
              <a:t>‹#›</a:t>
            </a:fld>
            <a:endParaRPr lang="en-US"/>
          </a:p>
        </p:txBody>
      </p:sp>
    </p:spTree>
    <p:extLst>
      <p:ext uri="{BB962C8B-B14F-4D97-AF65-F5344CB8AC3E}">
        <p14:creationId xmlns:p14="http://schemas.microsoft.com/office/powerpoint/2010/main" val="26422468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iw5edi.com/ham-radio/?the-w5un-2-meter-quagi-97,85" TargetMode="External"/><Relationship Id="rId2" Type="http://schemas.openxmlformats.org/officeDocument/2006/relationships/hyperlink" Target="mailto:w5un@wt.net"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n6nb.com/quagi.htm"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52400"/>
            <a:ext cx="7848600" cy="5257800"/>
          </a:xfrm>
        </p:spPr>
        <p:txBody>
          <a:bodyPr>
            <a:normAutofit/>
          </a:bodyPr>
          <a:lstStyle/>
          <a:p>
            <a:r>
              <a:rPr lang="en-US" sz="5400" dirty="0" smtClean="0"/>
              <a:t>The</a:t>
            </a:r>
            <a:r>
              <a:rPr lang="en-US" sz="8800" dirty="0" smtClean="0"/>
              <a:t> </a:t>
            </a:r>
            <a:br>
              <a:rPr lang="en-US" sz="8800" dirty="0" smtClean="0"/>
            </a:br>
            <a:r>
              <a:rPr lang="en-US" sz="8800" dirty="0" smtClean="0"/>
              <a:t>Quagi </a:t>
            </a:r>
            <a:br>
              <a:rPr lang="en-US" sz="8800" dirty="0" smtClean="0"/>
            </a:br>
            <a:r>
              <a:rPr lang="en-US" sz="5400" dirty="0" smtClean="0"/>
              <a:t>Revisited</a:t>
            </a:r>
            <a:endParaRPr lang="en-US" sz="7200" dirty="0"/>
          </a:p>
        </p:txBody>
      </p:sp>
    </p:spTree>
    <p:extLst>
      <p:ext uri="{BB962C8B-B14F-4D97-AF65-F5344CB8AC3E}">
        <p14:creationId xmlns:p14="http://schemas.microsoft.com/office/powerpoint/2010/main" val="4086948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609600"/>
            <a:ext cx="8763000" cy="3970318"/>
          </a:xfrm>
          <a:prstGeom prst="rect">
            <a:avLst/>
          </a:prstGeom>
        </p:spPr>
        <p:txBody>
          <a:bodyPr wrap="square">
            <a:spAutoFit/>
          </a:bodyPr>
          <a:lstStyle/>
          <a:p>
            <a:r>
              <a:rPr lang="en-US" dirty="0"/>
              <a:t> Some builders have tried </a:t>
            </a:r>
            <a:r>
              <a:rPr lang="en-US" dirty="0" err="1"/>
              <a:t>baluns</a:t>
            </a:r>
            <a:r>
              <a:rPr lang="en-US" dirty="0"/>
              <a:t> to correct the imbalance in this quad-style feed arrangement.  In many cases, a </a:t>
            </a:r>
            <a:r>
              <a:rPr lang="en-US" dirty="0" err="1"/>
              <a:t>balun</a:t>
            </a:r>
            <a:r>
              <a:rPr lang="en-US" dirty="0"/>
              <a:t> introduces losses so great that it's better to live with the unbalanced feed than to try to correct it.  Feedline radiation can be reduced by placing </a:t>
            </a:r>
            <a:r>
              <a:rPr lang="en-US" dirty="0" err="1"/>
              <a:t>toroids</a:t>
            </a:r>
            <a:r>
              <a:rPr lang="en-US" dirty="0"/>
              <a:t> on the feedline at the antenna.  Also, the feedline should run away from the </a:t>
            </a:r>
            <a:r>
              <a:rPr lang="en-US" dirty="0" err="1"/>
              <a:t>feedpoint</a:t>
            </a:r>
            <a:r>
              <a:rPr lang="en-US" dirty="0"/>
              <a:t> along the boom or below it--and then down the supporting mast perpendicularly to the elements to avoid interaction problems. </a:t>
            </a:r>
            <a:br>
              <a:rPr lang="en-US" dirty="0"/>
            </a:br>
            <a:r>
              <a:rPr lang="en-US" dirty="0"/>
              <a:t>     A phasing harness is needed if two or more Quagi antennas are stacked for additional gain.  The simplest way to feed multiple bays is with a commercial power divider and equal-length 50-ohm feedlines from the power divider to each antenna.  An alternative method is to feed each pair of antennas with odd quarter-wavelength multiples of 75-ohm coaxial cable going to a T connector and with 50-ohm cable from that point to the station.  Most amateur radio reference books describe phasing harnesses more fully. </a:t>
            </a:r>
            <a:endParaRPr lang="en-US" dirty="0" smtClean="0"/>
          </a:p>
          <a:p>
            <a:r>
              <a:rPr lang="en-US" dirty="0"/>
              <a:t> With a little practice, these antennas can be mass-produced in large quantities at low cost.  I have built as many as 16 of them for </a:t>
            </a:r>
            <a:r>
              <a:rPr lang="en-US" dirty="0" err="1"/>
              <a:t>e.m.e</a:t>
            </a:r>
            <a:r>
              <a:rPr lang="en-US" dirty="0"/>
              <a:t>. work in less than a day. </a:t>
            </a:r>
          </a:p>
        </p:txBody>
      </p:sp>
    </p:spTree>
    <p:extLst>
      <p:ext uri="{BB962C8B-B14F-4D97-AF65-F5344CB8AC3E}">
        <p14:creationId xmlns:p14="http://schemas.microsoft.com/office/powerpoint/2010/main" val="2902548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585904" y="317213"/>
            <a:ext cx="412459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rgbClr val="400040"/>
                </a:solidFill>
                <a:effectLst/>
                <a:latin typeface="Arial" pitchFamily="34" charset="0"/>
                <a:cs typeface="Times New Roman" pitchFamily="18" charset="0"/>
              </a:rPr>
              <a:t>Original Quagi dimensions (from April, 1977 </a:t>
            </a:r>
            <a:r>
              <a:rPr kumimoji="0" lang="en-US" altLang="en-US" sz="1400" b="0" i="1" u="none" strike="noStrike" cap="none" normalizeH="0" baseline="0" dirty="0" smtClean="0">
                <a:ln>
                  <a:noFill/>
                </a:ln>
                <a:solidFill>
                  <a:srgbClr val="400040"/>
                </a:solidFill>
                <a:effectLst/>
                <a:latin typeface="Arial" pitchFamily="34" charset="0"/>
                <a:cs typeface="Times New Roman" pitchFamily="18" charset="0"/>
              </a:rPr>
              <a:t>QST</a:t>
            </a:r>
            <a:r>
              <a:rPr kumimoji="0" lang="en-US" altLang="en-US" sz="1400" b="0" i="0" u="none" strike="noStrike" cap="none" normalizeH="0" baseline="0" dirty="0" smtClean="0">
                <a:ln>
                  <a:noFill/>
                </a:ln>
                <a:solidFill>
                  <a:srgbClr val="400040"/>
                </a:solidFill>
                <a:effectLst/>
                <a:latin typeface="Arial" pitchFamily="34" charset="0"/>
                <a:cs typeface="Times New Roman" pitchFamily="18" charset="0"/>
              </a:rPr>
              <a:t>)</a:t>
            </a:r>
            <a:endParaRPr kumimoji="0" lang="en-US" alt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400040"/>
                </a:solidFill>
                <a:effectLst/>
                <a:latin typeface="Times New Roman" pitchFamily="18" charset="0"/>
                <a:cs typeface="Times New Roman" pitchFamily="18" charset="0"/>
              </a:rPr>
              <a:t>  </a:t>
            </a:r>
            <a:endParaRPr kumimoji="0" lang="en-US" altLang="en-US" sz="27000" b="0" i="0" u="none" strike="noStrike" cap="none" normalizeH="0" baseline="0" dirty="0" smtClean="0">
              <a:ln>
                <a:noFill/>
              </a:ln>
              <a:solidFill>
                <a:srgbClr val="400040"/>
              </a:solidFill>
              <a:effectLst/>
              <a:latin typeface="Times New Roman" pitchFamily="18" charset="0"/>
              <a:cs typeface="Times New Roman" pitchFamily="18" charset="0"/>
            </a:endParaRPr>
          </a:p>
        </p:txBody>
      </p:sp>
      <p:pic>
        <p:nvPicPr>
          <p:cNvPr id="6146" name="Picture 2" descr="http://n6nb.com/8lq.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907505"/>
            <a:ext cx="5000625" cy="4295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9961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149068"/>
            <a:ext cx="8763000" cy="6740307"/>
          </a:xfrm>
          <a:prstGeom prst="rect">
            <a:avLst/>
          </a:prstGeom>
        </p:spPr>
        <p:txBody>
          <a:bodyPr wrap="square">
            <a:spAutoFit/>
          </a:bodyPr>
          <a:lstStyle/>
          <a:p>
            <a:r>
              <a:rPr lang="en-US" dirty="0"/>
              <a:t>Here is Will Anderson, then WB6RIV, with a modern HF-VHF-UHF station, circa 1972.  How much of this equipment can you identify?  </a:t>
            </a:r>
            <a:endParaRPr lang="en-US" dirty="0" smtClean="0"/>
          </a:p>
          <a:p>
            <a:endParaRPr lang="en-US" dirty="0"/>
          </a:p>
          <a:p>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a:t/>
            </a:r>
            <a:br>
              <a:rPr lang="en-US" dirty="0"/>
            </a:br>
            <a:r>
              <a:rPr lang="en-US" dirty="0"/>
              <a:t>     Some of the obviously homebrewed equipment includes (top left to right) an HF kilowatt amplifier, a two-meter 4CX250B amplifier, and a high voltage power supply.  Directly below that there is a 500-watt amplitude-modulated 222 MHz rig that Will used for years as net control of the "220 Rag and Tech Net" on Sunday nights.  Not shown is a 50 MHz </a:t>
            </a:r>
            <a:r>
              <a:rPr lang="en-US" dirty="0" err="1"/>
              <a:t>amplifer</a:t>
            </a:r>
            <a:r>
              <a:rPr lang="en-US" dirty="0"/>
              <a:t> that used a pair of 3-500z tubes (almost identical in appearance to the HF kilowatt).  Below the HF kilowatt and two antenna rotor controls is a </a:t>
            </a:r>
            <a:r>
              <a:rPr lang="en-US" dirty="0" err="1"/>
              <a:t>stripline</a:t>
            </a:r>
            <a:r>
              <a:rPr lang="en-US" dirty="0"/>
              <a:t> 144 MHz kilowatt using push-pull 4CX250B tubes.  To its right is a 28-to-50-MHz transverter using parallel 6146s in the final.  The </a:t>
            </a:r>
            <a:r>
              <a:rPr lang="en-US" dirty="0" err="1"/>
              <a:t>Heathkit</a:t>
            </a:r>
            <a:r>
              <a:rPr lang="en-US" dirty="0"/>
              <a:t> SB-200 amplifier to the right of the transverter had been converted for six meters.  To its right is the plate modulator for the 222 MHz rig.  On the bottom shelf there is a Drake TR-3 HF transceiver, a Swan TV-2 transverter for two meters, a Drake TR-6 for six meters and a </a:t>
            </a:r>
            <a:r>
              <a:rPr lang="en-US" dirty="0" err="1"/>
              <a:t>Hallicrafters</a:t>
            </a:r>
            <a:r>
              <a:rPr lang="en-US" dirty="0"/>
              <a:t> HF receiver.  A surprising amount of this equipment still works 40-50 years after it was built!</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762000"/>
            <a:ext cx="3914775" cy="26691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3370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304800"/>
            <a:ext cx="8534400" cy="6463308"/>
          </a:xfrm>
          <a:prstGeom prst="rect">
            <a:avLst/>
          </a:prstGeom>
        </p:spPr>
        <p:txBody>
          <a:bodyPr wrap="square">
            <a:spAutoFit/>
          </a:bodyPr>
          <a:lstStyle/>
          <a:p>
            <a:r>
              <a:rPr lang="en-US" b="1" dirty="0"/>
              <a:t>Notes concerning the 1296 MHz antenna design</a:t>
            </a:r>
            <a:endParaRPr lang="en-US" dirty="0"/>
          </a:p>
          <a:p>
            <a:r>
              <a:rPr lang="en-US" dirty="0"/>
              <a:t>    At 1296 MHz, even small variations in the dimensions can have a dramatic effect on the antenna's performance.  In the original design, the reflector loop was overlapped by 1/8 inch and soldered together after being fitted through holes drilled in a </a:t>
            </a:r>
            <a:r>
              <a:rPr lang="en-US" dirty="0" err="1"/>
              <a:t>plexiglas</a:t>
            </a:r>
            <a:r>
              <a:rPr lang="en-US" dirty="0"/>
              <a:t> "spreader" mounted on the boom.  The driven element loop was soldered to a standard UG-290 chassis-mount BNC connector.  One end of the 9.25-inch loop was pushed as far as it would go into the center pin and soldered.  Then the loop was shaped and threaded through a </a:t>
            </a:r>
            <a:r>
              <a:rPr lang="en-US" dirty="0" err="1"/>
              <a:t>plexiglas</a:t>
            </a:r>
            <a:r>
              <a:rPr lang="en-US" dirty="0"/>
              <a:t> spreader.  Finally, the other end was fed into one of the four mounting holes on the BNC connector and soldered. In most cases, the best VSWR was obtained if the end of the wire just passed through the hole so that it was flush with the opposite side of the connector.  These lengths can be optimized if a reflected power meter that works at 1296 MHz is available:  the length of the driven element can be adjusted slightly for lowest reflected power.  If a major change has to be made, the reflector should be adjusted a comparable amount.  The loop elements were shaped into a square; the exact shape did not appear to be critical. </a:t>
            </a:r>
            <a:br>
              <a:rPr lang="en-US" dirty="0"/>
            </a:br>
            <a:r>
              <a:rPr lang="en-US" dirty="0"/>
              <a:t>     The directors were made as follows.  Using 1/16-inch brass welding rod, one director was cut just slightly shorter than four inches and then filed down as needed.  Then another was cut and filed to the shortest dimension, as well as that could be determined with a good ruler.  Finally, all of the intermediate elements were filed so that they tapered evenly in length from the longest (3.91 inches) to the shortest (3.59 inches in the case of the 15-element model). </a:t>
            </a:r>
            <a:br>
              <a:rPr lang="en-US" dirty="0"/>
            </a:br>
            <a:r>
              <a:rPr lang="en-US" dirty="0"/>
              <a:t>     This information concerning the 1296 Quagi first appeared in the August, 1981, issue of </a:t>
            </a:r>
            <a:r>
              <a:rPr lang="en-US" i="1" dirty="0"/>
              <a:t>QST</a:t>
            </a:r>
            <a:r>
              <a:rPr lang="en-US" dirty="0"/>
              <a:t>.</a:t>
            </a:r>
          </a:p>
        </p:txBody>
      </p:sp>
    </p:spTree>
    <p:extLst>
      <p:ext uri="{BB962C8B-B14F-4D97-AF65-F5344CB8AC3E}">
        <p14:creationId xmlns:p14="http://schemas.microsoft.com/office/powerpoint/2010/main" val="3977405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411906" y="774413"/>
            <a:ext cx="636501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rgbClr val="400040"/>
                </a:solidFill>
                <a:effectLst/>
                <a:latin typeface="Arial" pitchFamily="34" charset="0"/>
                <a:cs typeface="Times New Roman" pitchFamily="18" charset="0"/>
              </a:rPr>
              <a:t>Dimensions of 1296 MHz Quagi antennas</a:t>
            </a:r>
            <a:endParaRPr kumimoji="0" lang="en-US" alt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400040"/>
                </a:solidFill>
                <a:effectLst/>
                <a:latin typeface="Times New Roman" pitchFamily="18" charset="0"/>
                <a:cs typeface="Times New Roman" pitchFamily="18" charset="0"/>
              </a:rPr>
              <a:t>  </a:t>
            </a:r>
            <a:endParaRPr kumimoji="0" lang="en-US" altLang="en-US" sz="25200" b="0" i="0" u="none" strike="noStrike" cap="none" normalizeH="0" baseline="0" dirty="0" smtClean="0">
              <a:ln>
                <a:noFill/>
              </a:ln>
              <a:solidFill>
                <a:srgbClr val="400040"/>
              </a:solidFill>
              <a:effectLst/>
              <a:latin typeface="Times New Roman" pitchFamily="18" charset="0"/>
              <a:cs typeface="Times New Roman" pitchFamily="18" charset="0"/>
            </a:endParaRPr>
          </a:p>
        </p:txBody>
      </p:sp>
      <p:pic>
        <p:nvPicPr>
          <p:cNvPr id="7170" name="Picture 2" descr="http://n6nb.com/129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7924" y="1411941"/>
            <a:ext cx="4752975" cy="4010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346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228600"/>
            <a:ext cx="3429000" cy="6463308"/>
          </a:xfrm>
          <a:prstGeom prst="rect">
            <a:avLst/>
          </a:prstGeom>
        </p:spPr>
        <p:txBody>
          <a:bodyPr wrap="square">
            <a:spAutoFit/>
          </a:bodyPr>
          <a:lstStyle/>
          <a:p>
            <a:r>
              <a:rPr lang="en-US" dirty="0"/>
              <a:t>Performance?  Quagi antennas have been measured for gain at VHF conferences many times.  If well built, the 8-element model usually comes in between 12 and 13 </a:t>
            </a:r>
            <a:r>
              <a:rPr lang="en-US" dirty="0" err="1"/>
              <a:t>dBd</a:t>
            </a:r>
            <a:r>
              <a:rPr lang="en-US" dirty="0"/>
              <a:t>. forward gain over a dipole, while the 15-element model is around 14-15 </a:t>
            </a:r>
            <a:r>
              <a:rPr lang="en-US" dirty="0" err="1"/>
              <a:t>dBd</a:t>
            </a:r>
            <a:r>
              <a:rPr lang="en-US" dirty="0"/>
              <a:t>. gain.  These antennas have been used by a number of record-setting VHF-UHF contest stations, sometimes in portable applications like the one shown in the photo here.  </a:t>
            </a:r>
            <a:br>
              <a:rPr lang="en-US" dirty="0"/>
            </a:br>
            <a:r>
              <a:rPr lang="en-US" dirty="0"/>
              <a:t>     This photo, taken in 1976 at Utah Pass, Utah shows an installation of six Quagi antennas (two each for 144, 222 and 432 MHz) plus a Yagi for 50 </a:t>
            </a:r>
            <a:r>
              <a:rPr lang="en-US" dirty="0" err="1"/>
              <a:t>MHz.</a:t>
            </a:r>
            <a:r>
              <a:rPr lang="en-US" dirty="0"/>
              <a:t>  They are mounted on the original "</a:t>
            </a:r>
            <a:r>
              <a:rPr lang="en-US" dirty="0" err="1"/>
              <a:t>Cabover</a:t>
            </a:r>
            <a:r>
              <a:rPr lang="en-US" dirty="0"/>
              <a:t> Kilowatt" contest truck, which was featured on the cover of </a:t>
            </a:r>
            <a:r>
              <a:rPr lang="en-US" i="1" dirty="0"/>
              <a:t>QST</a:t>
            </a:r>
            <a:r>
              <a:rPr lang="en-US" dirty="0"/>
              <a:t> in August, 1971</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838200"/>
            <a:ext cx="3429000" cy="462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66978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197346"/>
            <a:ext cx="8763000" cy="5909310"/>
          </a:xfrm>
          <a:prstGeom prst="rect">
            <a:avLst/>
          </a:prstGeom>
        </p:spPr>
        <p:txBody>
          <a:bodyPr wrap="square">
            <a:spAutoFit/>
          </a:bodyPr>
          <a:lstStyle/>
          <a:p>
            <a:r>
              <a:rPr lang="en-US" dirty="0"/>
              <a:t>  Once the experimenter has confidence in the integrity of the antenna range, it's quite possible to dispense with the receiver and VU meter and use a signal source plus a field strength meter such as the one shown in the photo at right (which also shows an assortment of elements of varying lengths, including one mounted on a meter stick for use in antenna design work). </a:t>
            </a:r>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a:t/>
            </a:r>
            <a:br>
              <a:rPr lang="en-US" dirty="0"/>
            </a:br>
            <a:r>
              <a:rPr lang="en-US" dirty="0"/>
              <a:t>    Incidentally, although this test setup is most practical with VHF/UHF antennas, the same principles work at HF as well if one can obtain the right hardware (e.g., a tower trailer to support a reference antenna beside each antenna being tested).  Also, new antennas can be designed using these antenna range principles.  A variety of element length and spacing combinations can be tried until the best results are achieved.  While this is far more tedious than computer modeling, it does produce repeatable, practical real-world results.  The Quagi antenna was designed in this fashion in 1972.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1456765"/>
            <a:ext cx="2857500" cy="232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76794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78562"/>
          </a:xfrm>
        </p:spPr>
        <p:txBody>
          <a:bodyPr>
            <a:normAutofit/>
          </a:bodyPr>
          <a:lstStyle/>
          <a:p>
            <a:r>
              <a:rPr lang="en-US" sz="2400" b="1" dirty="0"/>
              <a:t>The W5UN 2 Meter QUAGI 97</a:t>
            </a:r>
            <a:r>
              <a:rPr lang="en-US" sz="1600" dirty="0"/>
              <a:t/>
            </a:r>
            <a:br>
              <a:rPr lang="en-US" sz="1600" dirty="0"/>
            </a:br>
            <a:r>
              <a:rPr lang="en-US" sz="1200" dirty="0"/>
              <a:t/>
            </a:r>
            <a:br>
              <a:rPr lang="en-US" sz="1200" dirty="0"/>
            </a:br>
            <a:r>
              <a:rPr lang="en-US" sz="1400" b="1" dirty="0"/>
              <a:t>The W5UN Quagi 97 is a computer optimized quagi derived from the original W5UN Quagi of the early 1980s. The length of the 1997 model has been deliberately shortened to allow it fit on a 24 foot boom. Performance is substantially higher than that of the original antenna. It now compares favorably with </a:t>
            </a:r>
            <a:r>
              <a:rPr lang="en-US" sz="1400" b="1" dirty="0" err="1"/>
              <a:t>yagis</a:t>
            </a:r>
            <a:r>
              <a:rPr lang="en-US" sz="1400" b="1" dirty="0"/>
              <a:t> of the same length. The two programs used to optimize the updated antenna were AO6 and NEC 2.</a:t>
            </a:r>
            <a:r>
              <a:rPr lang="en-US" sz="2000" b="1" dirty="0"/>
              <a:t/>
            </a:r>
            <a:br>
              <a:rPr lang="en-US" sz="2000" b="1" dirty="0"/>
            </a:br>
            <a:r>
              <a:rPr lang="en-US" sz="1400" b="1" dirty="0"/>
              <a:t>This antenna has not been verified by actual construction. Gain and front to back will be as stated below. The only component of the antenna that needs verification is the 50 ohm match. </a:t>
            </a:r>
            <a:r>
              <a:rPr lang="en-US" sz="1400" b="1" i="1" dirty="0"/>
              <a:t>Who would like to be the FIRST to build the actual prototype model??</a:t>
            </a:r>
            <a:r>
              <a:rPr lang="en-US" sz="1400" b="1" dirty="0"/>
              <a:t> Full consultation will be available to the prototype builder during construction. Contact </a:t>
            </a:r>
            <a:r>
              <a:rPr lang="en-US" sz="1400" b="1" dirty="0">
                <a:hlinkClick r:id="rId2"/>
              </a:rPr>
              <a:t>w5un@wt.net</a:t>
            </a:r>
            <a:r>
              <a:rPr lang="en-US" sz="1400" b="1" dirty="0"/>
              <a:t> if you wish to be the first!</a:t>
            </a:r>
            <a:r>
              <a:rPr lang="en-US" sz="1800" dirty="0"/>
              <a:t/>
            </a:r>
            <a:br>
              <a:rPr lang="en-US" sz="1800" dirty="0"/>
            </a:br>
            <a:r>
              <a:rPr lang="en-US" sz="1600" dirty="0"/>
              <a:t> </a:t>
            </a:r>
            <a:br>
              <a:rPr lang="en-US" sz="1600" dirty="0"/>
            </a:br>
            <a:r>
              <a:rPr lang="en-US" sz="1600" b="1" dirty="0"/>
              <a:t>Antenna Characteristics:</a:t>
            </a:r>
            <a:r>
              <a:rPr lang="en-US" sz="1600" dirty="0"/>
              <a:t> </a:t>
            </a:r>
            <a:r>
              <a:rPr lang="en-US" sz="1600" b="1" dirty="0"/>
              <a:t>23' 9"</a:t>
            </a:r>
            <a:r>
              <a:rPr lang="en-US" sz="1600" dirty="0"/>
              <a:t> </a:t>
            </a:r>
            <a:br>
              <a:rPr lang="en-US" sz="1600" dirty="0"/>
            </a:br>
            <a:r>
              <a:rPr lang="en-US" sz="1600" b="1" dirty="0"/>
              <a:t>11 Element Gain: 13.56 </a:t>
            </a:r>
            <a:r>
              <a:rPr lang="en-US" sz="1600" b="1" dirty="0" err="1"/>
              <a:t>dBd</a:t>
            </a:r>
            <a:r>
              <a:rPr lang="en-US" sz="1600" b="1" dirty="0"/>
              <a:t> at 144.100 </a:t>
            </a:r>
            <a:r>
              <a:rPr lang="en-US" sz="1600" b="1" dirty="0" err="1"/>
              <a:t>Mhz</a:t>
            </a:r>
            <a:r>
              <a:rPr lang="en-US" sz="1600" dirty="0"/>
              <a:t> </a:t>
            </a:r>
            <a:br>
              <a:rPr lang="en-US" sz="1600" dirty="0"/>
            </a:br>
            <a:r>
              <a:rPr lang="en-US" sz="1600" b="1" dirty="0"/>
              <a:t>F/B : 23 dB</a:t>
            </a:r>
            <a:r>
              <a:rPr lang="en-US" sz="1600" dirty="0"/>
              <a:t/>
            </a:r>
            <a:br>
              <a:rPr lang="en-US" sz="1600" dirty="0"/>
            </a:br>
            <a:r>
              <a:rPr lang="en-US" sz="1600" dirty="0"/>
              <a:t> </a:t>
            </a:r>
            <a:br>
              <a:rPr lang="en-US" sz="1600" dirty="0"/>
            </a:br>
            <a:r>
              <a:rPr lang="en-US" sz="1600" b="1" dirty="0"/>
              <a:t>Stacking:</a:t>
            </a:r>
            <a:r>
              <a:rPr lang="en-US" sz="1600" dirty="0"/>
              <a:t/>
            </a:r>
            <a:br>
              <a:rPr lang="en-US" sz="1600" dirty="0"/>
            </a:br>
            <a:r>
              <a:rPr lang="en-US" sz="1600" b="1" dirty="0"/>
              <a:t>Optimum: E Plane: 13.73'</a:t>
            </a:r>
            <a:r>
              <a:rPr lang="en-US" sz="1600" dirty="0"/>
              <a:t> </a:t>
            </a:r>
            <a:br>
              <a:rPr lang="en-US" sz="1600" dirty="0"/>
            </a:br>
            <a:r>
              <a:rPr lang="en-US" sz="1600" b="1" dirty="0"/>
              <a:t>Optimum: H Plane: 12.86'</a:t>
            </a:r>
            <a:r>
              <a:rPr lang="en-US" sz="1600" dirty="0"/>
              <a:t> </a:t>
            </a:r>
            <a:br>
              <a:rPr lang="en-US" sz="1600" dirty="0"/>
            </a:br>
            <a:r>
              <a:rPr lang="en-US" sz="1600" dirty="0"/>
              <a:t> </a:t>
            </a:r>
            <a:br>
              <a:rPr lang="en-US" sz="1600" dirty="0"/>
            </a:br>
            <a:r>
              <a:rPr lang="en-US" sz="1600" b="1" dirty="0"/>
              <a:t>Stacking can be reduced up to 90 percent of optimum and still achieve acceptable stacking gain.</a:t>
            </a:r>
            <a:r>
              <a:rPr lang="en-US" sz="1600" dirty="0"/>
              <a:t/>
            </a:r>
            <a:br>
              <a:rPr lang="en-US" sz="1600" dirty="0"/>
            </a:br>
            <a:r>
              <a:rPr lang="en-US" sz="1600" b="1" dirty="0"/>
              <a:t>Optimum stacking is recommended, however.</a:t>
            </a:r>
            <a:br>
              <a:rPr lang="en-US" sz="1600" b="1" dirty="0"/>
            </a:br>
            <a:r>
              <a:rPr lang="en-US" sz="1200" b="1" dirty="0">
                <a:hlinkClick r:id="rId3"/>
              </a:rPr>
              <a:t>http://www.iw5edi.com/ham-radio/?</a:t>
            </a:r>
            <a:r>
              <a:rPr lang="en-US" sz="1200" b="1" dirty="0" smtClean="0">
                <a:hlinkClick r:id="rId3"/>
              </a:rPr>
              <a:t>the-w5un-2-meter-quagi-97,85</a:t>
            </a:r>
            <a:r>
              <a:rPr lang="en-US" sz="1200" b="1" dirty="0" smtClean="0"/>
              <a:t> </a:t>
            </a:r>
            <a:endParaRPr lang="en-US" sz="3600" dirty="0"/>
          </a:p>
        </p:txBody>
      </p:sp>
    </p:spTree>
    <p:extLst>
      <p:ext uri="{BB962C8B-B14F-4D97-AF65-F5344CB8AC3E}">
        <p14:creationId xmlns:p14="http://schemas.microsoft.com/office/powerpoint/2010/main" val="1420922660"/>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Autofit/>
          </a:bodyPr>
          <a:lstStyle/>
          <a:p>
            <a:r>
              <a:rPr lang="en-US" sz="2000" b="1" dirty="0"/>
              <a:t>W5UN QUAGI 97 Dimensions in </a:t>
            </a:r>
            <a:r>
              <a:rPr lang="en-US" sz="2000" b="1" u="sng" dirty="0">
                <a:solidFill>
                  <a:srgbClr val="FF0000"/>
                </a:solidFill>
              </a:rPr>
              <a:t>FREE SPACE</a:t>
            </a:r>
            <a:r>
              <a:rPr lang="en-US" sz="2000" b="1" dirty="0"/>
              <a:t>:</a:t>
            </a:r>
            <a:r>
              <a:rPr lang="en-US" sz="2000" dirty="0"/>
              <a:t/>
            </a:r>
            <a:br>
              <a:rPr lang="en-US" sz="2000" dirty="0"/>
            </a:br>
            <a:r>
              <a:rPr lang="en-US" sz="2000" dirty="0"/>
              <a:t> </a:t>
            </a:r>
            <a:br>
              <a:rPr lang="en-US" sz="2000" dirty="0"/>
            </a:br>
            <a:r>
              <a:rPr lang="en-US" sz="2000" dirty="0"/>
              <a:t>Element     Boom Pos.    El. Length    Material</a:t>
            </a:r>
            <a:br>
              <a:rPr lang="en-US" sz="2000" dirty="0"/>
            </a:br>
            <a:r>
              <a:rPr lang="en-US" sz="2000" dirty="0"/>
              <a:t>Reflector    0.0000"     84.37" loop.  #12 solid INSULATED copper wire *</a:t>
            </a:r>
            <a:br>
              <a:rPr lang="en-US" sz="2000" dirty="0"/>
            </a:br>
            <a:r>
              <a:rPr lang="en-US" sz="2000" dirty="0"/>
              <a:t>Driven      16.2500"     82.43" loop.  #12 solid INSULATED copper wire *</a:t>
            </a:r>
            <a:br>
              <a:rPr lang="en-US" sz="2000" dirty="0"/>
            </a:br>
            <a:r>
              <a:rPr lang="en-US" sz="2000" dirty="0"/>
              <a:t>Dir 1       37.1875"     36.168"       3/16" aluminum rod    </a:t>
            </a:r>
            <a:br>
              <a:rPr lang="en-US" sz="2000" dirty="0"/>
            </a:br>
            <a:r>
              <a:rPr lang="en-US" sz="2000" dirty="0"/>
              <a:t>Dir 2       70.1875"     36.052"       3/16" aluminum rod    </a:t>
            </a:r>
            <a:br>
              <a:rPr lang="en-US" sz="2000" dirty="0"/>
            </a:br>
            <a:r>
              <a:rPr lang="en-US" sz="2000" dirty="0"/>
              <a:t>Dir 3      102.5000"     35.817"       3/16" aluminum rod     </a:t>
            </a:r>
            <a:br>
              <a:rPr lang="en-US" sz="2000" dirty="0"/>
            </a:br>
            <a:r>
              <a:rPr lang="en-US" sz="2000" dirty="0"/>
              <a:t>Dir 4      135.8125"     35.475"       3/16" aluminum rod      </a:t>
            </a:r>
            <a:br>
              <a:rPr lang="en-US" sz="2000" dirty="0"/>
            </a:br>
            <a:r>
              <a:rPr lang="en-US" sz="2000" dirty="0"/>
              <a:t>Dir 5      169.0625"     35.179"       3/16" aluminum rod    </a:t>
            </a:r>
            <a:br>
              <a:rPr lang="en-US" sz="2000" dirty="0"/>
            </a:br>
            <a:r>
              <a:rPr lang="en-US" sz="2000" dirty="0"/>
              <a:t>Dir 6      202.8125"     35.090"       3/16" aluminum rod      </a:t>
            </a:r>
            <a:br>
              <a:rPr lang="en-US" sz="2000" dirty="0"/>
            </a:br>
            <a:r>
              <a:rPr lang="en-US" sz="2000" dirty="0"/>
              <a:t>Dir 7      234.2500"     35.324"       3/16" aluminum rod    </a:t>
            </a:r>
            <a:br>
              <a:rPr lang="en-US" sz="2000" dirty="0"/>
            </a:br>
            <a:r>
              <a:rPr lang="en-US" sz="2000" dirty="0"/>
              <a:t>Dir 8      264.8750"     35.617"       3/16" aluminum rod     </a:t>
            </a:r>
            <a:br>
              <a:rPr lang="en-US" sz="2000" dirty="0"/>
            </a:br>
            <a:r>
              <a:rPr lang="en-US" sz="2000" dirty="0"/>
              <a:t>Dir 9      285.0000"     35.108"       3/16" aluminum rod</a:t>
            </a:r>
            <a:br>
              <a:rPr lang="en-US" sz="2000" dirty="0"/>
            </a:br>
            <a:r>
              <a:rPr lang="en-US" sz="2000" dirty="0"/>
              <a:t> </a:t>
            </a:r>
            <a:br>
              <a:rPr lang="en-US" sz="2000" dirty="0"/>
            </a:br>
            <a:r>
              <a:rPr lang="en-US" sz="2000" dirty="0"/>
              <a:t>* #12 TW insulated solid copper wire is common house wire, found at most hardware and building supply stores. Do not strip the insulation.</a:t>
            </a:r>
            <a:br>
              <a:rPr lang="en-US" sz="2000" dirty="0"/>
            </a:br>
            <a:r>
              <a:rPr lang="en-US" sz="2000" dirty="0"/>
              <a:t> </a:t>
            </a:r>
            <a:r>
              <a:rPr lang="en-US" sz="2000" u="sng" dirty="0"/>
              <a:t>The above dimensions may be used for non-metallic booms like wood or fiberglass.</a:t>
            </a:r>
            <a:r>
              <a:rPr lang="en-US" sz="2000" dirty="0"/>
              <a:t/>
            </a:r>
            <a:br>
              <a:rPr lang="en-US" sz="2000" dirty="0"/>
            </a:br>
            <a:endParaRPr lang="en-US" sz="2000" dirty="0"/>
          </a:p>
        </p:txBody>
      </p:sp>
    </p:spTree>
    <p:extLst>
      <p:ext uri="{BB962C8B-B14F-4D97-AF65-F5344CB8AC3E}">
        <p14:creationId xmlns:p14="http://schemas.microsoft.com/office/powerpoint/2010/main" val="3571250652"/>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noAutofit/>
          </a:bodyPr>
          <a:lstStyle/>
          <a:p>
            <a:r>
              <a:rPr lang="en-US" sz="2000" dirty="0"/>
              <a:t>If you wish to use a metal boom with through the boom insulated elements, please apply the following correction to the directors only.</a:t>
            </a:r>
            <a:br>
              <a:rPr lang="en-US" sz="2000" dirty="0"/>
            </a:br>
            <a:r>
              <a:rPr lang="en-US" sz="2000" dirty="0"/>
              <a:t> </a:t>
            </a:r>
            <a:br>
              <a:rPr lang="en-US" sz="2000" dirty="0"/>
            </a:br>
            <a:r>
              <a:rPr lang="en-US" sz="2000" dirty="0"/>
              <a:t>The reflector and driven quad elements must remain insulated from the boom.</a:t>
            </a:r>
            <a:br>
              <a:rPr lang="en-US" sz="2000" dirty="0"/>
            </a:br>
            <a:r>
              <a:rPr lang="en-US" sz="2000" b="1" dirty="0"/>
              <a:t>Boom Diameter           Correction               Add</a:t>
            </a:r>
            <a:r>
              <a:rPr lang="en-US" sz="2000" dirty="0"/>
              <a:t/>
            </a:r>
            <a:br>
              <a:rPr lang="en-US" sz="2000" dirty="0"/>
            </a:br>
            <a:r>
              <a:rPr lang="en-US" sz="2000" dirty="0"/>
              <a:t>0.750" or 19.050MM        10.56%          .0792" or  2.02MM</a:t>
            </a:r>
            <a:br>
              <a:rPr lang="en-US" sz="2000" dirty="0"/>
            </a:br>
            <a:r>
              <a:rPr lang="en-US" sz="2000" dirty="0"/>
              <a:t>0.875" or 22.225MM        12.14%          .1062" or  2.70MM</a:t>
            </a:r>
            <a:br>
              <a:rPr lang="en-US" sz="2000" dirty="0"/>
            </a:br>
            <a:r>
              <a:rPr lang="en-US" sz="2000" dirty="0"/>
              <a:t>1.000" or 25.400MM        13.66%          .1366" or  3.47MM</a:t>
            </a:r>
            <a:br>
              <a:rPr lang="en-US" sz="2000" dirty="0"/>
            </a:br>
            <a:r>
              <a:rPr lang="en-US" sz="2000" dirty="0"/>
              <a:t>1.125  or 28.575MM        15.13%          .1702" or  4.32MM</a:t>
            </a:r>
            <a:br>
              <a:rPr lang="en-US" sz="2000" dirty="0"/>
            </a:br>
            <a:r>
              <a:rPr lang="en-US" sz="2000" dirty="0"/>
              <a:t>1.250" or 31.750MM        16.54%          .2068" or  5.25MM</a:t>
            </a:r>
            <a:br>
              <a:rPr lang="en-US" sz="2000" dirty="0"/>
            </a:br>
            <a:r>
              <a:rPr lang="en-US" sz="2000" dirty="0"/>
              <a:t>1.375" or 34.925MM        17.90%          .2462" or  6.25MM </a:t>
            </a:r>
            <a:br>
              <a:rPr lang="en-US" sz="2000" dirty="0"/>
            </a:br>
            <a:r>
              <a:rPr lang="en-US" sz="2000" dirty="0"/>
              <a:t>1.500" or 38.100MM        19.21%          .2882" or  7.32MM</a:t>
            </a:r>
            <a:br>
              <a:rPr lang="en-US" sz="2000" dirty="0"/>
            </a:br>
            <a:r>
              <a:rPr lang="en-US" sz="2000" dirty="0"/>
              <a:t>1.750" or 44.450MM        21.67%          .3792" or  9.63MM</a:t>
            </a:r>
            <a:br>
              <a:rPr lang="en-US" sz="2000" dirty="0"/>
            </a:br>
            <a:r>
              <a:rPr lang="en-US" sz="2000" dirty="0"/>
              <a:t>2.000" or 50.800MM        23.91%          .4783" or 12.15MM </a:t>
            </a:r>
          </a:p>
        </p:txBody>
      </p:sp>
    </p:spTree>
    <p:extLst>
      <p:ext uri="{BB962C8B-B14F-4D97-AF65-F5344CB8AC3E}">
        <p14:creationId xmlns:p14="http://schemas.microsoft.com/office/powerpoint/2010/main" val="3808293912"/>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n6nb.com/15lqpix.jpg"/>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78429"/>
            <a:ext cx="5476875" cy="3352800"/>
          </a:xfrm>
          <a:prstGeom prst="rect">
            <a:avLst/>
          </a:prstGeom>
          <a:noFill/>
          <a:ln>
            <a:noFill/>
          </a:ln>
        </p:spPr>
      </p:pic>
      <p:sp>
        <p:nvSpPr>
          <p:cNvPr id="5" name="Rectangle 4"/>
          <p:cNvSpPr/>
          <p:nvPr/>
        </p:nvSpPr>
        <p:spPr>
          <a:xfrm>
            <a:off x="838200" y="3962400"/>
            <a:ext cx="7620000" cy="2585323"/>
          </a:xfrm>
          <a:prstGeom prst="rect">
            <a:avLst/>
          </a:prstGeom>
        </p:spPr>
        <p:txBody>
          <a:bodyPr wrap="square">
            <a:spAutoFit/>
          </a:bodyPr>
          <a:lstStyle/>
          <a:p>
            <a:r>
              <a:rPr lang="en-US" dirty="0"/>
              <a:t>The Quagi was originally designed on the </a:t>
            </a:r>
            <a:r>
              <a:rPr lang="en-US" dirty="0" smtClean="0"/>
              <a:t>K6YNB/N6NB-Wayne </a:t>
            </a:r>
            <a:r>
              <a:rPr lang="en-US" dirty="0" err="1" smtClean="0"/>
              <a:t>Overbeck</a:t>
            </a:r>
            <a:r>
              <a:rPr lang="en-US" dirty="0" smtClean="0"/>
              <a:t> backyard </a:t>
            </a:r>
            <a:r>
              <a:rPr lang="en-US" dirty="0"/>
              <a:t>antenna range in 1972, with the assistance of Will Anderson, WB6RIV/AA6DD (check out the 1972 photo of Will at the end of this article).  Later work on the larger Quagi designs was done in a city park and on a beach in an attempt to get away from reflections and obstructions that made the task of optimizing the antenna design in a small backyard more difficult. </a:t>
            </a:r>
            <a:br>
              <a:rPr lang="en-US" dirty="0"/>
            </a:br>
            <a:r>
              <a:rPr lang="en-US" dirty="0"/>
              <a:t>     What originally inspired the development of the Quagi antenna was the need for a low-cost, high-gain antenna for </a:t>
            </a:r>
            <a:r>
              <a:rPr lang="en-US" dirty="0" smtClean="0"/>
              <a:t>moon-bounce </a:t>
            </a:r>
            <a:r>
              <a:rPr lang="en-US" dirty="0"/>
              <a:t>communications</a:t>
            </a:r>
            <a:r>
              <a:rPr lang="en-US" dirty="0" smtClean="0"/>
              <a:t>.</a:t>
            </a:r>
          </a:p>
          <a:p>
            <a:r>
              <a:rPr lang="en-US" dirty="0">
                <a:hlinkClick r:id="rId3"/>
              </a:rPr>
              <a:t>http://</a:t>
            </a:r>
            <a:r>
              <a:rPr lang="en-US" dirty="0" smtClean="0">
                <a:hlinkClick r:id="rId3"/>
              </a:rPr>
              <a:t>n6nb.com/quagi.htm</a:t>
            </a:r>
            <a:r>
              <a:rPr lang="en-US" dirty="0" smtClean="0"/>
              <a:t> </a:t>
            </a:r>
            <a:endParaRPr lang="en-US" dirty="0"/>
          </a:p>
        </p:txBody>
      </p:sp>
    </p:spTree>
    <p:extLst>
      <p:ext uri="{BB962C8B-B14F-4D97-AF65-F5344CB8AC3E}">
        <p14:creationId xmlns:p14="http://schemas.microsoft.com/office/powerpoint/2010/main" val="2737228055"/>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705600"/>
          </a:xfrm>
        </p:spPr>
        <p:txBody>
          <a:bodyPr>
            <a:noAutofit/>
          </a:bodyPr>
          <a:lstStyle/>
          <a:p>
            <a:pPr algn="l"/>
            <a:r>
              <a:rPr lang="en-US" sz="1400" dirty="0"/>
              <a:t>Further information concerning use of metallic booms with insulated 'thru-the boom' mounted elements follows:</a:t>
            </a:r>
            <a:br>
              <a:rPr lang="en-US" sz="1400" dirty="0"/>
            </a:br>
            <a:r>
              <a:rPr lang="en-US" sz="1400" dirty="0"/>
              <a:t> </a:t>
            </a:r>
            <a:r>
              <a:rPr lang="en-US" sz="1400" dirty="0" smtClean="0"/>
              <a:t>PROVEN </a:t>
            </a:r>
            <a:r>
              <a:rPr lang="en-US" sz="1400" dirty="0"/>
              <a:t>ACCURATE FOR BOOM DIAMETERS SMALLER THAN .055 WAVELENGTHS.</a:t>
            </a:r>
            <a:br>
              <a:rPr lang="en-US" sz="1400" dirty="0"/>
            </a:br>
            <a:r>
              <a:rPr lang="en-US" sz="1400" dirty="0"/>
              <a:t>MEASUREMENTS BY DL6WU   .FORMULA BY G3SEK.</a:t>
            </a:r>
            <a:br>
              <a:rPr lang="en-US" sz="1400" dirty="0"/>
            </a:br>
            <a:r>
              <a:rPr lang="en-US" sz="1400" dirty="0" smtClean="0"/>
              <a:t>FORMULA</a:t>
            </a:r>
            <a:r>
              <a:rPr lang="en-US" sz="1400" dirty="0"/>
              <a:t>: C = 12.5975B - </a:t>
            </a:r>
            <a:r>
              <a:rPr lang="en-US" sz="1400" dirty="0" smtClean="0"/>
              <a:t>114.5B^2</a:t>
            </a:r>
            <a:br>
              <a:rPr lang="en-US" sz="1400" dirty="0" smtClean="0"/>
            </a:br>
            <a:r>
              <a:rPr lang="en-US" sz="1400" dirty="0"/>
              <a:t/>
            </a:r>
            <a:br>
              <a:rPr lang="en-US" sz="1400" dirty="0"/>
            </a:br>
            <a:r>
              <a:rPr lang="en-US" sz="1400" dirty="0"/>
              <a:t>C = CORRECTION FACTOR AS A FRACTION OF THE BOOM DIA.</a:t>
            </a:r>
            <a:br>
              <a:rPr lang="en-US" sz="1400" dirty="0"/>
            </a:br>
            <a:r>
              <a:rPr lang="en-US" sz="1400" dirty="0"/>
              <a:t>B = BOOM DIA IN WAVELENGTHS</a:t>
            </a:r>
            <a:br>
              <a:rPr lang="en-US" sz="1400" dirty="0"/>
            </a:br>
            <a:r>
              <a:rPr lang="en-US" sz="1400" dirty="0"/>
              <a:t>B^2 MEANS B SQUARED</a:t>
            </a:r>
            <a:br>
              <a:rPr lang="en-US" sz="1400" dirty="0"/>
            </a:br>
            <a:r>
              <a:rPr lang="en-US" sz="1400" dirty="0" smtClean="0"/>
              <a:t>2 </a:t>
            </a:r>
            <a:r>
              <a:rPr lang="en-US" sz="1400" dirty="0"/>
              <a:t>METERS BOOM DIAMETER    </a:t>
            </a:r>
            <a:r>
              <a:rPr lang="en-US" sz="1400" dirty="0" smtClean="0"/>
              <a:t>                               </a:t>
            </a:r>
            <a:r>
              <a:rPr lang="en-US" sz="1400" dirty="0"/>
              <a:t>CORRECTION ADD 2 METERS.</a:t>
            </a:r>
            <a:br>
              <a:rPr lang="en-US" sz="1400" dirty="0"/>
            </a:br>
            <a:r>
              <a:rPr lang="en-US" sz="1400" dirty="0"/>
              <a:t>2 METERS BOOM DIAMETER </a:t>
            </a:r>
            <a:r>
              <a:rPr lang="en-US" sz="1400" dirty="0" smtClean="0"/>
              <a:t>                                  </a:t>
            </a:r>
            <a:r>
              <a:rPr lang="en-US" sz="1400" dirty="0"/>
              <a:t>CORRECTION ADD 2 METERS.  </a:t>
            </a:r>
            <a:br>
              <a:rPr lang="en-US" sz="1400" dirty="0"/>
            </a:br>
            <a:r>
              <a:rPr lang="en-US" sz="1400" dirty="0"/>
              <a:t>0.750" OR 19.050MM        </a:t>
            </a:r>
            <a:r>
              <a:rPr lang="en-US" sz="1400" dirty="0" smtClean="0"/>
              <a:t>                                       </a:t>
            </a:r>
            <a:r>
              <a:rPr lang="en-US" sz="1400" dirty="0"/>
              <a:t>10.56% .0792" OR 2.02MM</a:t>
            </a:r>
            <a:br>
              <a:rPr lang="en-US" sz="1400" dirty="0"/>
            </a:br>
            <a:r>
              <a:rPr lang="en-US" sz="1400" dirty="0"/>
              <a:t>0.875" OR 22.225MM         </a:t>
            </a:r>
            <a:r>
              <a:rPr lang="en-US" sz="1400" dirty="0" smtClean="0"/>
              <a:t>                                      </a:t>
            </a:r>
            <a:r>
              <a:rPr lang="en-US" sz="1400" dirty="0"/>
              <a:t>12.14% .1062" OR 2.70MM </a:t>
            </a:r>
            <a:br>
              <a:rPr lang="en-US" sz="1400" dirty="0"/>
            </a:br>
            <a:r>
              <a:rPr lang="en-US" sz="1400" dirty="0"/>
              <a:t>1.000" OR 25.400MM       </a:t>
            </a:r>
            <a:r>
              <a:rPr lang="en-US" sz="1400" dirty="0" smtClean="0"/>
              <a:t>                                        </a:t>
            </a:r>
            <a:r>
              <a:rPr lang="en-US" sz="1400" dirty="0"/>
              <a:t>13.66% .1366" OR 3.47MM </a:t>
            </a:r>
            <a:br>
              <a:rPr lang="en-US" sz="1400" dirty="0"/>
            </a:br>
            <a:r>
              <a:rPr lang="en-US" sz="1400" dirty="0"/>
              <a:t>1.125 OR 28.575MM        </a:t>
            </a:r>
            <a:r>
              <a:rPr lang="en-US" sz="1400" dirty="0" smtClean="0"/>
              <a:t>                                         </a:t>
            </a:r>
            <a:r>
              <a:rPr lang="en-US" sz="1400" dirty="0"/>
              <a:t>15.13% .1702" OR 4.32MM </a:t>
            </a:r>
            <a:br>
              <a:rPr lang="en-US" sz="1400" dirty="0"/>
            </a:br>
            <a:r>
              <a:rPr lang="en-US" sz="1400" dirty="0"/>
              <a:t>1.250" OR 31.750MM        </a:t>
            </a:r>
            <a:r>
              <a:rPr lang="en-US" sz="1400" dirty="0" smtClean="0"/>
              <a:t>                                       </a:t>
            </a:r>
            <a:r>
              <a:rPr lang="en-US" sz="1400" dirty="0"/>
              <a:t>16.54% .2068" OR 5.25MM </a:t>
            </a:r>
            <a:br>
              <a:rPr lang="en-US" sz="1400" dirty="0"/>
            </a:br>
            <a:r>
              <a:rPr lang="en-US" sz="1400" dirty="0"/>
              <a:t>1.375" OR 34.925MM        </a:t>
            </a:r>
            <a:r>
              <a:rPr lang="en-US" sz="1400" dirty="0" smtClean="0"/>
              <a:t>                                       </a:t>
            </a:r>
            <a:r>
              <a:rPr lang="en-US" sz="1400" dirty="0"/>
              <a:t>17.90% .2462 OR 6.25MM </a:t>
            </a:r>
            <a:br>
              <a:rPr lang="en-US" sz="1400" dirty="0"/>
            </a:br>
            <a:r>
              <a:rPr lang="en-US" sz="1400" dirty="0"/>
              <a:t>1.500" OR 38.100MM    </a:t>
            </a:r>
            <a:r>
              <a:rPr lang="en-US" sz="1400" dirty="0" smtClean="0"/>
              <a:t>                                           </a:t>
            </a:r>
            <a:r>
              <a:rPr lang="en-US" sz="1400" dirty="0"/>
              <a:t>19.21% .2882" OR 7.32MM </a:t>
            </a:r>
            <a:br>
              <a:rPr lang="en-US" sz="1400" dirty="0"/>
            </a:br>
            <a:r>
              <a:rPr lang="en-US" sz="1400" dirty="0"/>
              <a:t>1.750" OR 44.450MM         </a:t>
            </a:r>
            <a:r>
              <a:rPr lang="en-US" sz="1400" dirty="0" smtClean="0"/>
              <a:t>                                      </a:t>
            </a:r>
            <a:r>
              <a:rPr lang="en-US" sz="1400" dirty="0"/>
              <a:t>21.67% .3792 OR 9.63MM </a:t>
            </a:r>
            <a:br>
              <a:rPr lang="en-US" sz="1400" dirty="0"/>
            </a:br>
            <a:r>
              <a:rPr lang="en-US" sz="1400" dirty="0"/>
              <a:t>2.000" OR 50.800MM     </a:t>
            </a:r>
            <a:r>
              <a:rPr lang="en-US" sz="1400" dirty="0" smtClean="0"/>
              <a:t>                                          </a:t>
            </a:r>
            <a:r>
              <a:rPr lang="en-US" sz="1400" dirty="0"/>
              <a:t>23.91% .4783" OR 12.15MM </a:t>
            </a:r>
            <a:br>
              <a:rPr lang="en-US" sz="1400" dirty="0"/>
            </a:br>
            <a:r>
              <a:rPr lang="en-US" sz="1400" dirty="0"/>
              <a:t>20.000MM                  </a:t>
            </a:r>
            <a:r>
              <a:rPr lang="en-US" sz="1400" dirty="0" smtClean="0"/>
              <a:t>                                                </a:t>
            </a:r>
            <a:r>
              <a:rPr lang="en-US" sz="1400" dirty="0"/>
              <a:t>11.04% 2.21MM 28.000MM               </a:t>
            </a:r>
            <a:r>
              <a:rPr lang="en-US" sz="1800" dirty="0"/>
              <a:t/>
            </a:r>
            <a:br>
              <a:rPr lang="en-US" sz="1800" dirty="0"/>
            </a:br>
            <a:r>
              <a:rPr lang="en-US" sz="1800" dirty="0" smtClean="0"/>
              <a:t/>
            </a:r>
            <a:br>
              <a:rPr lang="en-US" sz="1800" dirty="0" smtClean="0"/>
            </a:br>
            <a:r>
              <a:rPr lang="en-US" sz="1400" dirty="0" smtClean="0"/>
              <a:t>14.87</a:t>
            </a:r>
            <a:r>
              <a:rPr lang="en-US" sz="1400" dirty="0"/>
              <a:t>% 4.16MM 30.000MM               </a:t>
            </a:r>
            <a:br>
              <a:rPr lang="en-US" sz="1400" dirty="0"/>
            </a:br>
            <a:r>
              <a:rPr lang="en-US" sz="1400" dirty="0"/>
              <a:t>15.78% 4.73MM 32.000MM               </a:t>
            </a:r>
            <a:br>
              <a:rPr lang="en-US" sz="1400" dirty="0"/>
            </a:br>
            <a:r>
              <a:rPr lang="en-US" sz="1400" dirty="0"/>
              <a:t>16.66% 5.33MM  38.000MM               </a:t>
            </a:r>
            <a:br>
              <a:rPr lang="en-US" sz="1400" dirty="0"/>
            </a:br>
            <a:r>
              <a:rPr lang="en-US" sz="1400" dirty="0"/>
              <a:t>19.17% 7.29MM </a:t>
            </a:r>
            <a:r>
              <a:rPr lang="en-US" sz="1800" dirty="0"/>
              <a:t/>
            </a:r>
            <a:br>
              <a:rPr lang="en-US" sz="1800" dirty="0"/>
            </a:br>
            <a:r>
              <a:rPr lang="en-US" sz="1800" dirty="0"/>
              <a:t> </a:t>
            </a:r>
            <a:br>
              <a:rPr lang="en-US" sz="1800" dirty="0"/>
            </a:br>
            <a:r>
              <a:rPr lang="en-US" sz="1600" dirty="0"/>
              <a:t>Insulators can be commercial shoulder insulators and keepers or as simple as heat shrink tubing with the element held in place by hot melt glue or epoxy glue.</a:t>
            </a:r>
          </a:p>
        </p:txBody>
      </p:sp>
    </p:spTree>
    <p:extLst>
      <p:ext uri="{BB962C8B-B14F-4D97-AF65-F5344CB8AC3E}">
        <p14:creationId xmlns:p14="http://schemas.microsoft.com/office/powerpoint/2010/main" val="3541927969"/>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52600"/>
            <a:ext cx="8229600" cy="1143000"/>
          </a:xfrm>
        </p:spPr>
        <p:txBody>
          <a:bodyPr>
            <a:normAutofit fontScale="90000"/>
          </a:bodyPr>
          <a:lstStyle/>
          <a:p>
            <a:r>
              <a:rPr lang="en-US" dirty="0" smtClean="0"/>
              <a:t>A look at some Quagi’s that I have built and used</a:t>
            </a:r>
            <a:endParaRPr lang="en-US" dirty="0"/>
          </a:p>
        </p:txBody>
      </p:sp>
    </p:spTree>
    <p:extLst>
      <p:ext uri="{BB962C8B-B14F-4D97-AF65-F5344CB8AC3E}">
        <p14:creationId xmlns:p14="http://schemas.microsoft.com/office/powerpoint/2010/main" val="259087333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62000"/>
          </a:xfrm>
        </p:spPr>
        <p:txBody>
          <a:bodyPr/>
          <a:lstStyle/>
          <a:p>
            <a:r>
              <a:rPr lang="en-US" dirty="0" smtClean="0"/>
              <a:t>Quagi’s built and used</a:t>
            </a:r>
            <a:endParaRPr lang="en-US" dirty="0"/>
          </a:p>
        </p:txBody>
      </p:sp>
      <p:pic>
        <p:nvPicPr>
          <p:cNvPr id="1026" name="Picture 2" descr="E:\The Quagi revisted\Quagi revisted\2M 15 elm quagi &amp; 10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1066800"/>
            <a:ext cx="7315200" cy="464820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txBox="1">
            <a:spLocks/>
          </p:cNvSpPr>
          <p:nvPr/>
        </p:nvSpPr>
        <p:spPr>
          <a:xfrm>
            <a:off x="381000" y="5867400"/>
            <a:ext cx="8229600" cy="762000"/>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b="1" dirty="0" smtClean="0"/>
              <a:t>2M 15 </a:t>
            </a:r>
            <a:r>
              <a:rPr lang="en-US" sz="3200" b="1" dirty="0"/>
              <a:t>element </a:t>
            </a:r>
            <a:r>
              <a:rPr lang="en-US" sz="1600" b="1" dirty="0"/>
              <a:t>(16.5dBi) 28’ boom</a:t>
            </a:r>
            <a:endParaRPr lang="en-US" sz="3200" dirty="0"/>
          </a:p>
          <a:p>
            <a:r>
              <a:rPr lang="en-US" sz="3200" b="1" dirty="0" smtClean="0"/>
              <a:t>  </a:t>
            </a:r>
            <a:endParaRPr lang="en-US" sz="3200" b="1" dirty="0"/>
          </a:p>
        </p:txBody>
      </p:sp>
    </p:spTree>
    <p:extLst>
      <p:ext uri="{BB962C8B-B14F-4D97-AF65-F5344CB8AC3E}">
        <p14:creationId xmlns:p14="http://schemas.microsoft.com/office/powerpoint/2010/main" val="471470616"/>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867400"/>
            <a:ext cx="8229600" cy="838200"/>
          </a:xfrm>
        </p:spPr>
        <p:txBody>
          <a:bodyPr>
            <a:normAutofit fontScale="90000"/>
          </a:bodyPr>
          <a:lstStyle/>
          <a:p>
            <a:r>
              <a:rPr lang="en-US" sz="2800" b="1" dirty="0"/>
              <a:t>222 20 elm Quagi bottom   </a:t>
            </a:r>
            <a:r>
              <a:rPr lang="en-US" sz="1600" b="1" dirty="0"/>
              <a:t>(17.5 </a:t>
            </a:r>
            <a:r>
              <a:rPr lang="en-US" sz="1600" b="1" dirty="0" err="1"/>
              <a:t>dBi</a:t>
            </a:r>
            <a:r>
              <a:rPr lang="en-US" sz="1600" b="1" dirty="0"/>
              <a:t>  27’ boom)</a:t>
            </a:r>
            <a:r>
              <a:rPr lang="en-US" sz="2800" b="1" dirty="0"/>
              <a:t/>
            </a:r>
            <a:br>
              <a:rPr lang="en-US" sz="2800" b="1" dirty="0"/>
            </a:br>
            <a:r>
              <a:rPr lang="en-US" sz="2800" b="1" dirty="0"/>
              <a:t>23 elm M2 Long-John top    </a:t>
            </a:r>
            <a:r>
              <a:rPr lang="en-US" sz="1600" b="1" dirty="0"/>
              <a:t>(18.8 </a:t>
            </a:r>
            <a:r>
              <a:rPr lang="en-US" sz="1600" b="1" dirty="0" err="1"/>
              <a:t>dBi</a:t>
            </a:r>
            <a:r>
              <a:rPr lang="en-US" sz="1600" b="1" dirty="0"/>
              <a:t>  32.5’ boom)</a:t>
            </a:r>
            <a:endParaRPr lang="en-US" sz="2800" b="1"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52400"/>
            <a:ext cx="7772400" cy="5200650"/>
          </a:xfrm>
          <a:prstGeom prst="rect">
            <a:avLst/>
          </a:prstGeom>
        </p:spPr>
      </p:pic>
    </p:spTree>
    <p:extLst>
      <p:ext uri="{BB962C8B-B14F-4D97-AF65-F5344CB8AC3E}">
        <p14:creationId xmlns:p14="http://schemas.microsoft.com/office/powerpoint/2010/main" val="2058152186"/>
      </p:ext>
    </p:extLst>
  </p:cSld>
  <p:clrMapOvr>
    <a:masterClrMapping/>
  </p:clrMapOvr>
  <p:transition spd="slow">
    <p:wheel spokes="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0"/>
            <a:ext cx="8229600" cy="685800"/>
          </a:xfrm>
        </p:spPr>
        <p:txBody>
          <a:bodyPr>
            <a:normAutofit fontScale="90000"/>
          </a:bodyPr>
          <a:lstStyle/>
          <a:p>
            <a:r>
              <a:rPr lang="en-US" sz="2800" b="1" dirty="0"/>
              <a:t>432 35 elm Quagi  bottom </a:t>
            </a:r>
            <a:r>
              <a:rPr lang="en-US" sz="1800" b="1" dirty="0"/>
              <a:t>(19.8 </a:t>
            </a:r>
            <a:r>
              <a:rPr lang="en-US" sz="1800" b="1" dirty="0" err="1"/>
              <a:t>dBi</a:t>
            </a:r>
            <a:r>
              <a:rPr lang="en-US" sz="1800" b="1" dirty="0"/>
              <a:t> 28’ boom)</a:t>
            </a:r>
            <a:br>
              <a:rPr lang="en-US" sz="1800" b="1" dirty="0"/>
            </a:br>
            <a:r>
              <a:rPr lang="en-US" sz="2800" b="1" dirty="0"/>
              <a:t>27 elm M2 Long-John  top  </a:t>
            </a:r>
            <a:r>
              <a:rPr lang="en-US" sz="1800" b="1" dirty="0"/>
              <a:t>(19.4dBi) 21’ boom)</a:t>
            </a:r>
            <a:endParaRPr lang="en-US" sz="28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52400"/>
            <a:ext cx="8382000" cy="5543550"/>
          </a:xfrm>
          <a:prstGeom prst="rect">
            <a:avLst/>
          </a:prstGeom>
        </p:spPr>
      </p:pic>
    </p:spTree>
    <p:extLst>
      <p:ext uri="{BB962C8B-B14F-4D97-AF65-F5344CB8AC3E}">
        <p14:creationId xmlns:p14="http://schemas.microsoft.com/office/powerpoint/2010/main" val="19772034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09800"/>
            <a:ext cx="8229600" cy="1143000"/>
          </a:xfrm>
        </p:spPr>
        <p:txBody>
          <a:bodyPr/>
          <a:lstStyle/>
          <a:p>
            <a:r>
              <a:rPr lang="en-US" dirty="0" smtClean="0"/>
              <a:t>What antenna I use at home</a:t>
            </a:r>
            <a:endParaRPr lang="en-US" dirty="0"/>
          </a:p>
        </p:txBody>
      </p:sp>
    </p:spTree>
    <p:extLst>
      <p:ext uri="{BB962C8B-B14F-4D97-AF65-F5344CB8AC3E}">
        <p14:creationId xmlns:p14="http://schemas.microsoft.com/office/powerpoint/2010/main" val="1945363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r>
              <a:rPr lang="en-US" sz="3200" b="1" dirty="0" smtClean="0"/>
              <a:t>15 elm 2M </a:t>
            </a:r>
            <a:r>
              <a:rPr lang="en-US" sz="3200" b="1" dirty="0" smtClean="0"/>
              <a:t>Quagi </a:t>
            </a:r>
            <a:r>
              <a:rPr lang="en-US" sz="1600" b="1" dirty="0" smtClean="0"/>
              <a:t>(16.5dBi   </a:t>
            </a:r>
            <a:r>
              <a:rPr lang="en-US" sz="1600" b="1" dirty="0"/>
              <a:t>28’ </a:t>
            </a:r>
            <a:r>
              <a:rPr lang="en-US" sz="1600" b="1" dirty="0" smtClean="0"/>
              <a:t>boom) </a:t>
            </a:r>
            <a:endParaRPr lang="en-US" sz="3200" b="1" dirty="0"/>
          </a:p>
        </p:txBody>
      </p:sp>
      <p:pic>
        <p:nvPicPr>
          <p:cNvPr id="3073" name="Picture 1" descr="E:\The Quagi revisted\Quagi revisted\6,2,432 - 20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914400"/>
            <a:ext cx="84582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995033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18 elm 222 Quagi </a:t>
            </a:r>
            <a:r>
              <a:rPr lang="en-US" sz="2000" b="1" dirty="0" smtClean="0"/>
              <a:t>(17.4 </a:t>
            </a:r>
            <a:r>
              <a:rPr lang="en-US" sz="2000" b="1" dirty="0" err="1" smtClean="0"/>
              <a:t>dBi</a:t>
            </a:r>
            <a:r>
              <a:rPr lang="en-US" sz="2000" b="1" dirty="0" smtClean="0"/>
              <a:t>  23.5’ boom)</a:t>
            </a:r>
            <a:endParaRPr lang="en-US" sz="2000" b="1" dirty="0"/>
          </a:p>
        </p:txBody>
      </p:sp>
      <p:pic>
        <p:nvPicPr>
          <p:cNvPr id="1026" name="Picture 2" descr="I:\DCIM\100OLYMP\P101134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1447800"/>
            <a:ext cx="77724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5729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r>
              <a:rPr lang="en-US" sz="3200" dirty="0" smtClean="0"/>
              <a:t>Building a 15 elm Quagi</a:t>
            </a:r>
            <a:endParaRPr lang="en-US" sz="32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4725" y="762000"/>
            <a:ext cx="5294550" cy="6096000"/>
          </a:xfrm>
          <a:prstGeom prst="rect">
            <a:avLst/>
          </a:prstGeom>
        </p:spPr>
      </p:pic>
    </p:spTree>
    <p:extLst>
      <p:ext uri="{BB962C8B-B14F-4D97-AF65-F5344CB8AC3E}">
        <p14:creationId xmlns:p14="http://schemas.microsoft.com/office/powerpoint/2010/main" val="42270164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82" y="0"/>
            <a:ext cx="9117835" cy="6858000"/>
          </a:xfrm>
          <a:prstGeom prst="rect">
            <a:avLst/>
          </a:prstGeom>
        </p:spPr>
      </p:pic>
    </p:spTree>
    <p:extLst>
      <p:ext uri="{BB962C8B-B14F-4D97-AF65-F5344CB8AC3E}">
        <p14:creationId xmlns:p14="http://schemas.microsoft.com/office/powerpoint/2010/main" val="30900985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5106" y="-14599"/>
            <a:ext cx="8077200" cy="6740307"/>
          </a:xfrm>
          <a:prstGeom prst="rect">
            <a:avLst/>
          </a:prstGeom>
        </p:spPr>
        <p:txBody>
          <a:bodyPr wrap="square">
            <a:spAutoFit/>
          </a:bodyPr>
          <a:lstStyle/>
          <a:p>
            <a:r>
              <a:rPr lang="en-US" b="1" dirty="0"/>
              <a:t>Some Quagi history</a:t>
            </a:r>
            <a:endParaRPr lang="en-US" dirty="0"/>
          </a:p>
          <a:p>
            <a:r>
              <a:rPr lang="en-US" dirty="0"/>
              <a:t>     The Quagi was originally designed on the K6YNB/N6NB backyard antenna range in 1972, with the assistance of Will Anderson, WB6RIV/AA6DD (check out the 1972 photo of Will at the end of this article).  Later work on the larger Quagi designs was done in a city park and on a beach in an attempt to get away from reflections and obstructions that made the task of optimizing the antenna design in a small backyard more difficult. </a:t>
            </a:r>
            <a:br>
              <a:rPr lang="en-US" dirty="0"/>
            </a:br>
            <a:r>
              <a:rPr lang="en-US" dirty="0"/>
              <a:t>     What originally inspired the development of the Quagi antenna was the need for a low-cost, high-gain antenna for </a:t>
            </a:r>
            <a:r>
              <a:rPr lang="en-US" dirty="0" err="1"/>
              <a:t>moonbounce</a:t>
            </a:r>
            <a:r>
              <a:rPr lang="en-US" dirty="0"/>
              <a:t> communications.  Some of the commercial antennas then available fell far short of their advertised gain figures, especially at 432 </a:t>
            </a:r>
            <a:r>
              <a:rPr lang="en-US" dirty="0" err="1"/>
              <a:t>MHz.</a:t>
            </a:r>
            <a:r>
              <a:rPr lang="en-US" dirty="0"/>
              <a:t>  After a series of attempts to improve the performance of one particular commercial 11-element Yagi, attention was focused on the driven element--which had an especially  inefficient gamma match.  On a hunch, the driven element was removed and replaced with a quad-style loop.  The forward gain immediately increased from 6.4 </a:t>
            </a:r>
            <a:r>
              <a:rPr lang="en-US" dirty="0" err="1"/>
              <a:t>dBd</a:t>
            </a:r>
            <a:r>
              <a:rPr lang="en-US" dirty="0"/>
              <a:t>. to 9.8 </a:t>
            </a:r>
            <a:r>
              <a:rPr lang="en-US" dirty="0" err="1"/>
              <a:t>dBd</a:t>
            </a:r>
            <a:r>
              <a:rPr lang="en-US" dirty="0"/>
              <a:t>--a dramatic improvement for an antenna rated by the manufacturer at 13 </a:t>
            </a:r>
            <a:r>
              <a:rPr lang="en-US" dirty="0" err="1"/>
              <a:t>dBd</a:t>
            </a:r>
            <a:r>
              <a:rPr lang="en-US" dirty="0"/>
              <a:t>. </a:t>
            </a:r>
            <a:br>
              <a:rPr lang="en-US" dirty="0"/>
            </a:br>
            <a:r>
              <a:rPr lang="en-US" dirty="0"/>
              <a:t>     That led to exhaustive efforts to optimize this hybrid antenna, working originally at 222 </a:t>
            </a:r>
            <a:r>
              <a:rPr lang="en-US" dirty="0" err="1"/>
              <a:t>MHz.</a:t>
            </a:r>
            <a:r>
              <a:rPr lang="en-US" dirty="0"/>
              <a:t>  After many experiments, it was determined that Yagi-style directors delivered better gain than quad loops when the antenna was extended beyond four or five elements.  But the use of a quad-style driven element and reflector offered several advantages, including good gain, good immunity to noise resulting from static buildup, and extreme ease of construction and impedance matching.  After many designs were tried and rejected, the classic 8-element and 15-element designs were selected for publication.  Later additional designs for 1296 were developed.</a:t>
            </a:r>
          </a:p>
        </p:txBody>
      </p:sp>
    </p:spTree>
    <p:extLst>
      <p:ext uri="{BB962C8B-B14F-4D97-AF65-F5344CB8AC3E}">
        <p14:creationId xmlns:p14="http://schemas.microsoft.com/office/powerpoint/2010/main" val="2142443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a:bodyPr>
          <a:lstStyle/>
          <a:p>
            <a:r>
              <a:rPr lang="en-US" sz="2400" b="1" dirty="0" smtClean="0"/>
              <a:t>                                              15 elm Quagi                                      </a:t>
            </a:r>
            <a:r>
              <a:rPr lang="en-US" sz="1100" b="1" dirty="0" smtClean="0"/>
              <a:t>4 Oct 2007</a:t>
            </a:r>
            <a:endParaRPr lang="en-US" sz="24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914400"/>
            <a:ext cx="8458200" cy="5715000"/>
          </a:xfrm>
          <a:prstGeom prst="rect">
            <a:avLst/>
          </a:prstGeom>
        </p:spPr>
      </p:pic>
    </p:spTree>
    <p:extLst>
      <p:ext uri="{BB962C8B-B14F-4D97-AF65-F5344CB8AC3E}">
        <p14:creationId xmlns:p14="http://schemas.microsoft.com/office/powerpoint/2010/main" val="18700454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97562"/>
          </a:xfrm>
        </p:spPr>
        <p:txBody>
          <a:bodyPr>
            <a:normAutofit/>
          </a:bodyPr>
          <a:lstStyle/>
          <a:p>
            <a:r>
              <a:rPr lang="en-US" dirty="0" smtClean="0"/>
              <a:t> </a:t>
            </a:r>
            <a:br>
              <a:rPr lang="en-US" dirty="0" smtClean="0"/>
            </a:br>
            <a:r>
              <a:rPr lang="en-US" sz="5400" dirty="0" smtClean="0"/>
              <a:t>15 element Quagi</a:t>
            </a:r>
            <a:br>
              <a:rPr lang="en-US" sz="5400" dirty="0" smtClean="0"/>
            </a:br>
            <a:r>
              <a:rPr lang="en-US" sz="5400" dirty="0" smtClean="0"/>
              <a:t>vs  </a:t>
            </a:r>
            <a:br>
              <a:rPr lang="en-US" sz="5400" dirty="0" smtClean="0"/>
            </a:br>
            <a:r>
              <a:rPr lang="en-US" sz="5400" dirty="0" smtClean="0"/>
              <a:t>15 element </a:t>
            </a:r>
            <a:r>
              <a:rPr lang="en-US" sz="5400" dirty="0" smtClean="0"/>
              <a:t>Yagi</a:t>
            </a:r>
            <a:br>
              <a:rPr lang="en-US" sz="5400" dirty="0" smtClean="0"/>
            </a:br>
            <a:r>
              <a:rPr lang="en-US" sz="5400" dirty="0" smtClean="0"/>
              <a:t/>
            </a:r>
            <a:br>
              <a:rPr lang="en-US" sz="5400" dirty="0" smtClean="0"/>
            </a:br>
            <a:r>
              <a:rPr lang="en-US" sz="1800" b="1" dirty="0"/>
              <a:t>(16.5dBi) 28’ </a:t>
            </a:r>
            <a:r>
              <a:rPr lang="en-US" sz="1800" b="1" dirty="0" smtClean="0"/>
              <a:t>boom</a:t>
            </a:r>
            <a:br>
              <a:rPr lang="en-US" sz="1800" b="1" dirty="0" smtClean="0"/>
            </a:br>
            <a:r>
              <a:rPr lang="en-US" sz="1800" b="1" dirty="0"/>
              <a:t/>
            </a:r>
            <a:br>
              <a:rPr lang="en-US" sz="1800" b="1" dirty="0"/>
            </a:br>
            <a:endParaRPr lang="en-US" sz="5400" dirty="0"/>
          </a:p>
        </p:txBody>
      </p:sp>
    </p:spTree>
    <p:extLst>
      <p:ext uri="{BB962C8B-B14F-4D97-AF65-F5344CB8AC3E}">
        <p14:creationId xmlns:p14="http://schemas.microsoft.com/office/powerpoint/2010/main" val="33212134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sz="3200" dirty="0" smtClean="0"/>
              <a:t>Building a 15 elm </a:t>
            </a:r>
            <a:r>
              <a:rPr lang="en-US" sz="3200" dirty="0" smtClean="0"/>
              <a:t>Yagi </a:t>
            </a:r>
            <a:r>
              <a:rPr lang="en-US" sz="2000" b="1" dirty="0"/>
              <a:t>fall 2018</a:t>
            </a:r>
            <a:r>
              <a:rPr lang="en-US" sz="2000" dirty="0"/>
              <a:t> </a:t>
            </a:r>
            <a:endParaRPr lang="en-US" sz="32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914400"/>
            <a:ext cx="8229600" cy="5829300"/>
          </a:xfrm>
          <a:prstGeom prst="rect">
            <a:avLst/>
          </a:prstGeom>
        </p:spPr>
      </p:pic>
    </p:spTree>
    <p:extLst>
      <p:ext uri="{BB962C8B-B14F-4D97-AF65-F5344CB8AC3E}">
        <p14:creationId xmlns:p14="http://schemas.microsoft.com/office/powerpoint/2010/main" val="27994339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563562"/>
          </a:xfrm>
        </p:spPr>
        <p:txBody>
          <a:bodyPr>
            <a:normAutofit fontScale="90000"/>
          </a:bodyPr>
          <a:lstStyle/>
          <a:p>
            <a:r>
              <a:rPr lang="en-US" sz="3200" dirty="0" smtClean="0"/>
              <a:t>Building a 15 elm </a:t>
            </a:r>
            <a:r>
              <a:rPr lang="en-US" sz="3200" dirty="0" smtClean="0"/>
              <a:t>Yagi </a:t>
            </a:r>
            <a:r>
              <a:rPr lang="en-US" sz="2000" b="1" dirty="0"/>
              <a:t>fall 2018</a:t>
            </a:r>
            <a:r>
              <a:rPr lang="en-US" sz="2000" dirty="0"/>
              <a:t> </a:t>
            </a:r>
            <a:endParaRPr lang="en-US" sz="32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838200"/>
            <a:ext cx="4191000" cy="314325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9600" y="3124200"/>
            <a:ext cx="4419600" cy="3314700"/>
          </a:xfrm>
          <a:prstGeom prst="rect">
            <a:avLst/>
          </a:prstGeom>
        </p:spPr>
      </p:pic>
    </p:spTree>
    <p:extLst>
      <p:ext uri="{BB962C8B-B14F-4D97-AF65-F5344CB8AC3E}">
        <p14:creationId xmlns:p14="http://schemas.microsoft.com/office/powerpoint/2010/main" val="174711825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sz="2800" dirty="0" smtClean="0"/>
              <a:t>In the </a:t>
            </a:r>
            <a:r>
              <a:rPr lang="en-US" sz="2800" dirty="0"/>
              <a:t>air </a:t>
            </a:r>
            <a:r>
              <a:rPr lang="en-US" sz="1800" b="1" dirty="0"/>
              <a:t>Oct 2018</a:t>
            </a:r>
            <a:endParaRPr lang="en-US" sz="28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685800"/>
            <a:ext cx="8305800" cy="6229350"/>
          </a:xfrm>
          <a:prstGeom prst="rect">
            <a:avLst/>
          </a:prstGeom>
        </p:spPr>
      </p:pic>
    </p:spTree>
    <p:extLst>
      <p:ext uri="{BB962C8B-B14F-4D97-AF65-F5344CB8AC3E}">
        <p14:creationId xmlns:p14="http://schemas.microsoft.com/office/powerpoint/2010/main" val="3499257290"/>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992562"/>
          </a:xfrm>
        </p:spPr>
        <p:txBody>
          <a:bodyPr>
            <a:normAutofit fontScale="90000"/>
          </a:bodyPr>
          <a:lstStyle/>
          <a:p>
            <a:pPr algn="l"/>
            <a:r>
              <a:rPr lang="en-US" sz="2800" dirty="0"/>
              <a:t>1</a:t>
            </a:r>
            <a:r>
              <a:rPr lang="en-US" sz="2800" dirty="0" smtClean="0"/>
              <a:t>5 element Quagi and Yagi</a:t>
            </a:r>
            <a:br>
              <a:rPr lang="en-US" sz="2800" dirty="0" smtClean="0"/>
            </a:br>
            <a:r>
              <a:rPr lang="en-US" sz="2800" dirty="0" smtClean="0"/>
              <a:t>director length                           -  same for both antennas</a:t>
            </a:r>
            <a:br>
              <a:rPr lang="en-US" sz="2800" dirty="0" smtClean="0"/>
            </a:br>
            <a:r>
              <a:rPr lang="en-US" sz="2800" dirty="0" smtClean="0"/>
              <a:t>spacing                                        -  same for both antennas</a:t>
            </a:r>
            <a:br>
              <a:rPr lang="en-US" sz="2800" dirty="0" smtClean="0"/>
            </a:br>
            <a:r>
              <a:rPr lang="en-US" sz="2800" dirty="0" smtClean="0"/>
              <a:t>height of element above boom-same for both antennas</a:t>
            </a:r>
            <a:br>
              <a:rPr lang="en-US" sz="2800" dirty="0" smtClean="0"/>
            </a:br>
            <a:r>
              <a:rPr lang="en-US" sz="2800" dirty="0" smtClean="0"/>
              <a:t/>
            </a:r>
            <a:br>
              <a:rPr lang="en-US" sz="2800" dirty="0" smtClean="0"/>
            </a:br>
            <a:r>
              <a:rPr lang="en-US" sz="2800" dirty="0" smtClean="0"/>
              <a:t>*difference – Reflector and driven element*</a:t>
            </a:r>
            <a:br>
              <a:rPr lang="en-US" sz="2800" dirty="0" smtClean="0"/>
            </a:br>
            <a:r>
              <a:rPr lang="en-US" sz="2800" dirty="0"/>
              <a:t/>
            </a:r>
            <a:br>
              <a:rPr lang="en-US" sz="2800" dirty="0"/>
            </a:br>
            <a:r>
              <a:rPr lang="en-US" sz="2800" dirty="0" smtClean="0"/>
              <a:t>Boom length – 28’</a:t>
            </a:r>
            <a:br>
              <a:rPr lang="en-US" sz="2800" dirty="0" smtClean="0"/>
            </a:br>
            <a:r>
              <a:rPr lang="en-US" sz="2800" dirty="0" smtClean="0"/>
              <a:t>Gain @ 144.2 – 16.5</a:t>
            </a:r>
            <a:br>
              <a:rPr lang="en-US" sz="2800" dirty="0" smtClean="0"/>
            </a:br>
            <a:r>
              <a:rPr lang="en-US" sz="2800" dirty="0" smtClean="0"/>
              <a:t>F/B                   </a:t>
            </a:r>
            <a:r>
              <a:rPr lang="en-US" sz="2800" dirty="0"/>
              <a:t>–</a:t>
            </a:r>
            <a:r>
              <a:rPr lang="en-US" sz="2800" dirty="0" smtClean="0"/>
              <a:t> 22.4 </a:t>
            </a:r>
            <a:endParaRPr lang="en-US" sz="2800" dirty="0"/>
          </a:p>
        </p:txBody>
      </p:sp>
    </p:spTree>
    <p:extLst>
      <p:ext uri="{BB962C8B-B14F-4D97-AF65-F5344CB8AC3E}">
        <p14:creationId xmlns:p14="http://schemas.microsoft.com/office/powerpoint/2010/main" val="1716233210"/>
      </p:ext>
    </p:extLst>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76200"/>
            <a:ext cx="8229600" cy="487362"/>
          </a:xfrm>
        </p:spPr>
        <p:txBody>
          <a:bodyPr>
            <a:normAutofit fontScale="90000"/>
          </a:bodyPr>
          <a:lstStyle/>
          <a:p>
            <a:r>
              <a:rPr lang="en-US" sz="2800" dirty="0" smtClean="0"/>
              <a:t>comparison notes</a:t>
            </a:r>
            <a:endParaRPr lang="en-US" sz="2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7234" y="817277"/>
            <a:ext cx="5357813" cy="5562600"/>
          </a:xfrm>
          <a:prstGeom prst="rect">
            <a:avLst/>
          </a:prstGeom>
        </p:spPr>
      </p:pic>
      <p:sp>
        <p:nvSpPr>
          <p:cNvPr id="5" name="Rectangle 4"/>
          <p:cNvSpPr/>
          <p:nvPr/>
        </p:nvSpPr>
        <p:spPr>
          <a:xfrm>
            <a:off x="3815221" y="509500"/>
            <a:ext cx="1513556" cy="307777"/>
          </a:xfrm>
          <a:prstGeom prst="rect">
            <a:avLst/>
          </a:prstGeom>
        </p:spPr>
        <p:txBody>
          <a:bodyPr wrap="none">
            <a:spAutoFit/>
          </a:bodyPr>
          <a:lstStyle/>
          <a:p>
            <a:r>
              <a:rPr lang="en-US" sz="1400" b="1" dirty="0"/>
              <a:t>10 Oct – Dec 2018</a:t>
            </a:r>
          </a:p>
        </p:txBody>
      </p:sp>
    </p:spTree>
    <p:extLst>
      <p:ext uri="{BB962C8B-B14F-4D97-AF65-F5344CB8AC3E}">
        <p14:creationId xmlns:p14="http://schemas.microsoft.com/office/powerpoint/2010/main" val="185815141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0305" y="76200"/>
            <a:ext cx="8229600" cy="487362"/>
          </a:xfrm>
        </p:spPr>
        <p:txBody>
          <a:bodyPr>
            <a:normAutofit fontScale="90000"/>
          </a:bodyPr>
          <a:lstStyle/>
          <a:p>
            <a:r>
              <a:rPr lang="en-US" sz="2800" dirty="0" smtClean="0"/>
              <a:t>comparison notes</a:t>
            </a:r>
            <a:endParaRPr lang="en-US" sz="2800" dirty="0"/>
          </a:p>
        </p:txBody>
      </p:sp>
      <p:sp>
        <p:nvSpPr>
          <p:cNvPr id="2" name="Rectangle 1"/>
          <p:cNvSpPr/>
          <p:nvPr/>
        </p:nvSpPr>
        <p:spPr>
          <a:xfrm>
            <a:off x="3733800" y="501133"/>
            <a:ext cx="1513556" cy="307777"/>
          </a:xfrm>
          <a:prstGeom prst="rect">
            <a:avLst/>
          </a:prstGeom>
        </p:spPr>
        <p:txBody>
          <a:bodyPr wrap="none">
            <a:spAutoFit/>
          </a:bodyPr>
          <a:lstStyle/>
          <a:p>
            <a:r>
              <a:rPr lang="en-US" sz="1400" b="1" dirty="0"/>
              <a:t>10 Oct – Dec 2018</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800" y="791290"/>
            <a:ext cx="5673285" cy="5914310"/>
          </a:xfrm>
          <a:prstGeom prst="rect">
            <a:avLst/>
          </a:prstGeom>
        </p:spPr>
      </p:pic>
    </p:spTree>
    <p:extLst>
      <p:ext uri="{BB962C8B-B14F-4D97-AF65-F5344CB8AC3E}">
        <p14:creationId xmlns:p14="http://schemas.microsoft.com/office/powerpoint/2010/main" val="2238154847"/>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rmAutofit/>
          </a:bodyPr>
          <a:lstStyle/>
          <a:p>
            <a:r>
              <a:rPr lang="en-US" dirty="0" smtClean="0"/>
              <a:t>Build a Quagi for:</a:t>
            </a:r>
            <a:br>
              <a:rPr lang="en-US" dirty="0" smtClean="0"/>
            </a:br>
            <a:r>
              <a:rPr lang="en-US" dirty="0" smtClean="0"/>
              <a:t>Roving</a:t>
            </a:r>
            <a:br>
              <a:rPr lang="en-US" dirty="0" smtClean="0"/>
            </a:br>
            <a:r>
              <a:rPr lang="en-US" dirty="0" smtClean="0"/>
              <a:t>or</a:t>
            </a:r>
            <a:r>
              <a:rPr lang="en-US" dirty="0" smtClean="0"/>
              <a:t/>
            </a:r>
            <a:br>
              <a:rPr lang="en-US" dirty="0" smtClean="0"/>
            </a:br>
            <a:r>
              <a:rPr lang="en-US" dirty="0" smtClean="0"/>
              <a:t>Portable </a:t>
            </a:r>
            <a:r>
              <a:rPr lang="en-US" dirty="0" smtClean="0"/>
              <a:t>operating</a:t>
            </a:r>
            <a:br>
              <a:rPr lang="en-US" dirty="0" smtClean="0"/>
            </a:br>
            <a:r>
              <a:rPr lang="en-US" dirty="0" smtClean="0"/>
              <a:t>or</a:t>
            </a:r>
            <a:r>
              <a:rPr lang="en-US" dirty="0" smtClean="0"/>
              <a:t> </a:t>
            </a:r>
            <a:r>
              <a:rPr lang="en-US" dirty="0" smtClean="0"/>
              <a:t/>
            </a:r>
            <a:br>
              <a:rPr lang="en-US" dirty="0" smtClean="0"/>
            </a:br>
            <a:r>
              <a:rPr lang="en-US" dirty="0" smtClean="0"/>
              <a:t>Home  (limited space</a:t>
            </a:r>
            <a:r>
              <a:rPr lang="en-US" dirty="0" smtClean="0"/>
              <a:t>)</a:t>
            </a:r>
            <a:br>
              <a:rPr lang="en-US" dirty="0" smtClean="0"/>
            </a:br>
            <a:r>
              <a:rPr lang="en-US" dirty="0" smtClean="0"/>
              <a:t>and/or</a:t>
            </a:r>
            <a:r>
              <a:rPr lang="en-US" dirty="0" smtClean="0"/>
              <a:t/>
            </a:r>
            <a:br>
              <a:rPr lang="en-US" dirty="0" smtClean="0"/>
            </a:br>
            <a:r>
              <a:rPr lang="en-US" dirty="0" smtClean="0"/>
              <a:t>(EME</a:t>
            </a:r>
            <a:r>
              <a:rPr lang="en-US" dirty="0" smtClean="0"/>
              <a:t>)</a:t>
            </a:r>
            <a:br>
              <a:rPr lang="en-US" dirty="0" smtClean="0"/>
            </a:br>
            <a:r>
              <a:rPr lang="en-US" sz="2800" u="sng" dirty="0" smtClean="0"/>
              <a:t>See my paper</a:t>
            </a:r>
            <a:endParaRPr lang="en-US" sz="2800" u="sng" dirty="0"/>
          </a:p>
        </p:txBody>
      </p:sp>
    </p:spTree>
    <p:extLst>
      <p:ext uri="{BB962C8B-B14F-4D97-AF65-F5344CB8AC3E}">
        <p14:creationId xmlns:p14="http://schemas.microsoft.com/office/powerpoint/2010/main" val="362395837"/>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9635" y="685800"/>
            <a:ext cx="8763000" cy="5355312"/>
          </a:xfrm>
          <a:prstGeom prst="rect">
            <a:avLst/>
          </a:prstGeom>
        </p:spPr>
        <p:txBody>
          <a:bodyPr wrap="square">
            <a:spAutoFit/>
          </a:bodyPr>
          <a:lstStyle/>
          <a:p>
            <a:r>
              <a:rPr lang="en-US" b="1" dirty="0"/>
              <a:t>Antenna range methodology</a:t>
            </a:r>
            <a:endParaRPr lang="en-US" dirty="0"/>
          </a:p>
          <a:p>
            <a:r>
              <a:rPr lang="en-US" b="1" dirty="0"/>
              <a:t>     </a:t>
            </a:r>
            <a:r>
              <a:rPr lang="en-US" dirty="0"/>
              <a:t>In this era of computer-optimized antenna designs, many radio amateurs are amazed that anyone would actually set up a home antenna range and perform the tedious job of designing an antenna one element at a time. </a:t>
            </a:r>
            <a:br>
              <a:rPr lang="en-US" dirty="0"/>
            </a:br>
            <a:r>
              <a:rPr lang="en-US" dirty="0"/>
              <a:t>    Computer modeling has revolutionized the way radio amateurs look at antennas.  Armed with one of the powerful software packages that have come along in recent years, it is possible to design more antennas in a day than could be designed in a lifetime on an antenna range.  Consequently, actual field measurement of antennas--using the classic scientific method of experimental research--has gone out of fashion. </a:t>
            </a:r>
            <a:br>
              <a:rPr lang="en-US" dirty="0"/>
            </a:br>
            <a:r>
              <a:rPr lang="en-US" dirty="0"/>
              <a:t>    However, computer modeling has its limitations.  It is not always possible to model all of the variables that come into play with real-world antennas.  And the modeling process has pitfalls even for the experts.  Well-known software producer Brian </a:t>
            </a:r>
            <a:r>
              <a:rPr lang="en-US" dirty="0" err="1"/>
              <a:t>Beezley</a:t>
            </a:r>
            <a:r>
              <a:rPr lang="en-US" dirty="0"/>
              <a:t>, K6STI, published an article in Vol. 4 of the </a:t>
            </a:r>
            <a:r>
              <a:rPr lang="en-US" i="1" dirty="0"/>
              <a:t>ARRL Antenna Compendium </a:t>
            </a:r>
            <a:r>
              <a:rPr lang="en-US" dirty="0"/>
              <a:t>called "An Adventure in Antenna Modeling," in which he described his own frustrating attempt to design an antenna with exceptional low-angle radiation.  Concluding, he said this:  "In the end I decided to write up this fiasco for several reasons.  First, I wanted to demonstrate how foolish it's possible to become when you get carried away with computer modeling.  Powerful software is no substitute for common sense.  Second, I wanted to point out how easy it is to draw invalid conclusions when you ignore the limitations of antenna-modeling algorithms." </a:t>
            </a:r>
          </a:p>
        </p:txBody>
      </p:sp>
    </p:spTree>
    <p:extLst>
      <p:ext uri="{BB962C8B-B14F-4D97-AF65-F5344CB8AC3E}">
        <p14:creationId xmlns:p14="http://schemas.microsoft.com/office/powerpoint/2010/main" val="1944483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5859" y="0"/>
            <a:ext cx="8991600" cy="2585323"/>
          </a:xfrm>
          <a:prstGeom prst="rect">
            <a:avLst/>
          </a:prstGeom>
        </p:spPr>
        <p:txBody>
          <a:bodyPr wrap="square">
            <a:spAutoFit/>
          </a:bodyPr>
          <a:lstStyle/>
          <a:p>
            <a:r>
              <a:rPr lang="en-US" dirty="0"/>
              <a:t> Roy </a:t>
            </a:r>
            <a:r>
              <a:rPr lang="en-US" dirty="0" err="1"/>
              <a:t>Lewallen</a:t>
            </a:r>
            <a:r>
              <a:rPr lang="en-US" dirty="0"/>
              <a:t>, W7EL, another well-known modeling software author, said much the same thing in a February, 1991, </a:t>
            </a:r>
            <a:r>
              <a:rPr lang="en-US" i="1" dirty="0"/>
              <a:t>QST</a:t>
            </a:r>
            <a:r>
              <a:rPr lang="en-US" dirty="0"/>
              <a:t> article, "MININEC:  The Other Edge of the Sword."  He cited an example of an amateur whose computer modeling showed that a dipole less than a foot above a poor ground yielded 45 decibels gain over a dipole.  Of that amateur, </a:t>
            </a:r>
            <a:r>
              <a:rPr lang="en-US" dirty="0" err="1"/>
              <a:t>Lewallen</a:t>
            </a:r>
            <a:r>
              <a:rPr lang="en-US" dirty="0"/>
              <a:t> said, "...he recognized that the answer was ridiculous, but sometimes we're not so lucky and the errors are tougher to spot</a:t>
            </a:r>
            <a:r>
              <a:rPr lang="en-US" dirty="0" smtClean="0"/>
              <a:t>.</a:t>
            </a:r>
            <a:r>
              <a:rPr lang="en-US" dirty="0"/>
              <a:t> Well then, how can a radio amateur who wants first-rate antenna performance be certain an antenna is really working as it should--or design a brand-new antenna</a:t>
            </a:r>
            <a:r>
              <a:rPr lang="en-US" dirty="0" smtClean="0"/>
              <a:t>?</a:t>
            </a:r>
          </a:p>
          <a:p>
            <a:endParaRPr lang="en-US" dirty="0"/>
          </a:p>
        </p:txBody>
      </p:sp>
      <p:pic>
        <p:nvPicPr>
          <p:cNvPr id="1028" name="Picture 4" descr="http://n6nb.com/avsb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0"/>
            <a:ext cx="2971800" cy="198120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048000" y="2209800"/>
            <a:ext cx="5867400" cy="2308324"/>
          </a:xfrm>
          <a:prstGeom prst="rect">
            <a:avLst/>
          </a:prstGeom>
        </p:spPr>
        <p:txBody>
          <a:bodyPr wrap="square">
            <a:spAutoFit/>
          </a:bodyPr>
          <a:lstStyle/>
          <a:p>
            <a:r>
              <a:rPr lang="en-US" dirty="0"/>
              <a:t>One answer is to measure the antenna's gain against a known reference.  Antenna gain measuring sessions have been conducted at VHF/UHF conferences since the 1950s.  Often these sessions, in which antennas are sometimes measured side by side as shown in the 1977 photo at left, are conducted by antenna experts using professional quality signal sources and measuring instruments.</a:t>
            </a:r>
          </a:p>
        </p:txBody>
      </p:sp>
    </p:spTree>
    <p:extLst>
      <p:ext uri="{BB962C8B-B14F-4D97-AF65-F5344CB8AC3E}">
        <p14:creationId xmlns:p14="http://schemas.microsoft.com/office/powerpoint/2010/main" val="11734084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76200"/>
            <a:ext cx="8686800" cy="5355312"/>
          </a:xfrm>
          <a:prstGeom prst="rect">
            <a:avLst/>
          </a:prstGeom>
        </p:spPr>
        <p:txBody>
          <a:bodyPr wrap="square">
            <a:spAutoFit/>
          </a:bodyPr>
          <a:lstStyle/>
          <a:p>
            <a:r>
              <a:rPr lang="en-US" dirty="0"/>
              <a:t>But any amateur willing to invest some time can set up an antenna range somewhere and obtain accurate antenna gain measurements with nothing more sophisticated than a low-power transmitter, a receiver and an audio VU meter.   I published an article in </a:t>
            </a:r>
            <a:r>
              <a:rPr lang="en-US" i="1" dirty="0"/>
              <a:t>QST</a:t>
            </a:r>
            <a:r>
              <a:rPr lang="en-US" dirty="0"/>
              <a:t> in October, 1977, called "Measuring Antenna Gain with Amateur Methods" to describe the procedures for doing this. </a:t>
            </a:r>
            <a:br>
              <a:rPr lang="en-US" dirty="0"/>
            </a:br>
            <a:r>
              <a:rPr lang="en-US" dirty="0"/>
              <a:t>    Because so few amateurs do actual gain measurements today, it seems worthwhile to summarize what that article said here. </a:t>
            </a:r>
            <a:br>
              <a:rPr lang="en-US" dirty="0"/>
            </a:br>
            <a:r>
              <a:rPr lang="en-US" dirty="0"/>
              <a:t>   </a:t>
            </a:r>
            <a:endParaRPr lang="en-US" dirty="0" smtClean="0"/>
          </a:p>
          <a:p>
            <a:r>
              <a:rPr lang="en-US" dirty="0" smtClean="0"/>
              <a:t> </a:t>
            </a:r>
            <a:r>
              <a:rPr lang="en-US" dirty="0"/>
              <a:t>The article said that any clear area can be an antenna range.  The trick is to avoid obstructions and reflections:  if the received signal is louder when the antenna is pointed away from the source, there is a problem. To conduct comparison tests, two antennas are placed side by side on masts of the same height, using equal length feedlines.  A steady signal (a carrier) is generated perhaps 40 wavelengths away, and it is detected on a CW/SSB receiver that is </a:t>
            </a:r>
            <a:r>
              <a:rPr lang="en-US" i="1" dirty="0"/>
              <a:t>not</a:t>
            </a:r>
            <a:r>
              <a:rPr lang="en-US" dirty="0"/>
              <a:t> overloaded but has its AGC disabled.  Then a VU meter can be used to indicate the difference in received signal strength of the two antennas.  As a precaution, the two antennas are swapped so that antenna #1 goes on the mast and uses the feedline formerly used by antenna #2.  Given some care in measurements and a stable path, it is possible to determine the difference in the gain of the two antennas down to a fraction of a decibel.</a:t>
            </a:r>
          </a:p>
        </p:txBody>
      </p:sp>
    </p:spTree>
    <p:extLst>
      <p:ext uri="{BB962C8B-B14F-4D97-AF65-F5344CB8AC3E}">
        <p14:creationId xmlns:p14="http://schemas.microsoft.com/office/powerpoint/2010/main" val="988514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n6nb.com/design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3627113"/>
            <a:ext cx="3603812" cy="276292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28600" y="751344"/>
            <a:ext cx="8458200" cy="2862322"/>
          </a:xfrm>
          <a:prstGeom prst="rect">
            <a:avLst/>
          </a:prstGeom>
        </p:spPr>
        <p:txBody>
          <a:bodyPr wrap="square">
            <a:spAutoFit/>
          </a:bodyPr>
          <a:lstStyle/>
          <a:p>
            <a:r>
              <a:rPr lang="en-US" dirty="0"/>
              <a:t> In the original Quagi development at 222 MHz, Will and I first started working with cubical quad-style loop elements until we were satisfied that we had loops that were performing as they should.  Then we added elements, first using loops and then rod directors.  We tried various lengths for each new element and adjusted the spacing for maximum gain.  The addition of each new element, of course, required us to re-check the previous elements for length and spacing, monitoring the gain of the antenna during each change.  After a lot of painstaking experimentation, we arrived at the designs for 144, 222 and 432 MHz that were eventually published.  The 1296 antennas were designed five years later at N6NB's antenna farm in Woodland Hills, which was the forerunner of the Tehachapi Mountain antenna farm.</a:t>
            </a:r>
          </a:p>
        </p:txBody>
      </p:sp>
    </p:spTree>
    <p:extLst>
      <p:ext uri="{BB962C8B-B14F-4D97-AF65-F5344CB8AC3E}">
        <p14:creationId xmlns:p14="http://schemas.microsoft.com/office/powerpoint/2010/main" val="71572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76200"/>
            <a:ext cx="8839200" cy="6740307"/>
          </a:xfrm>
          <a:prstGeom prst="rect">
            <a:avLst/>
          </a:prstGeom>
        </p:spPr>
        <p:txBody>
          <a:bodyPr wrap="square">
            <a:spAutoFit/>
          </a:bodyPr>
          <a:lstStyle/>
          <a:p>
            <a:r>
              <a:rPr lang="en-US" b="1" dirty="0"/>
              <a:t>Quagi construction notes for 144, 222 and 432 MHz</a:t>
            </a:r>
            <a:endParaRPr lang="en-US" dirty="0"/>
          </a:p>
          <a:p>
            <a:r>
              <a:rPr lang="en-US" dirty="0"/>
              <a:t>     The original Quagi antennas </a:t>
            </a:r>
            <a:r>
              <a:rPr lang="en-US" b="1" dirty="0">
                <a:solidFill>
                  <a:srgbClr val="FF0000"/>
                </a:solidFill>
              </a:rPr>
              <a:t>used </a:t>
            </a:r>
            <a:r>
              <a:rPr lang="en-US" b="1" u="sng" dirty="0">
                <a:solidFill>
                  <a:srgbClr val="FF0000"/>
                </a:solidFill>
              </a:rPr>
              <a:t>wooden booms </a:t>
            </a:r>
            <a:r>
              <a:rPr lang="en-US" b="1" dirty="0">
                <a:solidFill>
                  <a:srgbClr val="FF0000"/>
                </a:solidFill>
              </a:rPr>
              <a:t>(1x2 or 1x3 Douglas Fir, tapered at both ends to reduce the weight and wind load), but </a:t>
            </a:r>
            <a:r>
              <a:rPr lang="en-US" b="1" u="sng" dirty="0">
                <a:solidFill>
                  <a:srgbClr val="FF0000"/>
                </a:solidFill>
              </a:rPr>
              <a:t>any other nonconductor (e.g., fiberglass, Plexiglas or even taped bamboo) can also be used.</a:t>
            </a:r>
            <a:r>
              <a:rPr lang="en-US" dirty="0"/>
              <a:t>  </a:t>
            </a:r>
            <a:r>
              <a:rPr lang="en-US" b="1" u="sng" dirty="0">
                <a:solidFill>
                  <a:srgbClr val="00B050"/>
                </a:solidFill>
              </a:rPr>
              <a:t>If an aluminum boom is used, the elements should be mounted on insulators above or below the boom </a:t>
            </a:r>
            <a:r>
              <a:rPr lang="en-US" b="1" dirty="0">
                <a:solidFill>
                  <a:srgbClr val="00B0F0"/>
                </a:solidFill>
              </a:rPr>
              <a:t>(not passed through a metal boom).</a:t>
            </a:r>
            <a:r>
              <a:rPr lang="en-US" dirty="0"/>
              <a:t>  Many builders have used small pieces of </a:t>
            </a:r>
            <a:r>
              <a:rPr lang="en-US"/>
              <a:t>hardwood </a:t>
            </a:r>
            <a:r>
              <a:rPr lang="en-US" smtClean="0"/>
              <a:t>molding </a:t>
            </a:r>
            <a:r>
              <a:rPr lang="en-US" dirty="0"/>
              <a:t>to mount the directors atop an aluminum boom</a:t>
            </a:r>
            <a:r>
              <a:rPr lang="en-US" dirty="0" smtClean="0"/>
              <a:t>.</a:t>
            </a:r>
          </a:p>
          <a:p>
            <a:r>
              <a:rPr lang="en-US" dirty="0"/>
              <a:t> The driven element and reflector are mounted on nonconductive spreaders such as dowel rods or strips of Plexiglas to avoid interaction.  The driven element has a coaxial connector (an SO-239 or type-N connector, which is preferable at UHF) at the center of the bottom side of the element and is fed directly with 50-Ohm coaxial cable.  In the original design, covered solid #12 TW house wire was used for the quad-style elements.  The use of other types of wire, or even removing the insulation, may change the resonant frequency enough that the length has to be adjusted</a:t>
            </a:r>
            <a:r>
              <a:rPr lang="en-US" dirty="0" smtClean="0"/>
              <a:t>.</a:t>
            </a:r>
            <a:r>
              <a:rPr lang="en-US" b="1" dirty="0"/>
              <a:t> </a:t>
            </a:r>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endParaRPr lang="en-US" b="1" dirty="0"/>
          </a:p>
          <a:p>
            <a:endParaRPr lang="en-US" b="1" dirty="0" smtClean="0"/>
          </a:p>
          <a:p>
            <a:r>
              <a:rPr lang="en-US" b="1" dirty="0"/>
              <a:t/>
            </a:r>
            <a:br>
              <a:rPr lang="en-US" b="1" dirty="0"/>
            </a:b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3733800"/>
            <a:ext cx="3810000" cy="29437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4113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3424" y="381000"/>
            <a:ext cx="8382000" cy="5632311"/>
          </a:xfrm>
          <a:prstGeom prst="rect">
            <a:avLst/>
          </a:prstGeom>
        </p:spPr>
        <p:txBody>
          <a:bodyPr wrap="square">
            <a:spAutoFit/>
          </a:bodyPr>
          <a:lstStyle/>
          <a:p>
            <a:r>
              <a:rPr lang="en-US" dirty="0"/>
              <a:t> Suggestion:  build the antenna to the dimensions shown in the chart and run an SWR curve, noting the SWR above and below the desired operating frequency.  If it is lowest below the desired frequency, the driven element should be made shorter--or longer if the SWR is lowest above the desired frequency.  The reflector should then be adjusted in length a similar amount.  </a:t>
            </a:r>
            <a:r>
              <a:rPr lang="en-US" i="1" dirty="0"/>
              <a:t>Many builders have used THHN wire, which is more readily available than type TW now.  They generally report that the resonant frequency is higher than expected, which means the loop elements have to be lengthened slightly for THHN wire.  Tests in 2003 indicated that each wire loop should be about one percent longer than the original dimension if THHN wire is used. </a:t>
            </a:r>
            <a:r>
              <a:rPr lang="en-US" dirty="0"/>
              <a:t> </a:t>
            </a:r>
            <a:br>
              <a:rPr lang="en-US" dirty="0"/>
            </a:br>
            <a:r>
              <a:rPr lang="en-US" dirty="0"/>
              <a:t>     Fine-tuning of the element length is usually not needed for the directors, provided they are made of 1/8-inch aluminum rods, brass welding rods or something similar--as long as the boom is a nonconductor or the elements are mounted on insulators above or below the boom.  If the elements pass through a metal boom (even with insulating sleeves), the length will have to be adjusted experimentally (have fun!).   The director lengths are tapered from longest (closest to the driven element) to shortest (at the front of the antenna).   </a:t>
            </a:r>
            <a:endParaRPr lang="en-US" dirty="0" smtClean="0"/>
          </a:p>
          <a:p>
            <a:r>
              <a:rPr lang="en-US" dirty="0" smtClean="0"/>
              <a:t>Although </a:t>
            </a:r>
            <a:r>
              <a:rPr lang="en-US" dirty="0"/>
              <a:t>the quad loops are square or circular, the antenna is linear in polarization, not circular.  If it is fed at the bottom, the antenna will be horizontally polarized.  Feed the antenna on either side for vertical polarization (and then mount the directors vertically, not horizontally. </a:t>
            </a:r>
          </a:p>
        </p:txBody>
      </p:sp>
    </p:spTree>
    <p:extLst>
      <p:ext uri="{BB962C8B-B14F-4D97-AF65-F5344CB8AC3E}">
        <p14:creationId xmlns:p14="http://schemas.microsoft.com/office/powerpoint/2010/main" val="17302304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432</TotalTime>
  <Words>411</Words>
  <Application>Microsoft Office PowerPoint</Application>
  <PresentationFormat>On-screen Show (4:3)</PresentationFormat>
  <Paragraphs>117</Paragraphs>
  <Slides>38</Slides>
  <Notes>18</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The  Quagi  Revisited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W5UN 2 Meter QUAGI 97  The W5UN Quagi 97 is a computer optimized quagi derived from the original W5UN Quagi of the early 1980s. The length of the 1997 model has been deliberately shortened to allow it fit on a 24 foot boom. Performance is substantially higher than that of the original antenna. It now compares favorably with yagis of the same length. The two programs used to optimize the updated antenna were AO6 and NEC 2. This antenna has not been verified by actual construction. Gain and front to back will be as stated below. The only component of the antenna that needs verification is the 50 ohm match. Who would like to be the FIRST to build the actual prototype model?? Full consultation will be available to the prototype builder during construction. Contact w5un@wt.net if you wish to be the first!   Antenna Characteristics: 23' 9"  11 Element Gain: 13.56 dBd at 144.100 Mhz  F/B : 23 dB   Stacking: Optimum: E Plane: 13.73'  Optimum: H Plane: 12.86'    Stacking can be reduced up to 90 percent of optimum and still achieve acceptable stacking gain. Optimum stacking is recommended, however. http://www.iw5edi.com/ham-radio/?the-w5un-2-meter-quagi-97,85 </vt:lpstr>
      <vt:lpstr>W5UN QUAGI 97 Dimensions in FREE SPACE:   Element     Boom Pos.    El. Length    Material Reflector    0.0000"     84.37" loop.  #12 solid INSULATED copper wire * Driven      16.2500"     82.43" loop.  #12 solid INSULATED copper wire * Dir 1       37.1875"     36.168"       3/16" aluminum rod     Dir 2       70.1875"     36.052"       3/16" aluminum rod     Dir 3      102.5000"     35.817"       3/16" aluminum rod      Dir 4      135.8125"     35.475"       3/16" aluminum rod       Dir 5      169.0625"     35.179"       3/16" aluminum rod     Dir 6      202.8125"     35.090"       3/16" aluminum rod       Dir 7      234.2500"     35.324"       3/16" aluminum rod     Dir 8      264.8750"     35.617"       3/16" aluminum rod      Dir 9      285.0000"     35.108"       3/16" aluminum rod   * #12 TW insulated solid copper wire is common house wire, found at most hardware and building supply stores. Do not strip the insulation.  The above dimensions may be used for non-metallic booms like wood or fiberglass. </vt:lpstr>
      <vt:lpstr>If you wish to use a metal boom with through the boom insulated elements, please apply the following correction to the directors only.   The reflector and driven quad elements must remain insulated from the boom. Boom Diameter           Correction               Add 0.750" or 19.050MM        10.56%          .0792" or  2.02MM 0.875" or 22.225MM        12.14%          .1062" or  2.70MM 1.000" or 25.400MM        13.66%          .1366" or  3.47MM 1.125  or 28.575MM        15.13%          .1702" or  4.32MM 1.250" or 31.750MM        16.54%          .2068" or  5.25MM 1.375" or 34.925MM        17.90%          .2462" or  6.25MM  1.500" or 38.100MM        19.21%          .2882" or  7.32MM 1.750" or 44.450MM        21.67%          .3792" or  9.63MM 2.000" or 50.800MM        23.91%          .4783" or 12.15MM </vt:lpstr>
      <vt:lpstr>Further information concerning use of metallic booms with insulated 'thru-the boom' mounted elements follows:  PROVEN ACCURATE FOR BOOM DIAMETERS SMALLER THAN .055 WAVELENGTHS. MEASUREMENTS BY DL6WU   .FORMULA BY G3SEK. FORMULA: C = 12.5975B - 114.5B^2  C = CORRECTION FACTOR AS A FRACTION OF THE BOOM DIA. B = BOOM DIA IN WAVELENGTHS B^2 MEANS B SQUARED 2 METERS BOOM DIAMETER                                   CORRECTION ADD 2 METERS. 2 METERS BOOM DIAMETER                                   CORRECTION ADD 2 METERS.   0.750" OR 19.050MM                                               10.56% .0792" OR 2.02MM 0.875" OR 22.225MM                                               12.14% .1062" OR 2.70MM  1.000" OR 25.400MM                                               13.66% .1366" OR 3.47MM  1.125 OR 28.575MM                                                 15.13% .1702" OR 4.32MM  1.250" OR 31.750MM                                               16.54% .2068" OR 5.25MM  1.375" OR 34.925MM                                               17.90% .2462 OR 6.25MM  1.500" OR 38.100MM                                               19.21% .2882" OR 7.32MM  1.750" OR 44.450MM                                               21.67% .3792 OR 9.63MM  2.000" OR 50.800MM                                               23.91% .4783" OR 12.15MM  20.000MM                                                                  11.04% 2.21MM 28.000MM                 14.87% 4.16MM 30.000MM                15.78% 4.73MM 32.000MM                16.66% 5.33MM  38.000MM                19.17% 7.29MM    Insulators can be commercial shoulder insulators and keepers or as simple as heat shrink tubing with the element held in place by hot melt glue or epoxy glue.</vt:lpstr>
      <vt:lpstr>A look at some Quagi’s that I have built and used</vt:lpstr>
      <vt:lpstr>Quagi’s built and used</vt:lpstr>
      <vt:lpstr>222 20 elm Quagi bottom   (17.5 dBi  27’ boom) 23 elm M2 Long-John top    (18.8 dBi  32.5’ boom)</vt:lpstr>
      <vt:lpstr>432 35 elm Quagi  bottom (19.8 dBi 28’ boom) 27 elm M2 Long-John  top  (19.4dBi) 21’ boom)</vt:lpstr>
      <vt:lpstr>What antenna I use at home</vt:lpstr>
      <vt:lpstr>15 elm 2M Quagi (16.5dBi   28’ boom) </vt:lpstr>
      <vt:lpstr>18 elm 222 Quagi (17.4 dBi  23.5’ boom)</vt:lpstr>
      <vt:lpstr>Building a 15 elm Quagi</vt:lpstr>
      <vt:lpstr>PowerPoint Presentation</vt:lpstr>
      <vt:lpstr>                                              15 elm Quagi                                      4 Oct 2007</vt:lpstr>
      <vt:lpstr>  15 element Quagi vs   15 element Yagi  (16.5dBi) 28’ boom  </vt:lpstr>
      <vt:lpstr>Building a 15 elm Yagi fall 2018 </vt:lpstr>
      <vt:lpstr>Building a 15 elm Yagi fall 2018 </vt:lpstr>
      <vt:lpstr>In the air Oct 2018</vt:lpstr>
      <vt:lpstr>15 element Quagi and Yagi director length                           -  same for both antennas spacing                                        -  same for both antennas height of element above boom-same for both antennas  *difference – Reflector and driven element*  Boom length – 28’ Gain @ 144.2 – 16.5 F/B                   – 22.4 </vt:lpstr>
      <vt:lpstr>comparison notes</vt:lpstr>
      <vt:lpstr>comparison notes</vt:lpstr>
      <vt:lpstr>Build a Quagi for: Roving or Portable operating or  Home  (limited space) and/or (EME) See my paper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Quagi  Revisited</dc:title>
  <dc:creator>Owner</dc:creator>
  <cp:lastModifiedBy>Owner</cp:lastModifiedBy>
  <cp:revision>96</cp:revision>
  <dcterms:created xsi:type="dcterms:W3CDTF">2019-01-27T15:35:38Z</dcterms:created>
  <dcterms:modified xsi:type="dcterms:W3CDTF">2019-02-25T16:19:09Z</dcterms:modified>
</cp:coreProperties>
</file>