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48" r:id="rId2"/>
  </p:sldMasterIdLst>
  <p:notesMasterIdLst>
    <p:notesMasterId r:id="rId24"/>
  </p:notesMasterIdLst>
  <p:sldIdLst>
    <p:sldId id="257" r:id="rId3"/>
    <p:sldId id="273" r:id="rId4"/>
    <p:sldId id="284" r:id="rId5"/>
    <p:sldId id="260" r:id="rId6"/>
    <p:sldId id="272" r:id="rId7"/>
    <p:sldId id="282" r:id="rId8"/>
    <p:sldId id="275" r:id="rId9"/>
    <p:sldId id="258" r:id="rId10"/>
    <p:sldId id="278" r:id="rId11"/>
    <p:sldId id="259" r:id="rId12"/>
    <p:sldId id="261" r:id="rId13"/>
    <p:sldId id="263" r:id="rId14"/>
    <p:sldId id="279" r:id="rId15"/>
    <p:sldId id="264" r:id="rId16"/>
    <p:sldId id="280" r:id="rId17"/>
    <p:sldId id="265" r:id="rId18"/>
    <p:sldId id="276" r:id="rId19"/>
    <p:sldId id="277" r:id="rId20"/>
    <p:sldId id="281" r:id="rId21"/>
    <p:sldId id="283" r:id="rId22"/>
    <p:sldId id="27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FF"/>
    <a:srgbClr val="339966"/>
    <a:srgbClr val="00CC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9080" autoAdjust="0"/>
  </p:normalViewPr>
  <p:slideViewPr>
    <p:cSldViewPr>
      <p:cViewPr>
        <p:scale>
          <a:sx n="90" d="100"/>
          <a:sy n="90" d="100"/>
        </p:scale>
        <p:origin x="-2244" y="-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Gateway\Desktop\amatuer%20radio\Presentations\2019%20xenia\Scores%20data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Gateway\Desktop\amatuer%20radio\Presentations\2019%20xenia\Scores%20dat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ateway\Desktop\amatuer%20radio\Presentations\2019%20xenia\Scores%20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 smtClean="0"/>
              <a:t>QSO’s </a:t>
            </a:r>
            <a:r>
              <a:rPr lang="en-US" sz="1600" dirty="0"/>
              <a:t>Top</a:t>
            </a:r>
            <a:r>
              <a:rPr lang="en-US" sz="1600" baseline="0" dirty="0"/>
              <a:t> 3 in FM</a:t>
            </a:r>
            <a:endParaRPr lang="en-US" sz="1600" b="0" i="0" u="none" strike="noStrike" baseline="0" dirty="0"/>
          </a:p>
          <a:p>
            <a:pPr>
              <a:defRPr sz="1600"/>
            </a:pPr>
            <a:r>
              <a:rPr lang="en-US" sz="1600" b="0" i="0" u="none" strike="noStrike" baseline="0" dirty="0" smtClean="0"/>
              <a:t>Average QSO’:  </a:t>
            </a:r>
            <a:r>
              <a:rPr lang="en-US" sz="1600" b="0" i="0" u="none" strike="noStrike" baseline="0" dirty="0"/>
              <a:t>1st 117,   2nd 61,  3rd </a:t>
            </a:r>
            <a:r>
              <a:rPr lang="en-US" sz="1600" b="0" i="0" u="none" strike="noStrike" baseline="0" dirty="0" smtClean="0"/>
              <a:t>45</a:t>
            </a:r>
          </a:p>
          <a:p>
            <a:pPr>
              <a:defRPr sz="1600"/>
            </a:pPr>
            <a:r>
              <a:rPr lang="en-US" sz="1600" b="0" i="0" u="none" strike="noStrike" baseline="0" dirty="0" smtClean="0"/>
              <a:t>Median since 2016 is 1</a:t>
            </a:r>
            <a:r>
              <a:rPr lang="en-US" sz="1600" b="0" i="0" u="none" strike="noStrike" baseline="30000" dirty="0" smtClean="0"/>
              <a:t>st</a:t>
            </a:r>
            <a:r>
              <a:rPr lang="en-US" sz="1600" b="0" i="0" u="none" strike="noStrike" baseline="0" dirty="0" smtClean="0"/>
              <a:t> 144, 2</a:t>
            </a:r>
            <a:r>
              <a:rPr lang="en-US" sz="1600" b="0" i="0" u="none" strike="noStrike" baseline="30000" dirty="0" smtClean="0"/>
              <a:t>nd</a:t>
            </a:r>
            <a:r>
              <a:rPr lang="en-US" sz="1600" b="0" i="0" u="none" strike="noStrike" baseline="0" dirty="0" smtClean="0"/>
              <a:t> 51, 3</a:t>
            </a:r>
            <a:r>
              <a:rPr lang="en-US" sz="1600" b="0" i="0" u="none" strike="noStrike" baseline="30000" dirty="0" smtClean="0"/>
              <a:t>rd</a:t>
            </a:r>
            <a:r>
              <a:rPr lang="en-US" sz="1600" b="0" i="0" u="none" strike="noStrike" baseline="0" dirty="0" smtClean="0"/>
              <a:t> 41</a:t>
            </a:r>
            <a:endParaRPr lang="en-US" sz="16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0318110236220472E-2"/>
          <c:y val="0.28270854730115252"/>
          <c:w val="0.89468188976378082"/>
          <c:h val="0.422642645212827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Sheet1!$B$82</c:f>
              <c:strCache>
                <c:ptCount val="1"/>
                <c:pt idx="0">
                  <c:v>1st</c:v>
                </c:pt>
              </c:strCache>
            </c:strRef>
          </c:tx>
          <c:invertIfNegative val="0"/>
          <c:cat>
            <c:strRef>
              <c:f>Sheet1!$C$81:$T$81</c:f>
              <c:strCache>
                <c:ptCount val="18"/>
                <c:pt idx="0">
                  <c:v>Jan  13</c:v>
                </c:pt>
                <c:pt idx="1">
                  <c:v>June 13</c:v>
                </c:pt>
                <c:pt idx="2">
                  <c:v>Sep 13</c:v>
                </c:pt>
                <c:pt idx="3">
                  <c:v>Jan 14</c:v>
                </c:pt>
                <c:pt idx="4">
                  <c:v>June 14</c:v>
                </c:pt>
                <c:pt idx="5">
                  <c:v>Sept 14</c:v>
                </c:pt>
                <c:pt idx="6">
                  <c:v>Jan 15</c:v>
                </c:pt>
                <c:pt idx="7">
                  <c:v>June 15</c:v>
                </c:pt>
                <c:pt idx="8">
                  <c:v>Sept 15</c:v>
                </c:pt>
                <c:pt idx="9">
                  <c:v>Jan 16</c:v>
                </c:pt>
                <c:pt idx="10">
                  <c:v>June 16</c:v>
                </c:pt>
                <c:pt idx="11">
                  <c:v>Sept 16</c:v>
                </c:pt>
                <c:pt idx="12">
                  <c:v>Jan 17</c:v>
                </c:pt>
                <c:pt idx="13">
                  <c:v>June 17</c:v>
                </c:pt>
                <c:pt idx="14">
                  <c:v>Sept 17</c:v>
                </c:pt>
                <c:pt idx="15">
                  <c:v>Jan 18</c:v>
                </c:pt>
                <c:pt idx="16">
                  <c:v>June 18</c:v>
                </c:pt>
                <c:pt idx="17">
                  <c:v>Sept 18</c:v>
                </c:pt>
              </c:strCache>
            </c:strRef>
          </c:cat>
          <c:val>
            <c:numRef>
              <c:f>Sheet1!$C$82:$T$82</c:f>
              <c:numCache>
                <c:formatCode>General</c:formatCode>
                <c:ptCount val="18"/>
                <c:pt idx="0">
                  <c:v>59</c:v>
                </c:pt>
                <c:pt idx="1">
                  <c:v>23</c:v>
                </c:pt>
                <c:pt idx="2">
                  <c:v>34</c:v>
                </c:pt>
                <c:pt idx="3">
                  <c:v>87</c:v>
                </c:pt>
                <c:pt idx="4">
                  <c:v>54</c:v>
                </c:pt>
                <c:pt idx="5">
                  <c:v>64</c:v>
                </c:pt>
                <c:pt idx="6">
                  <c:v>103</c:v>
                </c:pt>
                <c:pt idx="7">
                  <c:v>114</c:v>
                </c:pt>
                <c:pt idx="8">
                  <c:v>103</c:v>
                </c:pt>
                <c:pt idx="9">
                  <c:v>181</c:v>
                </c:pt>
                <c:pt idx="10">
                  <c:v>176</c:v>
                </c:pt>
                <c:pt idx="11">
                  <c:v>144</c:v>
                </c:pt>
                <c:pt idx="12">
                  <c:v>202</c:v>
                </c:pt>
                <c:pt idx="13">
                  <c:v>144</c:v>
                </c:pt>
                <c:pt idx="14">
                  <c:v>129</c:v>
                </c:pt>
                <c:pt idx="15">
                  <c:v>156</c:v>
                </c:pt>
                <c:pt idx="16">
                  <c:v>70</c:v>
                </c:pt>
                <c:pt idx="17">
                  <c:v>259</c:v>
                </c:pt>
              </c:numCache>
            </c:numRef>
          </c:val>
        </c:ser>
        <c:ser>
          <c:idx val="1"/>
          <c:order val="1"/>
          <c:tx>
            <c:strRef>
              <c:f>Sheet1!$B$83</c:f>
              <c:strCache>
                <c:ptCount val="1"/>
                <c:pt idx="0">
                  <c:v>2nd</c:v>
                </c:pt>
              </c:strCache>
            </c:strRef>
          </c:tx>
          <c:invertIfNegative val="0"/>
          <c:cat>
            <c:strRef>
              <c:f>Sheet1!$C$81:$T$81</c:f>
              <c:strCache>
                <c:ptCount val="18"/>
                <c:pt idx="0">
                  <c:v>Jan  13</c:v>
                </c:pt>
                <c:pt idx="1">
                  <c:v>June 13</c:v>
                </c:pt>
                <c:pt idx="2">
                  <c:v>Sep 13</c:v>
                </c:pt>
                <c:pt idx="3">
                  <c:v>Jan 14</c:v>
                </c:pt>
                <c:pt idx="4">
                  <c:v>June 14</c:v>
                </c:pt>
                <c:pt idx="5">
                  <c:v>Sept 14</c:v>
                </c:pt>
                <c:pt idx="6">
                  <c:v>Jan 15</c:v>
                </c:pt>
                <c:pt idx="7">
                  <c:v>June 15</c:v>
                </c:pt>
                <c:pt idx="8">
                  <c:v>Sept 15</c:v>
                </c:pt>
                <c:pt idx="9">
                  <c:v>Jan 16</c:v>
                </c:pt>
                <c:pt idx="10">
                  <c:v>June 16</c:v>
                </c:pt>
                <c:pt idx="11">
                  <c:v>Sept 16</c:v>
                </c:pt>
                <c:pt idx="12">
                  <c:v>Jan 17</c:v>
                </c:pt>
                <c:pt idx="13">
                  <c:v>June 17</c:v>
                </c:pt>
                <c:pt idx="14">
                  <c:v>Sept 17</c:v>
                </c:pt>
                <c:pt idx="15">
                  <c:v>Jan 18</c:v>
                </c:pt>
                <c:pt idx="16">
                  <c:v>June 18</c:v>
                </c:pt>
                <c:pt idx="17">
                  <c:v>Sept 18</c:v>
                </c:pt>
              </c:strCache>
            </c:strRef>
          </c:cat>
          <c:val>
            <c:numRef>
              <c:f>Sheet1!$C$83:$T$83</c:f>
              <c:numCache>
                <c:formatCode>General</c:formatCode>
                <c:ptCount val="18"/>
                <c:pt idx="0">
                  <c:v>63</c:v>
                </c:pt>
                <c:pt idx="1">
                  <c:v>22</c:v>
                </c:pt>
                <c:pt idx="2">
                  <c:v>10</c:v>
                </c:pt>
                <c:pt idx="3">
                  <c:v>45</c:v>
                </c:pt>
                <c:pt idx="4">
                  <c:v>36</c:v>
                </c:pt>
                <c:pt idx="5">
                  <c:v>18</c:v>
                </c:pt>
                <c:pt idx="6">
                  <c:v>61</c:v>
                </c:pt>
                <c:pt idx="7">
                  <c:v>93</c:v>
                </c:pt>
                <c:pt idx="8">
                  <c:v>23</c:v>
                </c:pt>
                <c:pt idx="9">
                  <c:v>103</c:v>
                </c:pt>
                <c:pt idx="10">
                  <c:v>57</c:v>
                </c:pt>
                <c:pt idx="11">
                  <c:v>40</c:v>
                </c:pt>
                <c:pt idx="12">
                  <c:v>154</c:v>
                </c:pt>
                <c:pt idx="13">
                  <c:v>51</c:v>
                </c:pt>
                <c:pt idx="14">
                  <c:v>33</c:v>
                </c:pt>
                <c:pt idx="15">
                  <c:v>190</c:v>
                </c:pt>
                <c:pt idx="16">
                  <c:v>26</c:v>
                </c:pt>
                <c:pt idx="17">
                  <c:v>64</c:v>
                </c:pt>
              </c:numCache>
            </c:numRef>
          </c:val>
        </c:ser>
        <c:ser>
          <c:idx val="2"/>
          <c:order val="2"/>
          <c:tx>
            <c:strRef>
              <c:f>Sheet1!$B$84</c:f>
              <c:strCache>
                <c:ptCount val="1"/>
                <c:pt idx="0">
                  <c:v>3rd</c:v>
                </c:pt>
              </c:strCache>
            </c:strRef>
          </c:tx>
          <c:invertIfNegative val="0"/>
          <c:cat>
            <c:strRef>
              <c:f>Sheet1!$C$81:$T$81</c:f>
              <c:strCache>
                <c:ptCount val="18"/>
                <c:pt idx="0">
                  <c:v>Jan  13</c:v>
                </c:pt>
                <c:pt idx="1">
                  <c:v>June 13</c:v>
                </c:pt>
                <c:pt idx="2">
                  <c:v>Sep 13</c:v>
                </c:pt>
                <c:pt idx="3">
                  <c:v>Jan 14</c:v>
                </c:pt>
                <c:pt idx="4">
                  <c:v>June 14</c:v>
                </c:pt>
                <c:pt idx="5">
                  <c:v>Sept 14</c:v>
                </c:pt>
                <c:pt idx="6">
                  <c:v>Jan 15</c:v>
                </c:pt>
                <c:pt idx="7">
                  <c:v>June 15</c:v>
                </c:pt>
                <c:pt idx="8">
                  <c:v>Sept 15</c:v>
                </c:pt>
                <c:pt idx="9">
                  <c:v>Jan 16</c:v>
                </c:pt>
                <c:pt idx="10">
                  <c:v>June 16</c:v>
                </c:pt>
                <c:pt idx="11">
                  <c:v>Sept 16</c:v>
                </c:pt>
                <c:pt idx="12">
                  <c:v>Jan 17</c:v>
                </c:pt>
                <c:pt idx="13">
                  <c:v>June 17</c:v>
                </c:pt>
                <c:pt idx="14">
                  <c:v>Sept 17</c:v>
                </c:pt>
                <c:pt idx="15">
                  <c:v>Jan 18</c:v>
                </c:pt>
                <c:pt idx="16">
                  <c:v>June 18</c:v>
                </c:pt>
                <c:pt idx="17">
                  <c:v>Sept 18</c:v>
                </c:pt>
              </c:strCache>
            </c:strRef>
          </c:cat>
          <c:val>
            <c:numRef>
              <c:f>Sheet1!$C$84:$T$84</c:f>
              <c:numCache>
                <c:formatCode>General</c:formatCode>
                <c:ptCount val="18"/>
                <c:pt idx="0">
                  <c:v>21</c:v>
                </c:pt>
                <c:pt idx="1">
                  <c:v>15</c:v>
                </c:pt>
                <c:pt idx="2">
                  <c:v>11</c:v>
                </c:pt>
                <c:pt idx="3">
                  <c:v>18</c:v>
                </c:pt>
                <c:pt idx="4">
                  <c:v>34</c:v>
                </c:pt>
                <c:pt idx="5">
                  <c:v>25</c:v>
                </c:pt>
                <c:pt idx="6">
                  <c:v>91</c:v>
                </c:pt>
                <c:pt idx="7">
                  <c:v>47</c:v>
                </c:pt>
                <c:pt idx="8">
                  <c:v>18</c:v>
                </c:pt>
                <c:pt idx="9">
                  <c:v>88</c:v>
                </c:pt>
                <c:pt idx="10">
                  <c:v>30</c:v>
                </c:pt>
                <c:pt idx="11">
                  <c:v>41</c:v>
                </c:pt>
                <c:pt idx="12">
                  <c:v>90</c:v>
                </c:pt>
                <c:pt idx="13">
                  <c:v>40</c:v>
                </c:pt>
                <c:pt idx="14">
                  <c:v>28</c:v>
                </c:pt>
                <c:pt idx="15">
                  <c:v>119</c:v>
                </c:pt>
                <c:pt idx="16">
                  <c:v>44</c:v>
                </c:pt>
                <c:pt idx="17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017152"/>
        <c:axId val="86018688"/>
      </c:barChart>
      <c:catAx>
        <c:axId val="86017152"/>
        <c:scaling>
          <c:orientation val="minMax"/>
        </c:scaling>
        <c:delete val="0"/>
        <c:axPos val="b"/>
        <c:majorTickMark val="none"/>
        <c:minorTickMark val="none"/>
        <c:tickLblPos val="nextTo"/>
        <c:crossAx val="86018688"/>
        <c:crosses val="autoZero"/>
        <c:auto val="1"/>
        <c:lblAlgn val="ctr"/>
        <c:lblOffset val="100"/>
        <c:noMultiLvlLbl val="0"/>
      </c:catAx>
      <c:valAx>
        <c:axId val="8601868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QSO’s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8601715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/>
              <a:t>Multipliers Top</a:t>
            </a:r>
            <a:r>
              <a:rPr lang="en-US" sz="1600" baseline="0" dirty="0"/>
              <a:t> </a:t>
            </a:r>
            <a:r>
              <a:rPr lang="en-US" sz="1600" baseline="0" dirty="0" smtClean="0"/>
              <a:t>3 in FM</a:t>
            </a:r>
            <a:endParaRPr lang="en-US" sz="1600" baseline="0" dirty="0"/>
          </a:p>
          <a:p>
            <a:pPr>
              <a:defRPr sz="1600"/>
            </a:pPr>
            <a:r>
              <a:rPr lang="en-US" sz="1600" b="0" i="0" u="none" strike="noStrike" baseline="0" dirty="0"/>
              <a:t>Average:  1st 23,  2nd 14,  3rd 10</a:t>
            </a:r>
          </a:p>
          <a:p>
            <a:pPr>
              <a:defRPr sz="1600"/>
            </a:pPr>
            <a:r>
              <a:rPr lang="en-US" sz="1600" b="0" i="0" u="none" strike="noStrike" baseline="0" dirty="0"/>
              <a:t>Median since 2016: 1st 30,  2nd 15,  3rd 10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Sheet1!$B$91</c:f>
              <c:strCache>
                <c:ptCount val="1"/>
                <c:pt idx="0">
                  <c:v>1st</c:v>
                </c:pt>
              </c:strCache>
            </c:strRef>
          </c:tx>
          <c:invertIfNegative val="0"/>
          <c:cat>
            <c:strRef>
              <c:f>Sheet1!$C$90:$T$90</c:f>
              <c:strCache>
                <c:ptCount val="18"/>
                <c:pt idx="0">
                  <c:v>Jan  13</c:v>
                </c:pt>
                <c:pt idx="1">
                  <c:v>June 13</c:v>
                </c:pt>
                <c:pt idx="2">
                  <c:v>Sep 13</c:v>
                </c:pt>
                <c:pt idx="3">
                  <c:v>Jan 14</c:v>
                </c:pt>
                <c:pt idx="4">
                  <c:v>June 14</c:v>
                </c:pt>
                <c:pt idx="5">
                  <c:v>Sept 14</c:v>
                </c:pt>
                <c:pt idx="6">
                  <c:v>Jan 15</c:v>
                </c:pt>
                <c:pt idx="7">
                  <c:v>June 15</c:v>
                </c:pt>
                <c:pt idx="8">
                  <c:v>Sept 15</c:v>
                </c:pt>
                <c:pt idx="9">
                  <c:v>Jan 16</c:v>
                </c:pt>
                <c:pt idx="10">
                  <c:v>June 16</c:v>
                </c:pt>
                <c:pt idx="11">
                  <c:v>Sept 16</c:v>
                </c:pt>
                <c:pt idx="12">
                  <c:v>Jan 17</c:v>
                </c:pt>
                <c:pt idx="13">
                  <c:v>June 17</c:v>
                </c:pt>
                <c:pt idx="14">
                  <c:v>Sept 17</c:v>
                </c:pt>
                <c:pt idx="15">
                  <c:v>Jan 18</c:v>
                </c:pt>
                <c:pt idx="16">
                  <c:v>June 18</c:v>
                </c:pt>
                <c:pt idx="17">
                  <c:v>Sept 18</c:v>
                </c:pt>
              </c:strCache>
            </c:strRef>
          </c:cat>
          <c:val>
            <c:numRef>
              <c:f>Sheet1!$C$91:$T$91</c:f>
              <c:numCache>
                <c:formatCode>General</c:formatCode>
                <c:ptCount val="18"/>
                <c:pt idx="0">
                  <c:v>15</c:v>
                </c:pt>
                <c:pt idx="1">
                  <c:v>12</c:v>
                </c:pt>
                <c:pt idx="2">
                  <c:v>16</c:v>
                </c:pt>
                <c:pt idx="3">
                  <c:v>14</c:v>
                </c:pt>
                <c:pt idx="4">
                  <c:v>22</c:v>
                </c:pt>
                <c:pt idx="5">
                  <c:v>13</c:v>
                </c:pt>
                <c:pt idx="6">
                  <c:v>22</c:v>
                </c:pt>
                <c:pt idx="7">
                  <c:v>25</c:v>
                </c:pt>
                <c:pt idx="8">
                  <c:v>21</c:v>
                </c:pt>
                <c:pt idx="9">
                  <c:v>23</c:v>
                </c:pt>
                <c:pt idx="10">
                  <c:v>32</c:v>
                </c:pt>
                <c:pt idx="11">
                  <c:v>21</c:v>
                </c:pt>
                <c:pt idx="12">
                  <c:v>22</c:v>
                </c:pt>
                <c:pt idx="13">
                  <c:v>30</c:v>
                </c:pt>
                <c:pt idx="14">
                  <c:v>39</c:v>
                </c:pt>
                <c:pt idx="15">
                  <c:v>36</c:v>
                </c:pt>
                <c:pt idx="16">
                  <c:v>15</c:v>
                </c:pt>
                <c:pt idx="17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Sheet1!$B$92</c:f>
              <c:strCache>
                <c:ptCount val="1"/>
                <c:pt idx="0">
                  <c:v>2nd</c:v>
                </c:pt>
              </c:strCache>
            </c:strRef>
          </c:tx>
          <c:invertIfNegative val="0"/>
          <c:cat>
            <c:strRef>
              <c:f>Sheet1!$C$90:$T$90</c:f>
              <c:strCache>
                <c:ptCount val="18"/>
                <c:pt idx="0">
                  <c:v>Jan  13</c:v>
                </c:pt>
                <c:pt idx="1">
                  <c:v>June 13</c:v>
                </c:pt>
                <c:pt idx="2">
                  <c:v>Sep 13</c:v>
                </c:pt>
                <c:pt idx="3">
                  <c:v>Jan 14</c:v>
                </c:pt>
                <c:pt idx="4">
                  <c:v>June 14</c:v>
                </c:pt>
                <c:pt idx="5">
                  <c:v>Sept 14</c:v>
                </c:pt>
                <c:pt idx="6">
                  <c:v>Jan 15</c:v>
                </c:pt>
                <c:pt idx="7">
                  <c:v>June 15</c:v>
                </c:pt>
                <c:pt idx="8">
                  <c:v>Sept 15</c:v>
                </c:pt>
                <c:pt idx="9">
                  <c:v>Jan 16</c:v>
                </c:pt>
                <c:pt idx="10">
                  <c:v>June 16</c:v>
                </c:pt>
                <c:pt idx="11">
                  <c:v>Sept 16</c:v>
                </c:pt>
                <c:pt idx="12">
                  <c:v>Jan 17</c:v>
                </c:pt>
                <c:pt idx="13">
                  <c:v>June 17</c:v>
                </c:pt>
                <c:pt idx="14">
                  <c:v>Sept 17</c:v>
                </c:pt>
                <c:pt idx="15">
                  <c:v>Jan 18</c:v>
                </c:pt>
                <c:pt idx="16">
                  <c:v>June 18</c:v>
                </c:pt>
                <c:pt idx="17">
                  <c:v>Sept 18</c:v>
                </c:pt>
              </c:strCache>
            </c:strRef>
          </c:cat>
          <c:val>
            <c:numRef>
              <c:f>Sheet1!$C$92:$T$92</c:f>
              <c:numCache>
                <c:formatCode>General</c:formatCode>
                <c:ptCount val="18"/>
                <c:pt idx="0">
                  <c:v>7</c:v>
                </c:pt>
                <c:pt idx="1">
                  <c:v>12</c:v>
                </c:pt>
                <c:pt idx="2">
                  <c:v>5</c:v>
                </c:pt>
                <c:pt idx="3">
                  <c:v>4</c:v>
                </c:pt>
                <c:pt idx="4">
                  <c:v>11</c:v>
                </c:pt>
                <c:pt idx="5">
                  <c:v>9</c:v>
                </c:pt>
                <c:pt idx="6">
                  <c:v>24</c:v>
                </c:pt>
                <c:pt idx="7">
                  <c:v>28</c:v>
                </c:pt>
                <c:pt idx="8">
                  <c:v>9</c:v>
                </c:pt>
                <c:pt idx="9">
                  <c:v>12</c:v>
                </c:pt>
                <c:pt idx="10">
                  <c:v>15</c:v>
                </c:pt>
                <c:pt idx="11">
                  <c:v>15</c:v>
                </c:pt>
                <c:pt idx="12">
                  <c:v>31</c:v>
                </c:pt>
                <c:pt idx="13">
                  <c:v>15</c:v>
                </c:pt>
                <c:pt idx="14">
                  <c:v>11</c:v>
                </c:pt>
                <c:pt idx="15">
                  <c:v>20</c:v>
                </c:pt>
                <c:pt idx="16">
                  <c:v>11</c:v>
                </c:pt>
                <c:pt idx="17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Sheet1!$B$93</c:f>
              <c:strCache>
                <c:ptCount val="1"/>
                <c:pt idx="0">
                  <c:v>3rd</c:v>
                </c:pt>
              </c:strCache>
            </c:strRef>
          </c:tx>
          <c:invertIfNegative val="0"/>
          <c:cat>
            <c:strRef>
              <c:f>Sheet1!$C$90:$T$90</c:f>
              <c:strCache>
                <c:ptCount val="18"/>
                <c:pt idx="0">
                  <c:v>Jan  13</c:v>
                </c:pt>
                <c:pt idx="1">
                  <c:v>June 13</c:v>
                </c:pt>
                <c:pt idx="2">
                  <c:v>Sep 13</c:v>
                </c:pt>
                <c:pt idx="3">
                  <c:v>Jan 14</c:v>
                </c:pt>
                <c:pt idx="4">
                  <c:v>June 14</c:v>
                </c:pt>
                <c:pt idx="5">
                  <c:v>Sept 14</c:v>
                </c:pt>
                <c:pt idx="6">
                  <c:v>Jan 15</c:v>
                </c:pt>
                <c:pt idx="7">
                  <c:v>June 15</c:v>
                </c:pt>
                <c:pt idx="8">
                  <c:v>Sept 15</c:v>
                </c:pt>
                <c:pt idx="9">
                  <c:v>Jan 16</c:v>
                </c:pt>
                <c:pt idx="10">
                  <c:v>June 16</c:v>
                </c:pt>
                <c:pt idx="11">
                  <c:v>Sept 16</c:v>
                </c:pt>
                <c:pt idx="12">
                  <c:v>Jan 17</c:v>
                </c:pt>
                <c:pt idx="13">
                  <c:v>June 17</c:v>
                </c:pt>
                <c:pt idx="14">
                  <c:v>Sept 17</c:v>
                </c:pt>
                <c:pt idx="15">
                  <c:v>Jan 18</c:v>
                </c:pt>
                <c:pt idx="16">
                  <c:v>June 18</c:v>
                </c:pt>
                <c:pt idx="17">
                  <c:v>Sept 18</c:v>
                </c:pt>
              </c:strCache>
            </c:strRef>
          </c:cat>
          <c:val>
            <c:numRef>
              <c:f>Sheet1!$C$93:$T$93</c:f>
              <c:numCache>
                <c:formatCode>General</c:formatCode>
                <c:ptCount val="18"/>
                <c:pt idx="0">
                  <c:v>12</c:v>
                </c:pt>
                <c:pt idx="1">
                  <c:v>11</c:v>
                </c:pt>
                <c:pt idx="2">
                  <c:v>4</c:v>
                </c:pt>
                <c:pt idx="3">
                  <c:v>6</c:v>
                </c:pt>
                <c:pt idx="4">
                  <c:v>10</c:v>
                </c:pt>
                <c:pt idx="5">
                  <c:v>7</c:v>
                </c:pt>
                <c:pt idx="6">
                  <c:v>15</c:v>
                </c:pt>
                <c:pt idx="7">
                  <c:v>19</c:v>
                </c:pt>
                <c:pt idx="8">
                  <c:v>9</c:v>
                </c:pt>
                <c:pt idx="9">
                  <c:v>7</c:v>
                </c:pt>
                <c:pt idx="10">
                  <c:v>10</c:v>
                </c:pt>
                <c:pt idx="11">
                  <c:v>10</c:v>
                </c:pt>
                <c:pt idx="12">
                  <c:v>16</c:v>
                </c:pt>
                <c:pt idx="13">
                  <c:v>7</c:v>
                </c:pt>
                <c:pt idx="14">
                  <c:v>11</c:v>
                </c:pt>
                <c:pt idx="15">
                  <c:v>16</c:v>
                </c:pt>
                <c:pt idx="16">
                  <c:v>4</c:v>
                </c:pt>
                <c:pt idx="17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097280"/>
        <c:axId val="86099072"/>
      </c:barChart>
      <c:catAx>
        <c:axId val="86097280"/>
        <c:scaling>
          <c:orientation val="minMax"/>
        </c:scaling>
        <c:delete val="0"/>
        <c:axPos val="b"/>
        <c:majorTickMark val="none"/>
        <c:minorTickMark val="none"/>
        <c:tickLblPos val="nextTo"/>
        <c:crossAx val="86099072"/>
        <c:crosses val="autoZero"/>
        <c:auto val="1"/>
        <c:lblAlgn val="ctr"/>
        <c:lblOffset val="100"/>
        <c:noMultiLvlLbl val="0"/>
      </c:catAx>
      <c:valAx>
        <c:axId val="8609907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Multipliers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8609728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Scores</a:t>
            </a:r>
            <a:r>
              <a:rPr lang="en-US" baseline="0" dirty="0"/>
              <a:t> Top 3</a:t>
            </a:r>
          </a:p>
          <a:p>
            <a:pPr>
              <a:defRPr/>
            </a:pPr>
            <a:r>
              <a:rPr lang="en-US" b="0" baseline="0" dirty="0"/>
              <a:t>Average:  1st 4166,  2nd 1458,  3rd 763</a:t>
            </a:r>
          </a:p>
          <a:p>
            <a:pPr>
              <a:defRPr/>
            </a:pPr>
            <a:r>
              <a:rPr lang="en-US" b="0" baseline="0" dirty="0"/>
              <a:t>Median since 2016:  1st 6292,  2nd 1125,  3rd 462</a:t>
            </a:r>
          </a:p>
          <a:p>
            <a:pPr>
              <a:defRPr/>
            </a:pPr>
            <a:r>
              <a:rPr lang="en-US" sz="1600" b="0" baseline="0" dirty="0"/>
              <a:t>Notice that 3rd place scores have been pretty </a:t>
            </a:r>
            <a:r>
              <a:rPr lang="en-US" sz="1600" b="0" baseline="0" dirty="0" smtClean="0"/>
              <a:t>flat recently</a:t>
            </a:r>
            <a:endParaRPr lang="en-US" sz="1600" b="0" baseline="0" dirty="0"/>
          </a:p>
        </c:rich>
      </c:tx>
      <c:layout>
        <c:manualLayout>
          <c:xMode val="edge"/>
          <c:yMode val="edge"/>
          <c:x val="0.28873219967997132"/>
          <c:y val="0"/>
        </c:manualLayout>
      </c:layout>
      <c:overlay val="0"/>
      <c:spPr>
        <a:solidFill>
          <a:schemeClr val="bg1"/>
        </a:solidFill>
      </c:spPr>
    </c:title>
    <c:autoTitleDeleted val="0"/>
    <c:plotArea>
      <c:layout>
        <c:manualLayout>
          <c:layoutTarget val="inner"/>
          <c:xMode val="edge"/>
          <c:yMode val="edge"/>
          <c:x val="8.6842019232013956E-2"/>
          <c:y val="0.12377800601011846"/>
          <c:w val="0.89783231195119129"/>
          <c:h val="0.61682833124120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Sheet1!$B$98</c:f>
              <c:strCache>
                <c:ptCount val="1"/>
                <c:pt idx="0">
                  <c:v>1st</c:v>
                </c:pt>
              </c:strCache>
            </c:strRef>
          </c:tx>
          <c:invertIfNegative val="0"/>
          <c:cat>
            <c:strRef>
              <c:f>Sheet1!$C$97:$T$97</c:f>
              <c:strCache>
                <c:ptCount val="18"/>
                <c:pt idx="0">
                  <c:v>Jan  13</c:v>
                </c:pt>
                <c:pt idx="1">
                  <c:v>June 13</c:v>
                </c:pt>
                <c:pt idx="2">
                  <c:v>Sep 13</c:v>
                </c:pt>
                <c:pt idx="3">
                  <c:v>Jan 14</c:v>
                </c:pt>
                <c:pt idx="4">
                  <c:v>June 14</c:v>
                </c:pt>
                <c:pt idx="5">
                  <c:v>Sept 14</c:v>
                </c:pt>
                <c:pt idx="6">
                  <c:v>Jan 15</c:v>
                </c:pt>
                <c:pt idx="7">
                  <c:v>June 15</c:v>
                </c:pt>
                <c:pt idx="8">
                  <c:v>Sept 15</c:v>
                </c:pt>
                <c:pt idx="9">
                  <c:v>Jan 16</c:v>
                </c:pt>
                <c:pt idx="10">
                  <c:v>June 16</c:v>
                </c:pt>
                <c:pt idx="11">
                  <c:v>Sept 16</c:v>
                </c:pt>
                <c:pt idx="12">
                  <c:v>Jan 17</c:v>
                </c:pt>
                <c:pt idx="13">
                  <c:v>June 17</c:v>
                </c:pt>
                <c:pt idx="14">
                  <c:v>Sept 17</c:v>
                </c:pt>
                <c:pt idx="15">
                  <c:v>Jan 18</c:v>
                </c:pt>
                <c:pt idx="16">
                  <c:v>June 18</c:v>
                </c:pt>
                <c:pt idx="17">
                  <c:v>Sept 18</c:v>
                </c:pt>
              </c:strCache>
            </c:strRef>
          </c:cat>
          <c:val>
            <c:numRef>
              <c:f>Sheet1!$C$98:$T$98</c:f>
              <c:numCache>
                <c:formatCode>General</c:formatCode>
                <c:ptCount val="18"/>
                <c:pt idx="0">
                  <c:v>1080</c:v>
                </c:pt>
                <c:pt idx="1">
                  <c:v>360</c:v>
                </c:pt>
                <c:pt idx="2">
                  <c:v>688</c:v>
                </c:pt>
                <c:pt idx="3">
                  <c:v>1218</c:v>
                </c:pt>
                <c:pt idx="4">
                  <c:v>1650</c:v>
                </c:pt>
                <c:pt idx="5">
                  <c:v>1157</c:v>
                </c:pt>
                <c:pt idx="6">
                  <c:v>3080</c:v>
                </c:pt>
                <c:pt idx="7">
                  <c:v>3725</c:v>
                </c:pt>
                <c:pt idx="8">
                  <c:v>2835</c:v>
                </c:pt>
                <c:pt idx="9">
                  <c:v>5842</c:v>
                </c:pt>
                <c:pt idx="10">
                  <c:v>6976</c:v>
                </c:pt>
                <c:pt idx="11">
                  <c:v>4221</c:v>
                </c:pt>
                <c:pt idx="12">
                  <c:v>6292</c:v>
                </c:pt>
                <c:pt idx="13">
                  <c:v>5370</c:v>
                </c:pt>
                <c:pt idx="14">
                  <c:v>6669</c:v>
                </c:pt>
                <c:pt idx="15">
                  <c:v>8172</c:v>
                </c:pt>
                <c:pt idx="16">
                  <c:v>1500</c:v>
                </c:pt>
                <c:pt idx="17">
                  <c:v>14154</c:v>
                </c:pt>
              </c:numCache>
            </c:numRef>
          </c:val>
        </c:ser>
        <c:ser>
          <c:idx val="1"/>
          <c:order val="1"/>
          <c:tx>
            <c:strRef>
              <c:f>Sheet1!$B$99</c:f>
              <c:strCache>
                <c:ptCount val="1"/>
                <c:pt idx="0">
                  <c:v>2nd</c:v>
                </c:pt>
              </c:strCache>
            </c:strRef>
          </c:tx>
          <c:invertIfNegative val="0"/>
          <c:cat>
            <c:strRef>
              <c:f>Sheet1!$C$97:$T$97</c:f>
              <c:strCache>
                <c:ptCount val="18"/>
                <c:pt idx="0">
                  <c:v>Jan  13</c:v>
                </c:pt>
                <c:pt idx="1">
                  <c:v>June 13</c:v>
                </c:pt>
                <c:pt idx="2">
                  <c:v>Sep 13</c:v>
                </c:pt>
                <c:pt idx="3">
                  <c:v>Jan 14</c:v>
                </c:pt>
                <c:pt idx="4">
                  <c:v>June 14</c:v>
                </c:pt>
                <c:pt idx="5">
                  <c:v>Sept 14</c:v>
                </c:pt>
                <c:pt idx="6">
                  <c:v>Jan 15</c:v>
                </c:pt>
                <c:pt idx="7">
                  <c:v>June 15</c:v>
                </c:pt>
                <c:pt idx="8">
                  <c:v>Sept 15</c:v>
                </c:pt>
                <c:pt idx="9">
                  <c:v>Jan 16</c:v>
                </c:pt>
                <c:pt idx="10">
                  <c:v>June 16</c:v>
                </c:pt>
                <c:pt idx="11">
                  <c:v>Sept 16</c:v>
                </c:pt>
                <c:pt idx="12">
                  <c:v>Jan 17</c:v>
                </c:pt>
                <c:pt idx="13">
                  <c:v>June 17</c:v>
                </c:pt>
                <c:pt idx="14">
                  <c:v>Sept 17</c:v>
                </c:pt>
                <c:pt idx="15">
                  <c:v>Jan 18</c:v>
                </c:pt>
                <c:pt idx="16">
                  <c:v>June 18</c:v>
                </c:pt>
                <c:pt idx="17">
                  <c:v>Sept 18</c:v>
                </c:pt>
              </c:strCache>
            </c:strRef>
          </c:cat>
          <c:val>
            <c:numRef>
              <c:f>Sheet1!$C$99:$T$99</c:f>
              <c:numCache>
                <c:formatCode>General</c:formatCode>
                <c:ptCount val="18"/>
                <c:pt idx="0">
                  <c:v>441</c:v>
                </c:pt>
                <c:pt idx="1">
                  <c:v>321</c:v>
                </c:pt>
                <c:pt idx="2">
                  <c:v>75</c:v>
                </c:pt>
                <c:pt idx="3">
                  <c:v>232</c:v>
                </c:pt>
                <c:pt idx="4">
                  <c:v>616</c:v>
                </c:pt>
                <c:pt idx="5">
                  <c:v>243</c:v>
                </c:pt>
                <c:pt idx="6">
                  <c:v>2136</c:v>
                </c:pt>
                <c:pt idx="7">
                  <c:v>3612</c:v>
                </c:pt>
                <c:pt idx="8">
                  <c:v>306</c:v>
                </c:pt>
                <c:pt idx="9">
                  <c:v>1500</c:v>
                </c:pt>
                <c:pt idx="10">
                  <c:v>1215</c:v>
                </c:pt>
                <c:pt idx="11">
                  <c:v>855</c:v>
                </c:pt>
                <c:pt idx="12">
                  <c:v>6231</c:v>
                </c:pt>
                <c:pt idx="13">
                  <c:v>1125</c:v>
                </c:pt>
                <c:pt idx="14">
                  <c:v>506</c:v>
                </c:pt>
                <c:pt idx="15">
                  <c:v>5520</c:v>
                </c:pt>
                <c:pt idx="16">
                  <c:v>396</c:v>
                </c:pt>
                <c:pt idx="17">
                  <c:v>920</c:v>
                </c:pt>
              </c:numCache>
            </c:numRef>
          </c:val>
        </c:ser>
        <c:ser>
          <c:idx val="2"/>
          <c:order val="2"/>
          <c:tx>
            <c:strRef>
              <c:f>Sheet1!$B$100</c:f>
              <c:strCache>
                <c:ptCount val="1"/>
                <c:pt idx="0">
                  <c:v>3rd</c:v>
                </c:pt>
              </c:strCache>
            </c:strRef>
          </c:tx>
          <c:invertIfNegative val="0"/>
          <c:cat>
            <c:strRef>
              <c:f>Sheet1!$C$97:$T$97</c:f>
              <c:strCache>
                <c:ptCount val="18"/>
                <c:pt idx="0">
                  <c:v>Jan  13</c:v>
                </c:pt>
                <c:pt idx="1">
                  <c:v>June 13</c:v>
                </c:pt>
                <c:pt idx="2">
                  <c:v>Sep 13</c:v>
                </c:pt>
                <c:pt idx="3">
                  <c:v>Jan 14</c:v>
                </c:pt>
                <c:pt idx="4">
                  <c:v>June 14</c:v>
                </c:pt>
                <c:pt idx="5">
                  <c:v>Sept 14</c:v>
                </c:pt>
                <c:pt idx="6">
                  <c:v>Jan 15</c:v>
                </c:pt>
                <c:pt idx="7">
                  <c:v>June 15</c:v>
                </c:pt>
                <c:pt idx="8">
                  <c:v>Sept 15</c:v>
                </c:pt>
                <c:pt idx="9">
                  <c:v>Jan 16</c:v>
                </c:pt>
                <c:pt idx="10">
                  <c:v>June 16</c:v>
                </c:pt>
                <c:pt idx="11">
                  <c:v>Sept 16</c:v>
                </c:pt>
                <c:pt idx="12">
                  <c:v>Jan 17</c:v>
                </c:pt>
                <c:pt idx="13">
                  <c:v>June 17</c:v>
                </c:pt>
                <c:pt idx="14">
                  <c:v>Sept 17</c:v>
                </c:pt>
                <c:pt idx="15">
                  <c:v>Jan 18</c:v>
                </c:pt>
                <c:pt idx="16">
                  <c:v>June 18</c:v>
                </c:pt>
                <c:pt idx="17">
                  <c:v>Sept 18</c:v>
                </c:pt>
              </c:strCache>
            </c:strRef>
          </c:cat>
          <c:val>
            <c:numRef>
              <c:f>Sheet1!$C$100:$T$100</c:f>
              <c:numCache>
                <c:formatCode>General</c:formatCode>
                <c:ptCount val="18"/>
                <c:pt idx="0">
                  <c:v>324</c:v>
                </c:pt>
                <c:pt idx="1">
                  <c:v>242</c:v>
                </c:pt>
                <c:pt idx="2">
                  <c:v>56</c:v>
                </c:pt>
                <c:pt idx="3">
                  <c:v>189</c:v>
                </c:pt>
                <c:pt idx="4">
                  <c:v>510</c:v>
                </c:pt>
                <c:pt idx="5">
                  <c:v>224</c:v>
                </c:pt>
                <c:pt idx="6">
                  <c:v>1935</c:v>
                </c:pt>
                <c:pt idx="7">
                  <c:v>1425</c:v>
                </c:pt>
                <c:pt idx="8">
                  <c:v>189</c:v>
                </c:pt>
                <c:pt idx="9">
                  <c:v>924</c:v>
                </c:pt>
                <c:pt idx="10">
                  <c:v>430</c:v>
                </c:pt>
                <c:pt idx="11">
                  <c:v>530</c:v>
                </c:pt>
                <c:pt idx="12">
                  <c:v>2098</c:v>
                </c:pt>
                <c:pt idx="13">
                  <c:v>406</c:v>
                </c:pt>
                <c:pt idx="14">
                  <c:v>462</c:v>
                </c:pt>
                <c:pt idx="15">
                  <c:v>2704</c:v>
                </c:pt>
                <c:pt idx="16">
                  <c:v>244</c:v>
                </c:pt>
                <c:pt idx="17">
                  <c:v>847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296384"/>
        <c:axId val="99297920"/>
      </c:barChart>
      <c:catAx>
        <c:axId val="99296384"/>
        <c:scaling>
          <c:orientation val="minMax"/>
        </c:scaling>
        <c:delete val="0"/>
        <c:axPos val="b"/>
        <c:majorTickMark val="none"/>
        <c:minorTickMark val="none"/>
        <c:tickLblPos val="nextTo"/>
        <c:crossAx val="99297920"/>
        <c:crosses val="autoZero"/>
        <c:auto val="1"/>
        <c:lblAlgn val="ctr"/>
        <c:lblOffset val="100"/>
        <c:noMultiLvlLbl val="0"/>
      </c:catAx>
      <c:valAx>
        <c:axId val="9929792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 Score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9929638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0.7293</cdr:x>
      <cdr:y>0.33822</cdr:y>
    </cdr:from>
    <cdr:to>
      <cdr:x>0.8793</cdr:x>
      <cdr:y>0.40344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557284" y="1185540"/>
          <a:ext cx="1143000" cy="22858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dirty="0" smtClean="0"/>
            <a:t> Won on  </a:t>
          </a:r>
          <a:r>
            <a:rPr lang="en-US" dirty="0" err="1"/>
            <a:t>M</a:t>
          </a:r>
          <a:r>
            <a:rPr lang="en-US" dirty="0" err="1" smtClean="0"/>
            <a:t>ulti’s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0.79</cdr:x>
      <cdr:y>0.3913</cdr:y>
    </cdr:from>
    <cdr:to>
      <cdr:x>0.83</cdr:x>
      <cdr:y>0.5</cdr:y>
    </cdr:to>
    <cdr:sp macro="" textlink="">
      <cdr:nvSpPr>
        <cdr:cNvPr id="5" name="Straight Arrow Connector 4"/>
        <cdr:cNvSpPr/>
      </cdr:nvSpPr>
      <cdr:spPr>
        <a:xfrm xmlns:a="http://schemas.openxmlformats.org/drawingml/2006/main">
          <a:off x="6019800" y="1371600"/>
          <a:ext cx="304800" cy="3810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0.49</cdr:x>
      <cdr:y>0.26087</cdr:y>
    </cdr:from>
    <cdr:to>
      <cdr:x>0.7</cdr:x>
      <cdr:y>0.41304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3733800" y="914400"/>
          <a:ext cx="1600200" cy="53340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dirty="0" smtClean="0"/>
            <a:t>W2EV on QSO’s despite</a:t>
          </a:r>
        </a:p>
        <a:p xmlns:a="http://schemas.openxmlformats.org/drawingml/2006/main">
          <a:r>
            <a:rPr lang="en-US" dirty="0" smtClean="0"/>
            <a:t> a </a:t>
          </a:r>
          <a:r>
            <a:rPr lang="en-US" dirty="0" err="1" smtClean="0"/>
            <a:t>muchlower</a:t>
          </a:r>
          <a:endParaRPr lang="en-US" dirty="0" smtClean="0"/>
        </a:p>
        <a:p xmlns:a="http://schemas.openxmlformats.org/drawingml/2006/main">
          <a:r>
            <a:rPr lang="en-US" dirty="0" smtClean="0"/>
            <a:t>Multiplier score</a:t>
          </a:r>
        </a:p>
      </cdr:txBody>
    </cdr:sp>
  </cdr:relSizeAnchor>
  <cdr:relSizeAnchor xmlns:cdr="http://schemas.openxmlformats.org/drawingml/2006/chartDrawing">
    <cdr:from>
      <cdr:x>0.63</cdr:x>
      <cdr:y>0.41304</cdr:y>
    </cdr:from>
    <cdr:to>
      <cdr:x>0.68</cdr:x>
      <cdr:y>0.5</cdr:y>
    </cdr:to>
    <cdr:sp macro="" textlink="">
      <cdr:nvSpPr>
        <cdr:cNvPr id="8" name="Straight Arrow Connector 7"/>
        <cdr:cNvSpPr/>
      </cdr:nvSpPr>
      <cdr:spPr>
        <a:xfrm xmlns:a="http://schemas.openxmlformats.org/drawingml/2006/main">
          <a:off x="4800600" y="1447800"/>
          <a:ext cx="381000" cy="3048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0.48758</cdr:x>
      <cdr:y>0.47458</cdr:y>
    </cdr:from>
    <cdr:to>
      <cdr:x>0.49661</cdr:x>
      <cdr:y>0.54237</cdr:y>
    </cdr:to>
    <cdr:sp macro="" textlink="">
      <cdr:nvSpPr>
        <cdr:cNvPr id="3" name="Straight Arrow Connector 2"/>
        <cdr:cNvSpPr/>
      </cdr:nvSpPr>
      <cdr:spPr>
        <a:xfrm xmlns:a="http://schemas.openxmlformats.org/drawingml/2006/main" flipH="1">
          <a:off x="4114799" y="1600201"/>
          <a:ext cx="76200" cy="2286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08BAC-1D5B-4F3C-B37C-3B47DDBCA1CA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2269E-218A-49AE-972D-F1C399F5D6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20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Analyzed and visited 7 locations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Flag Pole Knob was the easy winner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11 two meter grids with high confidence</a:t>
            </a:r>
          </a:p>
          <a:p>
            <a:r>
              <a:rPr lang="en-US" sz="2000" b="1" dirty="0" smtClean="0"/>
              <a:t>5 seventy centimeter grids with high confidence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There were several major population centers in  easy range and I could work mobiles on I-81.</a:t>
            </a:r>
          </a:p>
          <a:p>
            <a:endParaRPr lang="en-US" sz="2000" b="1" dirty="0" smtClean="0"/>
          </a:p>
          <a:p>
            <a:r>
              <a:rPr lang="en-US" sz="2000" b="1" u="sng" dirty="0" smtClean="0"/>
              <a:t>This is going to be way too easy!!!!</a:t>
            </a:r>
            <a:endParaRPr lang="en-US" sz="2000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26C15-D0F1-4ED9-A5B1-EBDADCC1B66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800" dirty="0" smtClean="0"/>
              <a:t>Altitude,  antenna gain, power.  No rocket science here.</a:t>
            </a:r>
          </a:p>
          <a:p>
            <a:endParaRPr lang="en-US" sz="1800" dirty="0" smtClean="0"/>
          </a:p>
          <a:p>
            <a:r>
              <a:rPr lang="en-US" sz="1800" dirty="0" smtClean="0"/>
              <a:t>FM simplex is where friends meet friends. Be a friend.</a:t>
            </a:r>
          </a:p>
          <a:p>
            <a:endParaRPr lang="en-US" sz="1800" dirty="0" smtClean="0"/>
          </a:p>
          <a:p>
            <a:r>
              <a:rPr lang="en-US" sz="1800" dirty="0" smtClean="0"/>
              <a:t>Be patient.  Ask about their station, describe yours.  Talk for a round or two.  </a:t>
            </a:r>
          </a:p>
          <a:p>
            <a:endParaRPr lang="en-US" sz="1800" dirty="0" smtClean="0"/>
          </a:p>
          <a:p>
            <a:r>
              <a:rPr lang="en-US" sz="1800" dirty="0" smtClean="0"/>
              <a:t>You and your station are fascinating exotic creatures on FM!</a:t>
            </a:r>
          </a:p>
          <a:p>
            <a:endParaRPr lang="en-US" sz="1800" dirty="0" smtClean="0"/>
          </a:p>
          <a:p>
            <a:r>
              <a:rPr lang="en-US" sz="1800" dirty="0" smtClean="0"/>
              <a:t>Be  ready to explain the exchange and give people their grid square.</a:t>
            </a:r>
          </a:p>
          <a:p>
            <a:endParaRPr lang="en-US" sz="1800" dirty="0" smtClean="0"/>
          </a:p>
          <a:p>
            <a:r>
              <a:rPr lang="en-US" sz="1800" dirty="0" smtClean="0"/>
              <a:t>Every tech has VHF/UHF.   Thirty thousand new contest capable amateurs each year.</a:t>
            </a:r>
          </a:p>
          <a:p>
            <a:endParaRPr lang="en-US" sz="1800" dirty="0" smtClean="0"/>
          </a:p>
          <a:p>
            <a:r>
              <a:rPr lang="en-US" sz="1800" dirty="0" smtClean="0"/>
              <a:t>Work with your club to get them on the air </a:t>
            </a:r>
          </a:p>
          <a:p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26C15-D0F1-4ED9-A5B1-EBDADCC1B66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626C15-D0F1-4ED9-A5B1-EBDADCC1B66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36397-45EF-4B04-997A-9C12D75B5D28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rgbClr val="FFC000"/>
                </a:solidFill>
              </a:defRPr>
            </a:lvl1pPr>
          </a:lstStyle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7D022-BE34-455D-ABB0-927AB740DF85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35598-9E7A-4592-860B-17D5CDA573B9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92A83-A95D-4560-95EE-8129D1FEA104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A433E-4302-469A-90E7-E9CB0B131758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D4494-DBA1-41A0-8590-B613CB6A0DF6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D4494-DBA1-41A0-8590-B613CB6A0DF6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33A37-B27C-44E8-9E8B-09731E2DD094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00ECB-F9FC-4041-A002-52EB36DBDB9D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B795-8F40-41B2-A904-28E156C180AB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B6CF6-DF5F-46FD-957F-33C5295A1FD6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394CD-4040-44CC-86F6-4AE204055524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C54C2-167E-476D-A2D5-23BFF47219F4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BA7AC-99F9-49E9-A494-8F0F977F69EE}" type="datetime1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BA8C7-E048-49BD-8177-046ECE4BE2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74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E4A7B-D287-4DA4-BEBF-4B3FB3A839BB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56252-7D13-485F-9946-29F6CE492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 </a:t>
            </a:r>
            <a:r>
              <a:rPr lang="en-US" i="1" dirty="0" smtClean="0"/>
              <a:t>Observations on FM Contesting. </a:t>
            </a:r>
            <a:r>
              <a:rPr lang="en-US" sz="3600" i="1" dirty="0" smtClean="0"/>
              <a:t>Preparing to win and lessons from losing.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133600" y="3429000"/>
            <a:ext cx="4572000" cy="5334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John Young, KM4KMU</a:t>
            </a:r>
            <a:endParaRPr lang="en-US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724400"/>
            <a:ext cx="192845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05000" y="4724400"/>
            <a:ext cx="1143000" cy="149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3048000" y="4724400"/>
            <a:ext cx="914400" cy="1524000"/>
            <a:chOff x="-312421" y="900802"/>
            <a:chExt cx="3436621" cy="5957198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 rotWithShape="1">
            <a:blip r:embed="rId4" cstate="screen"/>
            <a:srcRect/>
            <a:stretch/>
          </p:blipFill>
          <p:spPr bwMode="auto">
            <a:xfrm>
              <a:off x="-312421" y="900802"/>
              <a:ext cx="3436621" cy="5957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 descr="Image result for boo boo bear">
              <a:extLst>
                <a:ext uri="{FF2B5EF4-FFF2-40B4-BE49-F238E27FC236}">
                  <a16:creationId xmlns:a16="http://schemas.microsoft.com/office/drawing/2014/main" xmlns="" id="{E0517892-FCC8-4D4C-9245-7AD95FC87F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1692278" y="5263210"/>
              <a:ext cx="1127124" cy="1394653"/>
            </a:xfrm>
            <a:prstGeom prst="rect">
              <a:avLst/>
            </a:prstGeom>
            <a:noFill/>
          </p:spPr>
        </p:pic>
      </p:grp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962400" y="4724400"/>
            <a:ext cx="838200" cy="152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7" cstate="screen"/>
          <a:srcRect/>
          <a:stretch/>
        </p:blipFill>
        <p:spPr bwMode="auto">
          <a:xfrm>
            <a:off x="4800600" y="4724400"/>
            <a:ext cx="1676400" cy="152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Image result for shrimp boat stern view"/>
          <p:cNvPicPr>
            <a:picLocks noChangeAspect="1" noChangeArrowheads="1"/>
          </p:cNvPicPr>
          <p:nvPr/>
        </p:nvPicPr>
        <p:blipFill>
          <a:blip r:embed="rId8" cstate="screen">
            <a:lum bright="-18000" contrast="20000"/>
          </a:blip>
          <a:srcRect/>
          <a:stretch>
            <a:fillRect/>
          </a:stretch>
        </p:blipFill>
        <p:spPr bwMode="auto">
          <a:xfrm>
            <a:off x="5791199" y="5181600"/>
            <a:ext cx="648187" cy="430290"/>
          </a:xfrm>
          <a:prstGeom prst="rect">
            <a:avLst/>
          </a:prstGeom>
          <a:noFill/>
        </p:spPr>
      </p:pic>
      <p:pic>
        <p:nvPicPr>
          <p:cNvPr id="14" name="Picture 2" descr="https://s3.amazonaws.com/files.qrz.com/u/km4kmu/Ice_Storm_on_Freezeland_Roa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34666" y="4724399"/>
            <a:ext cx="2709334" cy="1524001"/>
          </a:xfrm>
          <a:prstGeom prst="rect">
            <a:avLst/>
          </a:prstGeom>
          <a:noFill/>
        </p:spPr>
      </p:pic>
      <p:pic>
        <p:nvPicPr>
          <p:cNvPr id="15" name="Picture 4" descr="https://s3.amazonaws.com/files.qrz.com/u/km4kmu/Icey_Element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92799" y="2743200"/>
            <a:ext cx="2844801" cy="1600200"/>
          </a:xfrm>
          <a:prstGeom prst="rect">
            <a:avLst/>
          </a:prstGeom>
          <a:noFill/>
        </p:spPr>
      </p:pic>
      <p:pic>
        <p:nvPicPr>
          <p:cNvPr id="16" name="Picture 2" descr="C:\Users\Gateway\Desktop\amatuer radio\Ham Radio Pictures\Sept 17 Photo's\Q's &amp; Multi's Looking Good!!.jpg"/>
          <p:cNvPicPr>
            <a:picLocks noChangeAspect="1" noChangeArrowheads="1"/>
          </p:cNvPicPr>
          <p:nvPr/>
        </p:nvPicPr>
        <p:blipFill>
          <a:blip r:embed="rId11" cstate="print"/>
          <a:srcRect r="10633"/>
          <a:stretch>
            <a:fillRect/>
          </a:stretch>
        </p:blipFill>
        <p:spPr bwMode="auto">
          <a:xfrm rot="5400000">
            <a:off x="1264667" y="3002532"/>
            <a:ext cx="1810977" cy="1139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W2EV  </a:t>
            </a:r>
            <a:r>
              <a:rPr lang="en-US" sz="2400" dirty="0" smtClean="0"/>
              <a:t>(QTH Station): 7-1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and 3-2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Places</a:t>
            </a:r>
            <a:endParaRPr lang="en-US" sz="24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1143001"/>
            <a:ext cx="7620000" cy="3886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000" b="1" noProof="0" dirty="0" smtClean="0"/>
              <a:t>Geography:  </a:t>
            </a:r>
            <a:r>
              <a:rPr lang="en-US" sz="2000" noProof="0" dirty="0" smtClean="0"/>
              <a:t>10 miles from a Grid Corner at 650 feet.  Flat terrain.</a:t>
            </a:r>
          </a:p>
          <a:p>
            <a:pPr marL="1714500" lvl="3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1600" noProof="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000" b="1" dirty="0" smtClean="0"/>
              <a:t>Antenna’s:  </a:t>
            </a:r>
            <a:r>
              <a:rPr lang="en-US" sz="2000" dirty="0" smtClean="0"/>
              <a:t>Omni’s all four bands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000" dirty="0" smtClean="0"/>
              <a:t>Loads a 10m vertical for 6m.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6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000" b="1" dirty="0" smtClean="0"/>
              <a:t>Station:  </a:t>
            </a:r>
            <a:r>
              <a:rPr lang="en-US" sz="2000" dirty="0" smtClean="0"/>
              <a:t>QTH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600" noProof="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b="1" u="sng" dirty="0" smtClean="0"/>
              <a:t>Coordination:  </a:t>
            </a:r>
            <a:r>
              <a:rPr lang="en-US" sz="2000" u="sng" dirty="0" smtClean="0"/>
              <a:t>Rochester VHF UHF club 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600" dirty="0"/>
              <a:t>S</a:t>
            </a:r>
            <a:r>
              <a:rPr lang="en-US" sz="1600" dirty="0" smtClean="0"/>
              <a:t>ponsors a </a:t>
            </a:r>
            <a:r>
              <a:rPr lang="en-US" sz="1600" b="1" dirty="0" smtClean="0"/>
              <a:t>Rover Blitz.  6-10 rovers</a:t>
            </a:r>
            <a:r>
              <a:rPr lang="en-US" sz="1600" dirty="0" smtClean="0"/>
              <a:t>. 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600" b="1" dirty="0" smtClean="0"/>
              <a:t>Pre-runs</a:t>
            </a:r>
            <a:r>
              <a:rPr lang="en-US" sz="1600" dirty="0" smtClean="0"/>
              <a:t> contest to verify rover location </a:t>
            </a:r>
          </a:p>
          <a:p>
            <a:pPr marL="800100" lvl="1" indent="-342900">
              <a:spcBef>
                <a:spcPct val="20000"/>
              </a:spcBef>
            </a:pPr>
            <a:r>
              <a:rPr lang="en-US" sz="1600" dirty="0" smtClean="0"/>
              <a:t>	effectiveness.  Checks QTH to QTH paths and Rover to QTH paths.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600" b="1" dirty="0" smtClean="0"/>
              <a:t>Passes out HT’s </a:t>
            </a:r>
            <a:r>
              <a:rPr lang="en-US" sz="1600" dirty="0" smtClean="0"/>
              <a:t>for FM roving and hill topping to new hams.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" y="5462826"/>
            <a:ext cx="8037649" cy="861774"/>
          </a:xfrm>
          <a:prstGeom prst="rect">
            <a:avLst/>
          </a:prstGeom>
          <a:solidFill>
            <a:srgbClr val="FFFF00"/>
          </a:solidFill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No one does pre-contest planning and coordination better than Rochester VHF/UHF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Study their news letters and web site</a:t>
            </a:r>
          </a:p>
          <a:p>
            <a:pPr algn="ctr"/>
            <a:r>
              <a:rPr lang="en-US" sz="1200" dirty="0" smtClean="0">
                <a:solidFill>
                  <a:srgbClr val="0000FF"/>
                </a:solidFill>
              </a:rPr>
              <a:t>(Pacific North West VHF Society does a pretty darn good job too.  Keep and eye on them)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447800"/>
            <a:ext cx="4198937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KK4OSG </a:t>
            </a:r>
            <a:r>
              <a:rPr lang="en-US" sz="2400" dirty="0" smtClean="0"/>
              <a:t>(WG4I)  FM “SOTA” Station: 3-first place finishes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36637"/>
            <a:ext cx="8229600" cy="4525963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Geography:  </a:t>
            </a:r>
            <a:r>
              <a:rPr lang="en-US" sz="2000" dirty="0" smtClean="0"/>
              <a:t>4,660 ft.  Blood Mountain</a:t>
            </a:r>
          </a:p>
          <a:p>
            <a:pPr lvl="1"/>
            <a:r>
              <a:rPr lang="en-US" sz="1800" dirty="0" smtClean="0"/>
              <a:t>20 miles from a grid corner, </a:t>
            </a:r>
          </a:p>
          <a:p>
            <a:pPr lvl="1"/>
            <a:r>
              <a:rPr lang="en-US" sz="1800" dirty="0" smtClean="0"/>
              <a:t>70 miles from Atlanta</a:t>
            </a:r>
            <a:endParaRPr lang="en-US" sz="900" dirty="0"/>
          </a:p>
          <a:p>
            <a:r>
              <a:rPr lang="en-US" sz="2000" b="1" dirty="0" smtClean="0"/>
              <a:t>Antenna’s</a:t>
            </a:r>
          </a:p>
          <a:p>
            <a:pPr lvl="1"/>
            <a:r>
              <a:rPr lang="en-US" sz="1800" dirty="0" smtClean="0"/>
              <a:t>Roll up j-pole 220 , dipole 6m, </a:t>
            </a:r>
          </a:p>
          <a:p>
            <a:pPr lvl="1"/>
            <a:r>
              <a:rPr lang="en-US" sz="1800" dirty="0" smtClean="0"/>
              <a:t>5-ele Elk dual band </a:t>
            </a:r>
            <a:r>
              <a:rPr lang="en-US" sz="1800" dirty="0" err="1" smtClean="0"/>
              <a:t>Yagi</a:t>
            </a:r>
            <a:r>
              <a:rPr lang="en-US" sz="1800" dirty="0" smtClean="0"/>
              <a:t> 2m/70cm.  </a:t>
            </a:r>
          </a:p>
          <a:p>
            <a:pPr lvl="1"/>
            <a:r>
              <a:rPr lang="en-US" sz="1800" dirty="0" smtClean="0"/>
              <a:t>Push up mast.</a:t>
            </a:r>
          </a:p>
          <a:p>
            <a:pPr lvl="6"/>
            <a:endParaRPr lang="en-US" sz="700" dirty="0"/>
          </a:p>
          <a:p>
            <a:r>
              <a:rPr lang="en-US" sz="2000" b="1" dirty="0" smtClean="0"/>
              <a:t>Station:  </a:t>
            </a:r>
            <a:r>
              <a:rPr lang="en-US" sz="2000" dirty="0" smtClean="0"/>
              <a:t>SOTA.  60 lbs including batteries.</a:t>
            </a:r>
          </a:p>
          <a:p>
            <a:pPr lvl="1"/>
            <a:r>
              <a:rPr lang="en-US" sz="1800" dirty="0" smtClean="0"/>
              <a:t>Packs everything in.   Batteries are a big deal.</a:t>
            </a:r>
          </a:p>
          <a:p>
            <a:pPr lvl="1"/>
            <a:r>
              <a:rPr lang="en-US" sz="1800" dirty="0" smtClean="0"/>
              <a:t>Hand logs (Golden Logs, must be nice!!)</a:t>
            </a:r>
          </a:p>
          <a:p>
            <a:pPr lvl="1"/>
            <a:r>
              <a:rPr lang="en-US" sz="1800" dirty="0" smtClean="0"/>
              <a:t>FT-8900 + borrowed 220 rig.</a:t>
            </a:r>
          </a:p>
          <a:p>
            <a:pPr lvl="6"/>
            <a:endParaRPr lang="en-US" sz="900" dirty="0"/>
          </a:p>
          <a:p>
            <a:r>
              <a:rPr lang="en-US" sz="2000" b="1" dirty="0" smtClean="0"/>
              <a:t>Coordination:  </a:t>
            </a:r>
            <a:r>
              <a:rPr lang="en-US" sz="2000" dirty="0" smtClean="0"/>
              <a:t>Supportive club and friends.</a:t>
            </a:r>
          </a:p>
          <a:p>
            <a:pPr lvl="1"/>
            <a:r>
              <a:rPr lang="en-US" sz="1600" dirty="0" smtClean="0"/>
              <a:t>Does not go to the extremes of the other 3 examples.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</p:txBody>
      </p:sp>
      <p:grpSp>
        <p:nvGrpSpPr>
          <p:cNvPr id="45" name="Group 44"/>
          <p:cNvGrpSpPr/>
          <p:nvPr/>
        </p:nvGrpSpPr>
        <p:grpSpPr>
          <a:xfrm>
            <a:off x="5562600" y="1219200"/>
            <a:ext cx="3505200" cy="3124200"/>
            <a:chOff x="3962400" y="1981200"/>
            <a:chExt cx="5181600" cy="4343400"/>
          </a:xfrm>
        </p:grpSpPr>
        <p:grpSp>
          <p:nvGrpSpPr>
            <p:cNvPr id="43" name="Group 42"/>
            <p:cNvGrpSpPr/>
            <p:nvPr/>
          </p:nvGrpSpPr>
          <p:grpSpPr>
            <a:xfrm>
              <a:off x="3962400" y="1981200"/>
              <a:ext cx="5181600" cy="4343400"/>
              <a:chOff x="3962400" y="1981200"/>
              <a:chExt cx="5181600" cy="4343400"/>
            </a:xfrm>
          </p:grpSpPr>
          <p:grpSp>
            <p:nvGrpSpPr>
              <p:cNvPr id="19" name="Group 18"/>
              <p:cNvGrpSpPr/>
              <p:nvPr/>
            </p:nvGrpSpPr>
            <p:grpSpPr>
              <a:xfrm>
                <a:off x="3962400" y="1981200"/>
                <a:ext cx="5181600" cy="4343400"/>
                <a:chOff x="1066800" y="1143000"/>
                <a:chExt cx="7848600" cy="5257800"/>
              </a:xfrm>
            </p:grpSpPr>
            <p:grpSp>
              <p:nvGrpSpPr>
                <p:cNvPr id="17" name="Group 16"/>
                <p:cNvGrpSpPr/>
                <p:nvPr/>
              </p:nvGrpSpPr>
              <p:grpSpPr>
                <a:xfrm>
                  <a:off x="1066800" y="1143000"/>
                  <a:ext cx="7848600" cy="5257800"/>
                  <a:chOff x="235258" y="0"/>
                  <a:chExt cx="8534400" cy="6553200"/>
                </a:xfrm>
              </p:grpSpPr>
              <p:grpSp>
                <p:nvGrpSpPr>
                  <p:cNvPr id="15" name="Group 14"/>
                  <p:cNvGrpSpPr/>
                  <p:nvPr/>
                </p:nvGrpSpPr>
                <p:grpSpPr>
                  <a:xfrm>
                    <a:off x="235258" y="0"/>
                    <a:ext cx="8534400" cy="6553200"/>
                    <a:chOff x="387658" y="152400"/>
                    <a:chExt cx="8534400" cy="6553200"/>
                  </a:xfrm>
                </p:grpSpPr>
                <p:pic>
                  <p:nvPicPr>
                    <p:cNvPr id="3074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screen"/>
                    <a:srcRect/>
                    <a:stretch>
                      <a:fillRect/>
                    </a:stretch>
                  </p:blipFill>
                  <p:spPr bwMode="auto">
                    <a:xfrm>
                      <a:off x="387658" y="152400"/>
                      <a:ext cx="8534400" cy="655320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5" name="Oval 4"/>
                    <p:cNvSpPr/>
                    <p:nvPr/>
                  </p:nvSpPr>
                  <p:spPr>
                    <a:xfrm>
                      <a:off x="3934372" y="3484536"/>
                      <a:ext cx="490483" cy="444285"/>
                    </a:xfrm>
                    <a:prstGeom prst="ellipse">
                      <a:avLst/>
                    </a:prstGeom>
                    <a:noFill/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/>
                    </a:p>
                  </p:txBody>
                </p:sp>
              </p:grpSp>
              <p:sp>
                <p:nvSpPr>
                  <p:cNvPr id="7" name="TextBox 6"/>
                  <p:cNvSpPr txBox="1"/>
                  <p:nvPr/>
                </p:nvSpPr>
                <p:spPr>
                  <a:xfrm>
                    <a:off x="4648199" y="3581399"/>
                    <a:ext cx="1338502" cy="548743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100" dirty="0" smtClean="0"/>
                      <a:t>EM84</a:t>
                    </a:r>
                    <a:endParaRPr lang="en-US" sz="1100" dirty="0"/>
                  </a:p>
                </p:txBody>
              </p:sp>
              <p:sp>
                <p:nvSpPr>
                  <p:cNvPr id="9" name="TextBox 8"/>
                  <p:cNvSpPr txBox="1"/>
                  <p:nvPr/>
                </p:nvSpPr>
                <p:spPr>
                  <a:xfrm>
                    <a:off x="4811741" y="5193269"/>
                    <a:ext cx="1546021" cy="548743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100" dirty="0" smtClean="0"/>
                      <a:t>EM83</a:t>
                    </a:r>
                    <a:endParaRPr lang="en-US" sz="1100" dirty="0"/>
                  </a:p>
                </p:txBody>
              </p:sp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1719501" y="5193269"/>
                    <a:ext cx="1469973" cy="548743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100" dirty="0" smtClean="0"/>
                      <a:t>EM73</a:t>
                    </a:r>
                    <a:endParaRPr lang="en-US" sz="1100" dirty="0"/>
                  </a:p>
                </p:txBody>
              </p:sp>
              <p:sp>
                <p:nvSpPr>
                  <p:cNvPr id="11" name="TextBox 10"/>
                  <p:cNvSpPr txBox="1"/>
                  <p:nvPr/>
                </p:nvSpPr>
                <p:spPr>
                  <a:xfrm>
                    <a:off x="4495800" y="2330027"/>
                    <a:ext cx="1319642" cy="499966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100" dirty="0" smtClean="0"/>
                      <a:t>EM85</a:t>
                    </a:r>
                    <a:endParaRPr lang="en-US" sz="1100" dirty="0"/>
                  </a:p>
                </p:txBody>
              </p:sp>
              <p:sp>
                <p:nvSpPr>
                  <p:cNvPr id="12" name="TextBox 11"/>
                  <p:cNvSpPr txBox="1"/>
                  <p:nvPr/>
                </p:nvSpPr>
                <p:spPr>
                  <a:xfrm>
                    <a:off x="1828799" y="2330027"/>
                    <a:ext cx="1560477" cy="548743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100" dirty="0" smtClean="0"/>
                      <a:t>EM75</a:t>
                    </a:r>
                    <a:endParaRPr lang="en-US" sz="1100" dirty="0"/>
                  </a:p>
                </p:txBody>
              </p:sp>
              <p:sp>
                <p:nvSpPr>
                  <p:cNvPr id="13" name="TextBox 12"/>
                  <p:cNvSpPr txBox="1"/>
                  <p:nvPr/>
                </p:nvSpPr>
                <p:spPr>
                  <a:xfrm>
                    <a:off x="4830703" y="728133"/>
                    <a:ext cx="1341529" cy="548743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100" dirty="0" smtClean="0"/>
                      <a:t>EM86</a:t>
                    </a:r>
                    <a:endParaRPr lang="en-US" sz="1100" dirty="0"/>
                  </a:p>
                </p:txBody>
              </p:sp>
            </p:grpSp>
            <p:sp>
              <p:nvSpPr>
                <p:cNvPr id="18" name="TextBox 17"/>
                <p:cNvSpPr txBox="1"/>
                <p:nvPr/>
              </p:nvSpPr>
              <p:spPr>
                <a:xfrm>
                  <a:off x="2590797" y="4297680"/>
                  <a:ext cx="1376570" cy="44027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 smtClean="0"/>
                    <a:t>EM74</a:t>
                  </a:r>
                  <a:endParaRPr lang="en-US" sz="1100" dirty="0"/>
                </a:p>
              </p:txBody>
            </p:sp>
          </p:grpSp>
          <p:cxnSp>
            <p:nvCxnSpPr>
              <p:cNvPr id="21" name="Straight Connector 20"/>
              <p:cNvCxnSpPr/>
              <p:nvPr/>
            </p:nvCxnSpPr>
            <p:spPr>
              <a:xfrm>
                <a:off x="6265652" y="2209800"/>
                <a:ext cx="0" cy="41148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>
                <a:off x="4682704" y="2209800"/>
                <a:ext cx="76200" cy="41148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7772400" y="2209800"/>
                <a:ext cx="76200" cy="411480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4" name="Group 33"/>
              <p:cNvGrpSpPr/>
              <p:nvPr/>
            </p:nvGrpSpPr>
            <p:grpSpPr>
              <a:xfrm>
                <a:off x="3962400" y="2819400"/>
                <a:ext cx="5181600" cy="76200"/>
                <a:chOff x="3962400" y="2819400"/>
                <a:chExt cx="5181600" cy="76200"/>
              </a:xfrm>
            </p:grpSpPr>
            <p:cxnSp>
              <p:nvCxnSpPr>
                <p:cNvPr id="27" name="Straight Connector 26"/>
                <p:cNvCxnSpPr/>
                <p:nvPr/>
              </p:nvCxnSpPr>
              <p:spPr>
                <a:xfrm>
                  <a:off x="3962400" y="2895600"/>
                  <a:ext cx="2286000" cy="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 flipV="1">
                  <a:off x="6248400" y="2819400"/>
                  <a:ext cx="2895600" cy="7620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oup 34"/>
              <p:cNvGrpSpPr/>
              <p:nvPr/>
            </p:nvGrpSpPr>
            <p:grpSpPr>
              <a:xfrm>
                <a:off x="3962400" y="3962400"/>
                <a:ext cx="5181600" cy="76200"/>
                <a:chOff x="3962400" y="2819400"/>
                <a:chExt cx="5181600" cy="76200"/>
              </a:xfrm>
            </p:grpSpPr>
            <p:cxnSp>
              <p:nvCxnSpPr>
                <p:cNvPr id="36" name="Straight Connector 35"/>
                <p:cNvCxnSpPr/>
                <p:nvPr/>
              </p:nvCxnSpPr>
              <p:spPr>
                <a:xfrm>
                  <a:off x="3962400" y="2895600"/>
                  <a:ext cx="2286000" cy="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/>
                <p:cNvCxnSpPr/>
                <p:nvPr/>
              </p:nvCxnSpPr>
              <p:spPr>
                <a:xfrm flipV="1">
                  <a:off x="6248400" y="2819400"/>
                  <a:ext cx="2895600" cy="7620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Group 37"/>
              <p:cNvGrpSpPr/>
              <p:nvPr/>
            </p:nvGrpSpPr>
            <p:grpSpPr>
              <a:xfrm>
                <a:off x="3962400" y="5181600"/>
                <a:ext cx="5181600" cy="76200"/>
                <a:chOff x="3962400" y="2819400"/>
                <a:chExt cx="5181600" cy="76200"/>
              </a:xfrm>
            </p:grpSpPr>
            <p:cxnSp>
              <p:nvCxnSpPr>
                <p:cNvPr id="39" name="Straight Connector 38"/>
                <p:cNvCxnSpPr/>
                <p:nvPr/>
              </p:nvCxnSpPr>
              <p:spPr>
                <a:xfrm>
                  <a:off x="3962400" y="2895600"/>
                  <a:ext cx="2286000" cy="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/>
                <p:cNvCxnSpPr/>
                <p:nvPr/>
              </p:nvCxnSpPr>
              <p:spPr>
                <a:xfrm flipV="1">
                  <a:off x="6248400" y="2819400"/>
                  <a:ext cx="2895600" cy="7620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4" name="Rectangle 43"/>
            <p:cNvSpPr/>
            <p:nvPr/>
          </p:nvSpPr>
          <p:spPr>
            <a:xfrm>
              <a:off x="4876799" y="2286001"/>
              <a:ext cx="887895" cy="37083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EM76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41" name="Picture 40" descr="https://s3.amazonaws.com/files.qrz.com/i/wg4i/27171596654_d8259d5945_m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620000" y="4114800"/>
            <a:ext cx="14097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5" descr="https://s3.amazonaws.com/files.qrz.com/i/wg4i/16053833794_5e07cc7fdb_z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72200" y="4114800"/>
            <a:ext cx="14859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 descr="https://s3.amazonaws.com/files.qrz.com/i/wg4i/22831281800_289b13494f_m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96000" y="5334000"/>
            <a:ext cx="15557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Box 48"/>
          <p:cNvSpPr txBox="1"/>
          <p:nvPr/>
        </p:nvSpPr>
        <p:spPr>
          <a:xfrm>
            <a:off x="345787" y="5767626"/>
            <a:ext cx="4974760" cy="830997"/>
          </a:xfrm>
          <a:prstGeom prst="rect">
            <a:avLst/>
          </a:prstGeom>
          <a:solidFill>
            <a:srgbClr val="FFFF00"/>
          </a:solidFill>
          <a:ln w="28575">
            <a:solidFill>
              <a:srgbClr val="3333FF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Altitude + grid corner + Population:  6 Line of sight grids</a:t>
            </a:r>
          </a:p>
          <a:p>
            <a:r>
              <a:rPr lang="en-US" sz="1600" dirty="0" smtClean="0">
                <a:solidFill>
                  <a:srgbClr val="0000FF"/>
                </a:solidFill>
              </a:rPr>
              <a:t>Good propagation:  Reaches from SW Florida to Boston</a:t>
            </a:r>
          </a:p>
          <a:p>
            <a:r>
              <a:rPr lang="en-US" sz="1600" dirty="0" smtClean="0">
                <a:solidFill>
                  <a:srgbClr val="0000FF"/>
                </a:solidFill>
              </a:rPr>
              <a:t>Held record high score 2016-2018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620000" y="1219200"/>
            <a:ext cx="1371600" cy="381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25-32 </a:t>
            </a:r>
            <a:r>
              <a:rPr lang="en-US" sz="1100" dirty="0" err="1" smtClean="0">
                <a:solidFill>
                  <a:schemeClr val="tx1"/>
                </a:solidFill>
              </a:rPr>
              <a:t>Multi’s</a:t>
            </a:r>
            <a:endParaRPr lang="en-US" sz="1100" dirty="0" smtClean="0">
              <a:solidFill>
                <a:schemeClr val="tx1"/>
              </a:solidFill>
            </a:endParaRP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140-180 contacts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48400" y="4066401"/>
            <a:ext cx="1376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It snows in Georgia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10200" y="2514600"/>
            <a:ext cx="349616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KM4KMU </a:t>
            </a:r>
            <a:r>
              <a:rPr lang="en-US" sz="2400" dirty="0" smtClean="0"/>
              <a:t>Temporary High Altitude Fixed Site</a:t>
            </a:r>
            <a:endParaRPr 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229600" cy="4525963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Geography:  </a:t>
            </a:r>
            <a:r>
              <a:rPr lang="en-US" sz="2000" dirty="0" smtClean="0"/>
              <a:t>4,400 ft.  Reddish Knob.  </a:t>
            </a:r>
            <a:r>
              <a:rPr lang="en-US" sz="2000" u="sng" dirty="0" smtClean="0"/>
              <a:t>Center of grid</a:t>
            </a:r>
            <a:r>
              <a:rPr lang="en-US" sz="2000" dirty="0" smtClean="0"/>
              <a:t> FM08JL</a:t>
            </a:r>
          </a:p>
          <a:p>
            <a:pPr lvl="1"/>
            <a:r>
              <a:rPr lang="en-US" sz="1600" dirty="0" smtClean="0"/>
              <a:t>Inside National Radio Quiet Zone.  Zero squelch tolerable, zero QRM</a:t>
            </a:r>
          </a:p>
          <a:p>
            <a:pPr lvl="1"/>
            <a:r>
              <a:rPr lang="en-US" sz="1600" dirty="0" smtClean="0"/>
              <a:t>180 mile to 250 mile contacts are common.  Best is 301 miles.</a:t>
            </a:r>
          </a:p>
          <a:p>
            <a:pPr lvl="1"/>
            <a:r>
              <a:rPr lang="en-US" sz="1600" dirty="0" smtClean="0"/>
              <a:t>80% of contacts are rural in Shenandoah Valley under 100miles.</a:t>
            </a:r>
          </a:p>
          <a:p>
            <a:pPr lvl="8"/>
            <a:endParaRPr lang="en-US" sz="800" dirty="0"/>
          </a:p>
          <a:p>
            <a:r>
              <a:rPr lang="en-US" sz="2000" b="1" dirty="0" smtClean="0"/>
              <a:t>Antenna’s:</a:t>
            </a:r>
          </a:p>
          <a:p>
            <a:pPr lvl="1"/>
            <a:r>
              <a:rPr lang="en-US" sz="1600" dirty="0" smtClean="0"/>
              <a:t>12 foot boom beams all bands.  45 Deg polarization.</a:t>
            </a:r>
          </a:p>
          <a:p>
            <a:pPr lvl="1"/>
            <a:r>
              <a:rPr lang="en-US" sz="1600" dirty="0" smtClean="0"/>
              <a:t>45 deg </a:t>
            </a:r>
            <a:r>
              <a:rPr lang="en-US" sz="1600" dirty="0" err="1" smtClean="0"/>
              <a:t>pol</a:t>
            </a:r>
            <a:r>
              <a:rPr lang="en-US" sz="1600" dirty="0" smtClean="0"/>
              <a:t> to work H </a:t>
            </a:r>
            <a:r>
              <a:rPr lang="en-US" sz="1600" dirty="0" err="1" smtClean="0"/>
              <a:t>pol</a:t>
            </a:r>
            <a:r>
              <a:rPr lang="en-US" sz="1600" dirty="0" smtClean="0"/>
              <a:t> “big guns” at long range.</a:t>
            </a:r>
            <a:endParaRPr lang="en-US" sz="1600" dirty="0"/>
          </a:p>
          <a:p>
            <a:r>
              <a:rPr lang="en-US" sz="2000" b="1" dirty="0" smtClean="0"/>
              <a:t>Station: </a:t>
            </a:r>
            <a:r>
              <a:rPr lang="en-US" sz="2000" dirty="0" smtClean="0"/>
              <a:t>“Expedition” fixed site</a:t>
            </a:r>
            <a:endParaRPr lang="en-US" sz="2000" b="1" dirty="0" smtClean="0"/>
          </a:p>
          <a:p>
            <a:pPr lvl="1"/>
            <a:r>
              <a:rPr lang="en-US" sz="1600" dirty="0" smtClean="0"/>
              <a:t>100W all bands.  Mast mounted pre-amp on 70cm.</a:t>
            </a:r>
            <a:endParaRPr lang="en-US" sz="1600" dirty="0"/>
          </a:p>
          <a:p>
            <a:r>
              <a:rPr lang="en-US" sz="2000" b="1" dirty="0" smtClean="0"/>
              <a:t>Coordination:</a:t>
            </a:r>
            <a:endParaRPr lang="en-US" sz="2000" dirty="0" smtClean="0"/>
          </a:p>
          <a:p>
            <a:pPr lvl="1"/>
            <a:r>
              <a:rPr lang="en-US" sz="1600" u="sng" dirty="0" smtClean="0"/>
              <a:t>Emails all previous contacts requesting a QSO.</a:t>
            </a:r>
          </a:p>
          <a:p>
            <a:pPr lvl="1"/>
            <a:r>
              <a:rPr lang="en-US" sz="1600" dirty="0" smtClean="0"/>
              <a:t>List gets longer every year, currently ~300 hams</a:t>
            </a:r>
          </a:p>
        </p:txBody>
      </p:sp>
      <p:pic>
        <p:nvPicPr>
          <p:cNvPr id="5" name="Picture 4" descr="Image result for km4kmu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57999" y="838200"/>
            <a:ext cx="2021763" cy="1600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" y="5399782"/>
            <a:ext cx="5380447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3333FF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Station built to chase grids/multipliers from FM08JL </a:t>
            </a:r>
          </a:p>
          <a:p>
            <a:r>
              <a:rPr lang="en-US" sz="1600" dirty="0" smtClean="0">
                <a:solidFill>
                  <a:srgbClr val="0000FF"/>
                </a:solidFill>
              </a:rPr>
              <a:t>Never wins January due to either weather or stupid mistakes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0" y="2514600"/>
            <a:ext cx="126374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32-42 </a:t>
            </a:r>
            <a:r>
              <a:rPr lang="en-US" sz="1200" dirty="0" err="1" smtClean="0"/>
              <a:t>Multi’s</a:t>
            </a:r>
            <a:endParaRPr lang="en-US" sz="1200" dirty="0" smtClean="0"/>
          </a:p>
          <a:p>
            <a:r>
              <a:rPr lang="en-US" sz="1200" dirty="0" smtClean="0"/>
              <a:t>145-260 contacts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/>
          <a:lstStyle/>
          <a:p>
            <a:r>
              <a:rPr lang="en-US" dirty="0" smtClean="0"/>
              <a:t>Preparing to Win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Doing Well:  A top 3 finish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678363"/>
          </a:xfrm>
        </p:spPr>
        <p:txBody>
          <a:bodyPr>
            <a:normAutofit fontScale="92500" lnSpcReduction="10000"/>
          </a:bodyPr>
          <a:lstStyle/>
          <a:p>
            <a:r>
              <a:rPr lang="en-US" sz="2400" u="sng" dirty="0" smtClean="0"/>
              <a:t>Get near a grid corner &amp; population center</a:t>
            </a:r>
            <a:r>
              <a:rPr lang="en-US" sz="2400" dirty="0" smtClean="0"/>
              <a:t> </a:t>
            </a:r>
            <a:r>
              <a:rPr lang="en-US" sz="1700" dirty="0" smtClean="0"/>
              <a:t>(10-40 miles)</a:t>
            </a:r>
            <a:endParaRPr lang="en-US" sz="2400" dirty="0" smtClean="0"/>
          </a:p>
          <a:p>
            <a:pPr lvl="1"/>
            <a:r>
              <a:rPr lang="en-US" sz="2000" dirty="0" smtClean="0"/>
              <a:t>Use Omnis as your primary antenna near a grid corner.  Easy QSY</a:t>
            </a:r>
          </a:p>
          <a:p>
            <a:pPr lvl="1"/>
            <a:r>
              <a:rPr lang="en-US" sz="2000" dirty="0" smtClean="0"/>
              <a:t>Save the beams for working more distant grids</a:t>
            </a:r>
          </a:p>
          <a:p>
            <a:pPr lvl="7"/>
            <a:endParaRPr lang="en-US" sz="1200" dirty="0" smtClean="0"/>
          </a:p>
          <a:p>
            <a:r>
              <a:rPr lang="en-US" sz="2400" u="sng" dirty="0" smtClean="0"/>
              <a:t>Coordinate with your club members</a:t>
            </a:r>
          </a:p>
          <a:p>
            <a:pPr lvl="1"/>
            <a:r>
              <a:rPr lang="en-US" sz="1800" dirty="0" smtClean="0"/>
              <a:t>One FM mobile (rover) circling your corner and going to high spots in other grids can get you all the multipliers you need. </a:t>
            </a:r>
          </a:p>
          <a:p>
            <a:pPr lvl="1"/>
            <a:r>
              <a:rPr lang="en-US" sz="1800" dirty="0" smtClean="0"/>
              <a:t>Use Google Earth to lay out lines of sight &amp; </a:t>
            </a:r>
            <a:r>
              <a:rPr lang="en-US" sz="1800" dirty="0" err="1" smtClean="0"/>
              <a:t>Pasternack</a:t>
            </a:r>
            <a:r>
              <a:rPr lang="en-US" sz="1800" dirty="0" smtClean="0"/>
              <a:t> for link margins</a:t>
            </a:r>
          </a:p>
          <a:p>
            <a:pPr lvl="5"/>
            <a:endParaRPr lang="en-US" sz="1000" dirty="0" smtClean="0"/>
          </a:p>
          <a:p>
            <a:r>
              <a:rPr lang="en-US" sz="2600" dirty="0" smtClean="0"/>
              <a:t>Track the rovers to get grids beyond the grid corner.</a:t>
            </a:r>
          </a:p>
          <a:p>
            <a:pPr lvl="7"/>
            <a:endParaRPr lang="en-US" sz="1000" dirty="0" smtClean="0"/>
          </a:p>
          <a:p>
            <a:r>
              <a:rPr lang="en-US" sz="2400" u="sng" dirty="0" smtClean="0"/>
              <a:t>Having 3 bands is a huge help</a:t>
            </a:r>
          </a:p>
          <a:p>
            <a:pPr lvl="1"/>
            <a:r>
              <a:rPr lang="en-US" sz="2000" u="sng" dirty="0" smtClean="0"/>
              <a:t>I </a:t>
            </a:r>
            <a:r>
              <a:rPr lang="en-US" sz="1800" u="sng" dirty="0" smtClean="0"/>
              <a:t>prefer 223.5 over 6m, 2pt QSO’s, very quiet, propagates better, smaller antenna</a:t>
            </a:r>
          </a:p>
          <a:p>
            <a:pPr lvl="1"/>
            <a:r>
              <a:rPr lang="en-US" sz="1800" dirty="0" smtClean="0"/>
              <a:t>Low cost at ham fests or you can borrow one from a club member.</a:t>
            </a:r>
          </a:p>
          <a:p>
            <a:pPr lvl="7"/>
            <a:endParaRPr lang="en-US" sz="1000" dirty="0" smtClean="0"/>
          </a:p>
          <a:p>
            <a:r>
              <a:rPr lang="en-US" sz="2400" dirty="0" smtClean="0"/>
              <a:t>Mount topping </a:t>
            </a:r>
            <a:r>
              <a:rPr lang="en-US" sz="2400" u="sng" dirty="0" smtClean="0"/>
              <a:t>is not required</a:t>
            </a:r>
            <a:r>
              <a:rPr lang="en-US" sz="2400" dirty="0" smtClean="0"/>
              <a:t> but it is desirable.</a:t>
            </a:r>
          </a:p>
          <a:p>
            <a:pPr lvl="8"/>
            <a:endParaRPr lang="en-US" sz="1200" u="sng" dirty="0" smtClean="0"/>
          </a:p>
          <a:p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295400" y="6031468"/>
            <a:ext cx="7086600" cy="369332"/>
          </a:xfrm>
          <a:prstGeom prst="rect">
            <a:avLst/>
          </a:prstGeom>
          <a:solidFill>
            <a:srgbClr val="FFFF00"/>
          </a:solidFill>
          <a:ln w="28575">
            <a:solidFill>
              <a:srgbClr val="3333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Precontest</a:t>
            </a:r>
            <a:r>
              <a:rPr lang="en-US" dirty="0" smtClean="0">
                <a:solidFill>
                  <a:srgbClr val="0000FF"/>
                </a:solidFill>
              </a:rPr>
              <a:t> Coordination is Essential:   Otherwise simplex can be a desert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590800"/>
            <a:ext cx="8229600" cy="1143000"/>
          </a:xfrm>
        </p:spPr>
        <p:txBody>
          <a:bodyPr/>
          <a:lstStyle/>
          <a:p>
            <a:r>
              <a:rPr lang="en-US" dirty="0" smtClean="0"/>
              <a:t>Lessons Learned From Losing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Lessons Learned From Losing</a:t>
            </a:r>
            <a:r>
              <a:rPr lang="en-US" sz="1800" dirty="0" smtClean="0"/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Log all your contacts.</a:t>
            </a:r>
          </a:p>
          <a:p>
            <a:pPr lvl="1"/>
            <a:r>
              <a:rPr lang="en-US" sz="2000" dirty="0" smtClean="0"/>
              <a:t>Even if they are not submitting logs they will count.  </a:t>
            </a:r>
          </a:p>
          <a:p>
            <a:pPr lvl="1"/>
            <a:r>
              <a:rPr lang="en-US" sz="2000" dirty="0" smtClean="0"/>
              <a:t>11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</a:t>
            </a:r>
            <a:r>
              <a:rPr lang="en-US" sz="2000" dirty="0" err="1" smtClean="0"/>
              <a:t>vs</a:t>
            </a:r>
            <a:r>
              <a:rPr lang="en-US" sz="2000" dirty="0" smtClean="0"/>
              <a:t> 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Jan 2016</a:t>
            </a:r>
          </a:p>
          <a:p>
            <a:pPr lvl="8"/>
            <a:endParaRPr lang="en-US" sz="1200" dirty="0" smtClean="0"/>
          </a:p>
          <a:p>
            <a:r>
              <a:rPr lang="en-US" sz="2400" dirty="0" smtClean="0"/>
              <a:t>Hand Logging?</a:t>
            </a:r>
          </a:p>
          <a:p>
            <a:pPr lvl="1"/>
            <a:r>
              <a:rPr lang="en-US" sz="2000" dirty="0" smtClean="0"/>
              <a:t>Take the time to write clearly.  Don’t loose a log sheet.  </a:t>
            </a:r>
          </a:p>
          <a:p>
            <a:pPr lvl="1"/>
            <a:r>
              <a:rPr lang="en-US" sz="2000" dirty="0" smtClean="0"/>
              <a:t>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</a:t>
            </a:r>
            <a:r>
              <a:rPr lang="en-US" sz="2000" dirty="0" err="1" smtClean="0"/>
              <a:t>vs</a:t>
            </a:r>
            <a:r>
              <a:rPr lang="en-US" sz="2000" dirty="0" smtClean="0"/>
              <a:t>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Jan 2017 (lost to W2EV by 1%)</a:t>
            </a:r>
          </a:p>
          <a:p>
            <a:pPr lvl="8"/>
            <a:endParaRPr lang="en-US" sz="1200" dirty="0" smtClean="0"/>
          </a:p>
          <a:p>
            <a:r>
              <a:rPr lang="en-US" sz="2400" dirty="0" smtClean="0"/>
              <a:t>Recon your site. Check for Noise</a:t>
            </a:r>
          </a:p>
          <a:p>
            <a:pPr lvl="1"/>
            <a:r>
              <a:rPr lang="en-US" sz="1800" dirty="0" smtClean="0"/>
              <a:t>Used a popular June-Sept Rover site (ski resort) January 2018</a:t>
            </a:r>
          </a:p>
          <a:p>
            <a:pPr lvl="1"/>
            <a:r>
              <a:rPr lang="en-US" sz="1800" dirty="0" smtClean="0"/>
              <a:t>S-7 noise from lift motors, car ignitions and LED flood lights</a:t>
            </a:r>
          </a:p>
          <a:p>
            <a:pPr lvl="1"/>
            <a:r>
              <a:rPr lang="en-US" sz="1800" dirty="0" smtClean="0"/>
              <a:t>I was QRT in 9 hours.  Everyone heard me, I heard very </a:t>
            </a:r>
            <a:r>
              <a:rPr lang="en-US" sz="1800" dirty="0" err="1" smtClean="0"/>
              <a:t>very</a:t>
            </a:r>
            <a:r>
              <a:rPr lang="en-US" sz="1800" dirty="0" smtClean="0"/>
              <a:t> few.</a:t>
            </a:r>
            <a:endParaRPr lang="en-US" sz="1400" dirty="0" smtClean="0"/>
          </a:p>
          <a:p>
            <a:pPr lvl="8"/>
            <a:endParaRPr lang="en-US" sz="900" dirty="0" smtClean="0"/>
          </a:p>
          <a:p>
            <a:r>
              <a:rPr lang="en-US" sz="2400" dirty="0" smtClean="0"/>
              <a:t>Keep It Simple Stupid</a:t>
            </a:r>
          </a:p>
          <a:p>
            <a:pPr lvl="1"/>
            <a:r>
              <a:rPr lang="en-US" sz="2000" dirty="0" smtClean="0"/>
              <a:t>Minimize nuts, bolts, tools, set up time (practice) </a:t>
            </a:r>
          </a:p>
          <a:p>
            <a:pPr lvl="8"/>
            <a:endParaRPr lang="en-US" sz="105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Lessons Learned From Losing </a:t>
            </a:r>
            <a:r>
              <a:rPr lang="en-US" sz="1800" dirty="0" smtClean="0"/>
              <a:t>(Jan 2019)</a:t>
            </a:r>
            <a:r>
              <a:rPr lang="en-US" sz="1050" dirty="0" smtClean="0"/>
              <a:t> 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382000" cy="3124200"/>
          </a:xfrm>
        </p:spPr>
        <p:txBody>
          <a:bodyPr>
            <a:noAutofit/>
          </a:bodyPr>
          <a:lstStyle/>
          <a:p>
            <a:pPr lvl="8"/>
            <a:endParaRPr lang="en-US" sz="900" dirty="0" smtClean="0"/>
          </a:p>
          <a:p>
            <a:r>
              <a:rPr lang="en-US" sz="2000" dirty="0" smtClean="0"/>
              <a:t>Always bring Omnis When working populated grid corners</a:t>
            </a:r>
          </a:p>
          <a:p>
            <a:pPr lvl="1"/>
            <a:r>
              <a:rPr lang="en-US" sz="1600" dirty="0" smtClean="0"/>
              <a:t>Tried to work a heavily populated grid corner January 2019 </a:t>
            </a:r>
            <a:r>
              <a:rPr lang="en-US" sz="1600" u="sng" dirty="0" smtClean="0"/>
              <a:t>using beams </a:t>
            </a:r>
            <a:r>
              <a:rPr lang="en-US" sz="1600" dirty="0" smtClean="0"/>
              <a:t>from 2,500ft ASL</a:t>
            </a:r>
          </a:p>
          <a:p>
            <a:pPr lvl="1"/>
            <a:r>
              <a:rPr lang="en-US" sz="1600" dirty="0" smtClean="0"/>
              <a:t>A copy of W2EV’s set up but I </a:t>
            </a:r>
            <a:r>
              <a:rPr lang="en-US" sz="1600" u="sng" dirty="0" smtClean="0"/>
              <a:t>brought beams not </a:t>
            </a:r>
            <a:r>
              <a:rPr lang="en-US" sz="1600" u="sng" dirty="0" err="1" smtClean="0"/>
              <a:t>omni’s</a:t>
            </a:r>
            <a:r>
              <a:rPr lang="en-US" sz="1600" u="sng" dirty="0" smtClean="0"/>
              <a:t> </a:t>
            </a:r>
            <a:r>
              <a:rPr lang="en-US" sz="1600" dirty="0" smtClean="0"/>
              <a:t>(BIG MISTAKE)</a:t>
            </a:r>
          </a:p>
          <a:p>
            <a:pPr lvl="1"/>
            <a:r>
              <a:rPr lang="en-US" sz="1600" dirty="0" smtClean="0"/>
              <a:t>Massive turn out.  Huge pile ups on 146.520.  FM mobiles everywhere.</a:t>
            </a:r>
          </a:p>
          <a:p>
            <a:pPr lvl="1"/>
            <a:r>
              <a:rPr lang="en-US" sz="1600" dirty="0" smtClean="0"/>
              <a:t>Impossible to QSY everyone.  Lost 2/3rds of my 2m contacts on the QSY to 70cm.  </a:t>
            </a:r>
          </a:p>
          <a:p>
            <a:pPr lvl="8"/>
            <a:endParaRPr lang="en-US" sz="1400" dirty="0" smtClean="0"/>
          </a:p>
          <a:p>
            <a:r>
              <a:rPr lang="en-US" sz="2000" dirty="0" smtClean="0"/>
              <a:t>Always bring Omnis When Ice Threatens</a:t>
            </a:r>
            <a:endParaRPr lang="en-US" sz="1600" dirty="0" smtClean="0"/>
          </a:p>
          <a:p>
            <a:pPr lvl="1"/>
            <a:r>
              <a:rPr lang="en-US" sz="1600" dirty="0" smtClean="0"/>
              <a:t>Beams iced up in 3 hours and I went QRT.</a:t>
            </a:r>
          </a:p>
          <a:p>
            <a:pPr lvl="1"/>
            <a:r>
              <a:rPr lang="en-US" sz="1600" dirty="0" smtClean="0"/>
              <a:t>I did not bring any easy to de-ice </a:t>
            </a:r>
            <a:r>
              <a:rPr lang="en-US" sz="1600" dirty="0" err="1" smtClean="0"/>
              <a:t>omni’s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 smtClean="0"/>
              <a:t>1,300 pts in 3 hrs is not bad but I could have</a:t>
            </a:r>
          </a:p>
          <a:p>
            <a:pPr lvl="1">
              <a:buNone/>
            </a:pPr>
            <a:r>
              <a:rPr lang="en-US" sz="1600" dirty="0" smtClean="0"/>
              <a:t>	stayed on the air with </a:t>
            </a:r>
            <a:r>
              <a:rPr lang="en-US" sz="1600" dirty="0" err="1" smtClean="0"/>
              <a:t>omni’s</a:t>
            </a:r>
            <a:r>
              <a:rPr lang="en-US" sz="1600" dirty="0" smtClean="0"/>
              <a:t>.  </a:t>
            </a:r>
          </a:p>
          <a:p>
            <a:pPr lvl="1">
              <a:buNone/>
            </a:pPr>
            <a:endParaRPr lang="en-US" sz="1600" dirty="0" smtClean="0"/>
          </a:p>
          <a:p>
            <a:pPr marL="400050"/>
            <a:r>
              <a:rPr lang="en-US" sz="2000" dirty="0" smtClean="0"/>
              <a:t>You learn more by losing.</a:t>
            </a:r>
          </a:p>
          <a:p>
            <a:pPr lvl="8"/>
            <a:endParaRPr lang="en-US" sz="900" dirty="0" smtClean="0"/>
          </a:p>
        </p:txBody>
      </p:sp>
      <p:pic>
        <p:nvPicPr>
          <p:cNvPr id="4" name="Picture 4" descr="https://s3.amazonaws.com/files.qrz.com/u/km4kmu/Icey_Elemen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200400"/>
            <a:ext cx="3886200" cy="21859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5715000"/>
            <a:ext cx="7151394" cy="923330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</a:rPr>
              <a:t>CQB with a Barrett .50.  Antenna firepower was a disadvantage</a:t>
            </a:r>
          </a:p>
          <a:p>
            <a:pPr algn="ctr"/>
            <a:r>
              <a:rPr lang="en-US" b="1" dirty="0" smtClean="0">
                <a:solidFill>
                  <a:srgbClr val="FFFF00"/>
                </a:solidFill>
              </a:rPr>
              <a:t>I should have brought </a:t>
            </a:r>
            <a:r>
              <a:rPr lang="en-US" b="1" dirty="0" err="1" smtClean="0">
                <a:solidFill>
                  <a:srgbClr val="FFFF00"/>
                </a:solidFill>
              </a:rPr>
              <a:t>mag</a:t>
            </a:r>
            <a:r>
              <a:rPr lang="en-US" b="1" dirty="0" smtClean="0">
                <a:solidFill>
                  <a:srgbClr val="FFFF00"/>
                </a:solidFill>
              </a:rPr>
              <a:t> mount whips, easy to QSY, easy to de-ice</a:t>
            </a:r>
          </a:p>
          <a:p>
            <a:pPr algn="ctr"/>
            <a:r>
              <a:rPr lang="en-US" b="1" u="sng" dirty="0" smtClean="0">
                <a:solidFill>
                  <a:srgbClr val="FFFF00"/>
                </a:solidFill>
              </a:rPr>
              <a:t>Working a Grid Corner?  Use Omni’s!!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1200" y="2819400"/>
            <a:ext cx="2987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Ice really screws up the VSWR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Lessons Learned From Losing</a:t>
            </a:r>
            <a:r>
              <a:rPr lang="en-US" sz="1800" dirty="0" smtClean="0"/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Autofit/>
          </a:bodyPr>
          <a:lstStyle/>
          <a:p>
            <a:pPr lvl="8">
              <a:buNone/>
            </a:pPr>
            <a:endParaRPr lang="en-US" sz="1000" dirty="0" smtClean="0"/>
          </a:p>
          <a:p>
            <a:r>
              <a:rPr lang="en-US" sz="2800" dirty="0" smtClean="0"/>
              <a:t>Mark a road Atlas with grids </a:t>
            </a:r>
            <a:r>
              <a:rPr lang="en-US" sz="2000" dirty="0" smtClean="0"/>
              <a:t>300 miles all directions.  </a:t>
            </a:r>
          </a:p>
          <a:p>
            <a:pPr lvl="1"/>
            <a:r>
              <a:rPr lang="en-US" sz="1800" dirty="0" smtClean="0"/>
              <a:t>On FM many people don’t know their grid squares.</a:t>
            </a:r>
          </a:p>
          <a:p>
            <a:pPr lvl="1"/>
            <a:r>
              <a:rPr lang="en-US" sz="1800" dirty="0" smtClean="0"/>
              <a:t>You need to give people their grid squares.</a:t>
            </a:r>
          </a:p>
          <a:p>
            <a:endParaRPr lang="en-US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Butt In Chair.</a:t>
            </a:r>
            <a:r>
              <a:rPr lang="en-US" sz="2400" dirty="0" smtClean="0"/>
              <a:t> </a:t>
            </a:r>
            <a:r>
              <a:rPr lang="en-US" sz="1800" dirty="0" smtClean="0"/>
              <a:t>2</a:t>
            </a:r>
            <a:r>
              <a:rPr lang="en-US" sz="1800" baseline="30000" dirty="0" smtClean="0"/>
              <a:t>nd</a:t>
            </a:r>
            <a:r>
              <a:rPr lang="en-US" sz="1800" dirty="0" smtClean="0"/>
              <a:t> place </a:t>
            </a:r>
            <a:r>
              <a:rPr lang="en-US" sz="1800" dirty="0" err="1" smtClean="0"/>
              <a:t>vs</a:t>
            </a:r>
            <a:r>
              <a:rPr lang="en-US" sz="1800" dirty="0" smtClean="0"/>
              <a:t> 1</a:t>
            </a:r>
            <a:r>
              <a:rPr lang="en-US" sz="1800" baseline="30000" dirty="0" smtClean="0"/>
              <a:t>st</a:t>
            </a:r>
            <a:r>
              <a:rPr lang="en-US" sz="1800" dirty="0" smtClean="0"/>
              <a:t> January 2017</a:t>
            </a:r>
            <a:r>
              <a:rPr lang="en-US" sz="2000" dirty="0" smtClean="0"/>
              <a:t> </a:t>
            </a:r>
            <a:endParaRPr lang="en-US" sz="1600" dirty="0" smtClean="0"/>
          </a:p>
          <a:p>
            <a:pPr lvl="1"/>
            <a:r>
              <a:rPr lang="en-US" sz="1800" dirty="0" smtClean="0"/>
              <a:t>I abandoned my mountain top site when ice started forming. </a:t>
            </a:r>
          </a:p>
          <a:p>
            <a:pPr lvl="1"/>
            <a:r>
              <a:rPr lang="en-US" sz="1800" dirty="0" smtClean="0"/>
              <a:t>I was weak.  I wanted a hotel room instead of a tent. </a:t>
            </a:r>
          </a:p>
          <a:p>
            <a:pPr lvl="1"/>
            <a:r>
              <a:rPr lang="en-US" sz="1800" dirty="0" smtClean="0"/>
              <a:t>16 hrs on air over 2 days.  I lost by 61 pts.</a:t>
            </a:r>
          </a:p>
          <a:p>
            <a:pPr lvl="1"/>
            <a:r>
              <a:rPr lang="en-US" sz="1800" dirty="0" smtClean="0"/>
              <a:t>10 more minutes on the air would have given me first place. </a:t>
            </a:r>
          </a:p>
          <a:p>
            <a:pPr lvl="1">
              <a:buNone/>
            </a:pP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What is Unique About FM?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4724400"/>
          </a:xfrm>
          <a:solidFill>
            <a:srgbClr val="002060"/>
          </a:solidFill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Coordination  is ESSENTIAL to get people on the air.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</a:rPr>
              <a:t>More </a:t>
            </a:r>
            <a:r>
              <a:rPr lang="en-US" sz="1800" dirty="0">
                <a:solidFill>
                  <a:schemeClr val="bg1"/>
                </a:solidFill>
              </a:rPr>
              <a:t>important on </a:t>
            </a:r>
            <a:r>
              <a:rPr lang="en-US" sz="1800" dirty="0" smtClean="0">
                <a:solidFill>
                  <a:schemeClr val="bg1"/>
                </a:solidFill>
              </a:rPr>
              <a:t>short range FM </a:t>
            </a:r>
            <a:r>
              <a:rPr lang="en-US" sz="1800" dirty="0">
                <a:solidFill>
                  <a:schemeClr val="bg1"/>
                </a:solidFill>
              </a:rPr>
              <a:t>than </a:t>
            </a:r>
            <a:r>
              <a:rPr lang="en-US" sz="1800" dirty="0" smtClean="0">
                <a:solidFill>
                  <a:schemeClr val="bg1"/>
                </a:solidFill>
              </a:rPr>
              <a:t> </a:t>
            </a:r>
            <a:r>
              <a:rPr lang="en-US" sz="1800" dirty="0">
                <a:solidFill>
                  <a:schemeClr val="bg1"/>
                </a:solidFill>
              </a:rPr>
              <a:t>SSB.  </a:t>
            </a:r>
            <a:endParaRPr lang="en-US" sz="1800" dirty="0" smtClean="0">
              <a:solidFill>
                <a:schemeClr val="bg1"/>
              </a:solidFill>
            </a:endParaRPr>
          </a:p>
          <a:p>
            <a:pPr lvl="1"/>
            <a:r>
              <a:rPr lang="en-US" sz="1800" dirty="0" smtClean="0">
                <a:solidFill>
                  <a:schemeClr val="bg1"/>
                </a:solidFill>
              </a:rPr>
              <a:t>Clubs, repeaters, emails.  </a:t>
            </a:r>
            <a:r>
              <a:rPr lang="en-US" sz="1800" u="sng" dirty="0" smtClean="0">
                <a:solidFill>
                  <a:schemeClr val="bg1"/>
                </a:solidFill>
              </a:rPr>
              <a:t>Get the word out</a:t>
            </a:r>
            <a:endParaRPr lang="en-US" sz="1800" u="sng" dirty="0">
              <a:solidFill>
                <a:schemeClr val="bg1"/>
              </a:solidFill>
            </a:endParaRPr>
          </a:p>
          <a:p>
            <a:pPr lvl="7"/>
            <a:endParaRPr lang="en-US" sz="1000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>FM is more “genteel”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Slower paced than SSB, few if any contesters. </a:t>
            </a:r>
            <a:r>
              <a:rPr lang="en-US" sz="1800" u="sng" dirty="0">
                <a:solidFill>
                  <a:schemeClr val="bg1"/>
                </a:solidFill>
              </a:rPr>
              <a:t>You can </a:t>
            </a:r>
            <a:r>
              <a:rPr lang="en-US" sz="1800" u="sng" dirty="0" smtClean="0">
                <a:solidFill>
                  <a:schemeClr val="bg1"/>
                </a:solidFill>
              </a:rPr>
              <a:t>give </a:t>
            </a:r>
            <a:r>
              <a:rPr lang="en-US" sz="1800" u="sng" dirty="0">
                <a:solidFill>
                  <a:schemeClr val="bg1"/>
                </a:solidFill>
              </a:rPr>
              <a:t>them Mike Fright.</a:t>
            </a:r>
          </a:p>
          <a:p>
            <a:pPr lvl="7"/>
            <a:endParaRPr lang="en-US" sz="1000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>Be polite, be interesting, relax &amp; laugh a little, create a pile up</a:t>
            </a:r>
          </a:p>
          <a:p>
            <a:pPr lvl="1"/>
            <a:r>
              <a:rPr lang="en-US" sz="1800" dirty="0" smtClean="0">
                <a:solidFill>
                  <a:schemeClr val="bg1"/>
                </a:solidFill>
              </a:rPr>
              <a:t>You’re </a:t>
            </a:r>
            <a:r>
              <a:rPr lang="en-US" sz="1800" dirty="0">
                <a:solidFill>
                  <a:schemeClr val="bg1"/>
                </a:solidFill>
              </a:rPr>
              <a:t>on their turf, disrupting their daily routine.  </a:t>
            </a:r>
            <a:r>
              <a:rPr lang="en-US" sz="1800" u="sng" dirty="0">
                <a:solidFill>
                  <a:schemeClr val="bg1"/>
                </a:solidFill>
              </a:rPr>
              <a:t>Make it fun for them</a:t>
            </a:r>
            <a:r>
              <a:rPr lang="en-US" sz="1800" dirty="0">
                <a:solidFill>
                  <a:schemeClr val="bg1"/>
                </a:solidFill>
              </a:rPr>
              <a:t>, you are unique!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Do a couple of rounds.  </a:t>
            </a:r>
            <a:r>
              <a:rPr lang="en-US" sz="1800" b="1" u="sng" dirty="0">
                <a:solidFill>
                  <a:schemeClr val="bg1"/>
                </a:solidFill>
              </a:rPr>
              <a:t>Your station is cool</a:t>
            </a:r>
            <a:r>
              <a:rPr lang="en-US" sz="1800" dirty="0">
                <a:solidFill>
                  <a:schemeClr val="bg1"/>
                </a:solidFill>
              </a:rPr>
              <a:t>, they are curious, be conversational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There are many listening, </a:t>
            </a:r>
            <a:r>
              <a:rPr lang="en-US" sz="1800" u="sng" dirty="0">
                <a:solidFill>
                  <a:schemeClr val="bg1"/>
                </a:solidFill>
              </a:rPr>
              <a:t>they will call if you make it fun.  </a:t>
            </a:r>
            <a:endParaRPr lang="en-US" sz="1800" u="sng" dirty="0" smtClean="0">
              <a:solidFill>
                <a:schemeClr val="bg1"/>
              </a:solidFill>
            </a:endParaRPr>
          </a:p>
          <a:p>
            <a:pPr lvl="1"/>
            <a:r>
              <a:rPr lang="en-US" sz="1800" dirty="0" smtClean="0">
                <a:solidFill>
                  <a:schemeClr val="bg1"/>
                </a:solidFill>
              </a:rPr>
              <a:t>Hams will jump in mobiles to give you new grids &amp;  higher bands </a:t>
            </a:r>
            <a:r>
              <a:rPr lang="en-US" sz="1800" i="1" u="sng" dirty="0" smtClean="0">
                <a:solidFill>
                  <a:schemeClr val="bg1"/>
                </a:solidFill>
              </a:rPr>
              <a:t>if they like you</a:t>
            </a:r>
            <a:endParaRPr lang="en-US" sz="1800" u="sng" dirty="0">
              <a:solidFill>
                <a:schemeClr val="bg1"/>
              </a:solidFill>
            </a:endParaRPr>
          </a:p>
          <a:p>
            <a:pPr lvl="7"/>
            <a:endParaRPr lang="en-US" sz="1000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>Be Patient</a:t>
            </a:r>
          </a:p>
          <a:p>
            <a:pPr lvl="1"/>
            <a:r>
              <a:rPr lang="en-US" sz="1800" dirty="0">
                <a:solidFill>
                  <a:schemeClr val="bg1"/>
                </a:solidFill>
              </a:rPr>
              <a:t>Explain contesting, explain the exchange, be ready to give them their grid.</a:t>
            </a:r>
            <a:r>
              <a:rPr lang="en-US" sz="2000" dirty="0">
                <a:solidFill>
                  <a:schemeClr val="bg1"/>
                </a:solidFill>
              </a:rPr>
              <a:t> 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5678" y="5791200"/>
            <a:ext cx="7264874" cy="707886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00"/>
                </a:solidFill>
              </a:rPr>
              <a:t>Don’t</a:t>
            </a:r>
            <a:r>
              <a:rPr lang="en-US" sz="2000" dirty="0">
                <a:solidFill>
                  <a:srgbClr val="FFFF00"/>
                </a:solidFill>
              </a:rPr>
              <a:t> hammer the calling freq with  “CQ Contest” every </a:t>
            </a:r>
            <a:r>
              <a:rPr lang="en-US" sz="2000" dirty="0" smtClean="0">
                <a:solidFill>
                  <a:srgbClr val="FFFF00"/>
                </a:solidFill>
              </a:rPr>
              <a:t>10 seconds </a:t>
            </a:r>
          </a:p>
          <a:p>
            <a:pPr algn="ctr"/>
            <a:r>
              <a:rPr lang="en-US" sz="2000" b="1" u="sng" dirty="0" smtClean="0">
                <a:solidFill>
                  <a:srgbClr val="FFFF00"/>
                </a:solidFill>
              </a:rPr>
              <a:t>Be </a:t>
            </a:r>
            <a:r>
              <a:rPr lang="en-US" sz="2000" b="1" u="sng" dirty="0">
                <a:solidFill>
                  <a:srgbClr val="FFFF00"/>
                </a:solidFill>
              </a:rPr>
              <a:t>honey not </a:t>
            </a:r>
            <a:r>
              <a:rPr lang="en-US" sz="2000" b="1" u="sng" dirty="0" smtClean="0">
                <a:solidFill>
                  <a:srgbClr val="FFFF00"/>
                </a:solidFill>
              </a:rPr>
              <a:t>vinegar    You will </a:t>
            </a:r>
            <a:r>
              <a:rPr lang="en-US" sz="2000" b="1" u="sng" dirty="0">
                <a:solidFill>
                  <a:srgbClr val="FFFF00"/>
                </a:solidFill>
              </a:rPr>
              <a:t>get </a:t>
            </a:r>
            <a:r>
              <a:rPr lang="en-US" sz="2000" b="1" u="sng" dirty="0" smtClean="0">
                <a:solidFill>
                  <a:srgbClr val="FFFF00"/>
                </a:solidFill>
              </a:rPr>
              <a:t>some pile ups</a:t>
            </a:r>
            <a:endParaRPr lang="en-US" sz="2000" b="1" u="sng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>
                <a:solidFill>
                  <a:schemeClr val="bg1"/>
                </a:solidFill>
              </a:rPr>
              <a:pPr/>
              <a:t>19</a:t>
            </a:fld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09600"/>
            <a:ext cx="7772400" cy="1470025"/>
          </a:xfrm>
        </p:spPr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2209800"/>
            <a:ext cx="6400800" cy="320040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What does it take to do well?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2 Strategies &amp; a common theme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3 Case Studies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Preparing to win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Lessons Learned from Losing</a:t>
            </a:r>
          </a:p>
          <a:p>
            <a:pPr algn="l">
              <a:buFont typeface="Arial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A challenge to </a:t>
            </a:r>
            <a:r>
              <a:rPr lang="en-US" b="1" dirty="0" smtClean="0"/>
              <a:t>YOU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Get 1 Technician on the Air in June</a:t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inmud"/>
          <p:cNvPicPr>
            <a:picLocks noChangeArrowheads="1"/>
          </p:cNvPicPr>
          <p:nvPr/>
        </p:nvPicPr>
        <p:blipFill rotWithShape="1">
          <a:blip r:embed="rId3" cstate="screen">
            <a:lum bright="7000" contrast="5000"/>
          </a:blip>
          <a:srcRect/>
          <a:stretch/>
        </p:blipFill>
        <p:spPr bwMode="auto">
          <a:xfrm>
            <a:off x="838200" y="1524000"/>
            <a:ext cx="2819400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5715000"/>
            <a:ext cx="3810000" cy="990600"/>
          </a:xfrm>
        </p:spPr>
        <p:txBody>
          <a:bodyPr>
            <a:noAutofit/>
          </a:bodyPr>
          <a:lstStyle/>
          <a:p>
            <a:r>
              <a:rPr lang="en-US" dirty="0"/>
              <a:t>Questions?</a:t>
            </a:r>
            <a:endParaRPr lang="en-US" sz="1600" dirty="0"/>
          </a:p>
        </p:txBody>
      </p:sp>
      <p:pic>
        <p:nvPicPr>
          <p:cNvPr id="7172" name="Picture 4" descr="030323_war_0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tretch>
            <a:fillRect/>
          </a:stretch>
        </p:blipFill>
        <p:spPr>
          <a:xfrm>
            <a:off x="4267200" y="2819400"/>
            <a:ext cx="4585792" cy="3048000"/>
          </a:xfrm>
          <a:noFill/>
          <a:ln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>
                <a:solidFill>
                  <a:schemeClr val="bg1"/>
                </a:solidFill>
              </a:rPr>
              <a:pPr/>
              <a:t>21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0" y="5867400"/>
            <a:ext cx="4038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>
                <a:latin typeface="+mj-lt"/>
                <a:ea typeface="+mj-ea"/>
                <a:cs typeface="+mj-cs"/>
              </a:rPr>
              <a:t>Answers !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4800" y="228600"/>
            <a:ext cx="35264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 smtClean="0"/>
              <a:t>Credits:</a:t>
            </a:r>
          </a:p>
          <a:p>
            <a:r>
              <a:rPr lang="en-US" sz="1400" dirty="0" smtClean="0"/>
              <a:t>W4IY:  Woodbridge Wireless Contest Group</a:t>
            </a:r>
          </a:p>
          <a:p>
            <a:r>
              <a:rPr lang="en-US" sz="1400" dirty="0" smtClean="0"/>
              <a:t>K8GP/R:  Terry &amp; Andy</a:t>
            </a:r>
          </a:p>
          <a:p>
            <a:r>
              <a:rPr lang="en-US" sz="1400" dirty="0" smtClean="0"/>
              <a:t>K2EZ/R:   Andrea</a:t>
            </a:r>
          </a:p>
          <a:p>
            <a:r>
              <a:rPr lang="en-US" sz="1400" dirty="0" smtClean="0"/>
              <a:t>KW4EP:   </a:t>
            </a:r>
            <a:r>
              <a:rPr lang="en-US" sz="1400" dirty="0" err="1" smtClean="0"/>
              <a:t>Jacek</a:t>
            </a:r>
            <a:r>
              <a:rPr lang="en-US" sz="1400" dirty="0" smtClean="0"/>
              <a:t> &amp; his magic spectrum analyzer</a:t>
            </a:r>
          </a:p>
          <a:p>
            <a:r>
              <a:rPr lang="en-US" sz="1400" dirty="0" smtClean="0"/>
              <a:t>Chaos </a:t>
            </a:r>
            <a:r>
              <a:rPr lang="en-US" sz="1400" dirty="0" err="1" smtClean="0"/>
              <a:t>Fab</a:t>
            </a:r>
            <a:r>
              <a:rPr lang="en-US" sz="1400" dirty="0" smtClean="0"/>
              <a:t> Shop:  AK &amp; Vince</a:t>
            </a:r>
          </a:p>
          <a:p>
            <a:endParaRPr lang="en-US" sz="1400" dirty="0" smtClean="0"/>
          </a:p>
          <a:p>
            <a:r>
              <a:rPr lang="en-US" sz="1400" dirty="0"/>
              <a:t>	</a:t>
            </a:r>
            <a:r>
              <a:rPr lang="en-US" sz="1400" b="1" dirty="0" smtClean="0"/>
              <a:t>Most importantly</a:t>
            </a:r>
          </a:p>
          <a:p>
            <a:pPr algn="ctr"/>
            <a:r>
              <a:rPr lang="en-US" sz="1400" b="1" dirty="0" smtClean="0"/>
              <a:t>The XYL, Jo</a:t>
            </a:r>
            <a:endParaRPr lang="en-US" sz="1400" b="1" dirty="0"/>
          </a:p>
        </p:txBody>
      </p:sp>
      <p:pic>
        <p:nvPicPr>
          <p:cNvPr id="4098" name="Picture 2" descr="Image result for Chaos fab shop logo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90600" y="228600"/>
            <a:ext cx="242316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FM Category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Lowest bar for entry of all VHF/UHF contest classes</a:t>
            </a:r>
            <a:endParaRPr lang="en-US" sz="2400" dirty="0" smtClean="0"/>
          </a:p>
          <a:p>
            <a:pPr lvl="1"/>
            <a:r>
              <a:rPr lang="en-US" sz="2000" dirty="0" smtClean="0"/>
              <a:t>A great on ramp for new Technicians to be introduced to contesting</a:t>
            </a:r>
          </a:p>
          <a:p>
            <a:pPr lvl="1"/>
            <a:r>
              <a:rPr lang="en-US" sz="2000" dirty="0" smtClean="0"/>
              <a:t>Slow paced, almost conversational, a fun weekend on the radio</a:t>
            </a:r>
          </a:p>
          <a:p>
            <a:pPr lvl="1"/>
            <a:endParaRPr lang="en-US" sz="2000" dirty="0" smtClean="0"/>
          </a:p>
          <a:p>
            <a:r>
              <a:rPr lang="en-US" sz="2800" dirty="0" smtClean="0"/>
              <a:t>Very few entrants, ~20 logs submitted each contest</a:t>
            </a:r>
          </a:p>
          <a:p>
            <a:pPr lvl="1"/>
            <a:r>
              <a:rPr lang="en-US" sz="2000" dirty="0" smtClean="0"/>
              <a:t>Many  ARRL divisions and sections get no entrants</a:t>
            </a:r>
          </a:p>
          <a:p>
            <a:pPr lvl="1"/>
            <a:endParaRPr lang="en-US" sz="2000" dirty="0" smtClean="0"/>
          </a:p>
          <a:p>
            <a:r>
              <a:rPr lang="en-US" sz="2800" dirty="0" smtClean="0"/>
              <a:t>QSO’s are local, 90% are under 100 miles</a:t>
            </a:r>
          </a:p>
          <a:p>
            <a:pPr lvl="1"/>
            <a:r>
              <a:rPr lang="en-US" sz="2400" dirty="0" smtClean="0"/>
              <a:t>It’s a “local” event</a:t>
            </a:r>
          </a:p>
          <a:p>
            <a:pPr lvl="1"/>
            <a:r>
              <a:rPr lang="en-US" sz="2400" dirty="0" smtClean="0"/>
              <a:t>Few if any will know there is a contest going on</a:t>
            </a:r>
          </a:p>
          <a:p>
            <a:pPr lvl="1"/>
            <a:r>
              <a:rPr lang="en-US" sz="2400" dirty="0" smtClean="0"/>
              <a:t>Often need to explain the exchange, give people their grid</a:t>
            </a:r>
          </a:p>
          <a:p>
            <a:endParaRPr lang="en-US" sz="2800" dirty="0" smtClean="0"/>
          </a:p>
          <a:p>
            <a:r>
              <a:rPr lang="en-US" sz="2800" dirty="0" smtClean="0"/>
              <a:t>A second or third place national finish is achievable with a little planning, coordination and effort. </a:t>
            </a:r>
            <a:endParaRPr lang="en-US" sz="2400" dirty="0" smtClean="0"/>
          </a:p>
          <a:p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286000" y="6248400"/>
            <a:ext cx="4953000" cy="373886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Lets set some goals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Analysis of QSO’s </a:t>
            </a:r>
            <a:r>
              <a:rPr lang="en-US" sz="2400" dirty="0" smtClean="0"/>
              <a:t>(40-60 )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4648200"/>
            <a:ext cx="8229600" cy="609600"/>
          </a:xfrm>
        </p:spPr>
        <p:txBody>
          <a:bodyPr>
            <a:noAutofit/>
          </a:bodyPr>
          <a:lstStyle/>
          <a:p>
            <a:r>
              <a:rPr lang="en-US" sz="2000" dirty="0" smtClean="0"/>
              <a:t>Grid corner 2 band station top 3 finish:  45 contacts.  </a:t>
            </a:r>
          </a:p>
          <a:p>
            <a:r>
              <a:rPr lang="en-US" sz="2000" dirty="0" smtClean="0"/>
              <a:t>30 stations on 2m, QSY half of them (15) to 70cm for 45 contacts.</a:t>
            </a:r>
          </a:p>
          <a:p>
            <a:pPr lvl="1"/>
            <a:r>
              <a:rPr lang="en-US" sz="1800" dirty="0" smtClean="0"/>
              <a:t>30 pts on 2m+ 15x2pts 70 cm = 60 QSO pts.</a:t>
            </a:r>
          </a:p>
          <a:p>
            <a:r>
              <a:rPr lang="en-US" sz="2200" dirty="0" smtClean="0"/>
              <a:t>FM simplex can be a desert:  Let people know your on the air</a:t>
            </a:r>
          </a:p>
          <a:p>
            <a:pPr lvl="6"/>
            <a:endParaRPr lang="en-US" sz="1000" dirty="0" smtClean="0"/>
          </a:p>
          <a:p>
            <a:pPr lvl="8"/>
            <a:endParaRPr lang="en-US" sz="1000" dirty="0" smtClean="0"/>
          </a:p>
        </p:txBody>
      </p:sp>
      <p:grpSp>
        <p:nvGrpSpPr>
          <p:cNvPr id="12" name="Group 11"/>
          <p:cNvGrpSpPr/>
          <p:nvPr/>
        </p:nvGrpSpPr>
        <p:grpSpPr>
          <a:xfrm>
            <a:off x="990600" y="1066800"/>
            <a:ext cx="7620000" cy="3505200"/>
            <a:chOff x="990600" y="1066800"/>
            <a:chExt cx="7620000" cy="3505200"/>
          </a:xfrm>
        </p:grpSpPr>
        <p:graphicFrame>
          <p:nvGraphicFramePr>
            <p:cNvPr id="5" name="Chart 4"/>
            <p:cNvGraphicFramePr/>
            <p:nvPr/>
          </p:nvGraphicFramePr>
          <p:xfrm>
            <a:off x="990600" y="1066800"/>
            <a:ext cx="7620000" cy="3505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Rectangle 5"/>
            <p:cNvSpPr/>
            <p:nvPr/>
          </p:nvSpPr>
          <p:spPr>
            <a:xfrm>
              <a:off x="7696200" y="4267200"/>
              <a:ext cx="685800" cy="2286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553200" y="4267200"/>
              <a:ext cx="685800" cy="2286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553200" y="4098898"/>
              <a:ext cx="685800" cy="1524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683608" y="4114800"/>
              <a:ext cx="381000" cy="1524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410200" y="4267200"/>
              <a:ext cx="685800" cy="2286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410200" y="4098898"/>
              <a:ext cx="685800" cy="1524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838200" y="6179314"/>
            <a:ext cx="7924800" cy="373886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Pre Contest Coordination is Essential:  Get 30 club members on the air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Analysis of Multipliers </a:t>
            </a:r>
            <a:r>
              <a:rPr lang="en-US" sz="2400" dirty="0" smtClean="0"/>
              <a:t>(10-15)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4267200"/>
            <a:ext cx="8229600" cy="609600"/>
          </a:xfrm>
        </p:spPr>
        <p:txBody>
          <a:bodyPr>
            <a:noAutofit/>
          </a:bodyPr>
          <a:lstStyle/>
          <a:p>
            <a:r>
              <a:rPr lang="en-US" sz="2000" dirty="0" smtClean="0"/>
              <a:t>10 to 15 multipliers needed for a top 3 finish</a:t>
            </a:r>
          </a:p>
          <a:p>
            <a:pPr lvl="1"/>
            <a:r>
              <a:rPr lang="en-US" sz="1600" dirty="0" smtClean="0"/>
              <a:t>2 band station at a low altitude grid corner gets an easy 8 </a:t>
            </a:r>
            <a:r>
              <a:rPr lang="en-US" sz="1600" dirty="0" err="1" smtClean="0"/>
              <a:t>multi’s</a:t>
            </a:r>
            <a:r>
              <a:rPr lang="en-US" sz="1600" dirty="0" smtClean="0"/>
              <a:t>.  </a:t>
            </a:r>
          </a:p>
          <a:p>
            <a:pPr lvl="1"/>
            <a:r>
              <a:rPr lang="en-US" sz="1600" dirty="0" smtClean="0"/>
              <a:t>Set up on a North-South Grid line 10-30 miles from the grid corner</a:t>
            </a:r>
          </a:p>
          <a:p>
            <a:pPr lvl="1"/>
            <a:r>
              <a:rPr lang="en-US" sz="1600" dirty="0" smtClean="0"/>
              <a:t>Rover tracking or a grid corner at altitude gets 3 or 4 more.</a:t>
            </a:r>
          </a:p>
          <a:p>
            <a:endParaRPr lang="en-US" sz="1100" dirty="0" smtClean="0"/>
          </a:p>
          <a:p>
            <a:r>
              <a:rPr lang="en-US" sz="2000" dirty="0" smtClean="0"/>
              <a:t>The big multiplier scores require a mountain top and 4 bands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533400" y="914400"/>
            <a:ext cx="8439150" cy="3276600"/>
            <a:chOff x="533400" y="1066800"/>
            <a:chExt cx="8439150" cy="3276600"/>
          </a:xfrm>
        </p:grpSpPr>
        <p:graphicFrame>
          <p:nvGraphicFramePr>
            <p:cNvPr id="12" name="Chart 11"/>
            <p:cNvGraphicFramePr/>
            <p:nvPr/>
          </p:nvGraphicFramePr>
          <p:xfrm>
            <a:off x="533400" y="1066800"/>
            <a:ext cx="8439150" cy="3276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3" name="Rectangle 12"/>
            <p:cNvSpPr/>
            <p:nvPr/>
          </p:nvSpPr>
          <p:spPr>
            <a:xfrm>
              <a:off x="8001000" y="3886200"/>
              <a:ext cx="838200" cy="3810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23045" y="3894151"/>
              <a:ext cx="381000" cy="3810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953000" y="3894151"/>
              <a:ext cx="457200" cy="3810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410200" y="4114800"/>
              <a:ext cx="838200" cy="1524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673796" y="4106850"/>
              <a:ext cx="457200" cy="1524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05800" y="1752600"/>
              <a:ext cx="4571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/>
                <a:t>Mtn</a:t>
              </a:r>
              <a:r>
                <a:rPr lang="en-US" sz="1100" dirty="0" smtClean="0"/>
                <a:t> </a:t>
              </a:r>
            </a:p>
            <a:p>
              <a:r>
                <a:rPr lang="en-US" sz="1100" dirty="0" smtClean="0"/>
                <a:t>top</a:t>
              </a:r>
              <a:endParaRPr lang="en-US" sz="11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467600" y="1981200"/>
              <a:ext cx="4571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/>
                <a:t>Mtn</a:t>
              </a:r>
              <a:r>
                <a:rPr lang="en-US" sz="1100" dirty="0" smtClean="0"/>
                <a:t> </a:t>
              </a:r>
            </a:p>
            <a:p>
              <a:r>
                <a:rPr lang="en-US" sz="1100" dirty="0" smtClean="0"/>
                <a:t>top</a:t>
              </a:r>
              <a:endParaRPr lang="en-US" sz="11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10400" y="1905000"/>
              <a:ext cx="4571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/>
                <a:t>Mtn</a:t>
              </a:r>
              <a:r>
                <a:rPr lang="en-US" sz="1100" dirty="0" smtClean="0"/>
                <a:t> </a:t>
              </a:r>
            </a:p>
            <a:p>
              <a:r>
                <a:rPr lang="en-US" sz="1100" dirty="0" smtClean="0"/>
                <a:t>top</a:t>
              </a:r>
              <a:endParaRPr lang="en-US" sz="11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553200" y="1981200"/>
              <a:ext cx="49244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/>
                <a:t>Mtn</a:t>
              </a:r>
              <a:endParaRPr lang="en-US" sz="1100" dirty="0" smtClean="0"/>
            </a:p>
            <a:p>
              <a:r>
                <a:rPr lang="en-US" sz="1100" dirty="0" smtClean="0"/>
                <a:t>top</a:t>
              </a:r>
            </a:p>
            <a:p>
              <a:r>
                <a:rPr lang="en-US" sz="1100" dirty="0" smtClean="0"/>
                <a:t>SOTA</a:t>
              </a:r>
              <a:endParaRPr lang="en-US" sz="11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248400" y="2133600"/>
              <a:ext cx="42511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/>
                <a:t>Mtn</a:t>
              </a:r>
              <a:endParaRPr lang="en-US" sz="1100" dirty="0" smtClean="0"/>
            </a:p>
            <a:p>
              <a:r>
                <a:rPr lang="en-US" sz="1100" dirty="0" smtClean="0"/>
                <a:t>top</a:t>
              </a:r>
              <a:endParaRPr lang="en-US" sz="11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15000" y="2438400"/>
              <a:ext cx="42511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/>
                <a:t>Mtn</a:t>
              </a:r>
              <a:endParaRPr lang="en-US" sz="1100" dirty="0" smtClean="0"/>
            </a:p>
            <a:p>
              <a:r>
                <a:rPr lang="en-US" sz="1100" dirty="0" smtClean="0"/>
                <a:t>top</a:t>
              </a:r>
              <a:endParaRPr lang="en-US" sz="11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257800" y="1905000"/>
              <a:ext cx="49244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/>
                <a:t>Mtn</a:t>
              </a:r>
              <a:endParaRPr lang="en-US" sz="1100" dirty="0" smtClean="0"/>
            </a:p>
            <a:p>
              <a:r>
                <a:rPr lang="en-US" sz="1100" dirty="0" smtClean="0"/>
                <a:t>top</a:t>
              </a:r>
            </a:p>
            <a:p>
              <a:r>
                <a:rPr lang="en-US" sz="1100" dirty="0" smtClean="0"/>
                <a:t>SOTA</a:t>
              </a:r>
              <a:endParaRPr lang="en-US" sz="11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904074" y="2438400"/>
              <a:ext cx="42992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Grid</a:t>
              </a:r>
            </a:p>
            <a:p>
              <a:r>
                <a:rPr lang="en-US" sz="1100" dirty="0" err="1" smtClean="0"/>
                <a:t>Cnr</a:t>
              </a:r>
              <a:endParaRPr lang="en-US" sz="1100" dirty="0" smtClean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38600" y="1905000"/>
              <a:ext cx="49244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/>
                <a:t>Mtn</a:t>
              </a:r>
              <a:endParaRPr lang="en-US" sz="1100" dirty="0" smtClean="0"/>
            </a:p>
            <a:p>
              <a:r>
                <a:rPr lang="en-US" sz="1100" dirty="0" smtClean="0"/>
                <a:t>top</a:t>
              </a:r>
            </a:p>
            <a:p>
              <a:r>
                <a:rPr lang="en-US" sz="1100" dirty="0" smtClean="0"/>
                <a:t>SOTA</a:t>
              </a:r>
              <a:endParaRPr lang="en-US" sz="11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95800" y="2209800"/>
              <a:ext cx="42992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Grid</a:t>
              </a:r>
            </a:p>
            <a:p>
              <a:r>
                <a:rPr lang="en-US" sz="1100" dirty="0" err="1" smtClean="0"/>
                <a:t>Cnr</a:t>
              </a:r>
              <a:endParaRPr lang="en-US" sz="1100" dirty="0" smtClean="0"/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4191000" y="2438400"/>
              <a:ext cx="381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27" idx="2"/>
            </p:cNvCxnSpPr>
            <p:nvPr/>
          </p:nvCxnSpPr>
          <p:spPr>
            <a:xfrm flipH="1">
              <a:off x="4419600" y="2640687"/>
              <a:ext cx="291163" cy="1025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Analysis of Scores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4419600"/>
            <a:ext cx="8229600" cy="609600"/>
          </a:xfrm>
        </p:spPr>
        <p:txBody>
          <a:bodyPr>
            <a:noAutofit/>
          </a:bodyPr>
          <a:lstStyle/>
          <a:p>
            <a:r>
              <a:rPr lang="en-US" sz="1800" dirty="0" smtClean="0"/>
              <a:t>2 Bands at grid corner: 11 </a:t>
            </a:r>
            <a:r>
              <a:rPr lang="en-US" sz="1800" dirty="0" err="1" smtClean="0"/>
              <a:t>Multi’s</a:t>
            </a:r>
            <a:r>
              <a:rPr lang="en-US" sz="1800" dirty="0" smtClean="0"/>
              <a:t> , 60 QSO points (660 score) 3</a:t>
            </a:r>
            <a:r>
              <a:rPr lang="en-US" sz="1800" baseline="30000" dirty="0" smtClean="0"/>
              <a:t>rd</a:t>
            </a:r>
            <a:r>
              <a:rPr lang="en-US" sz="1800" dirty="0" smtClean="0"/>
              <a:t> place, maybe 2nd. </a:t>
            </a:r>
          </a:p>
          <a:p>
            <a:r>
              <a:rPr lang="en-US" sz="1800" dirty="0" smtClean="0"/>
              <a:t>3 Bands on a grid corner:  15 </a:t>
            </a:r>
            <a:r>
              <a:rPr lang="en-US" sz="1800" dirty="0" err="1" smtClean="0"/>
              <a:t>Multi’s</a:t>
            </a:r>
            <a:r>
              <a:rPr lang="en-US" sz="1800" dirty="0" smtClean="0"/>
              <a:t>, 60 QSO points (900 score) 2</a:t>
            </a:r>
            <a:r>
              <a:rPr lang="en-US" sz="1800" baseline="30000" dirty="0" smtClean="0"/>
              <a:t>nd</a:t>
            </a:r>
            <a:r>
              <a:rPr lang="en-US" sz="1800" dirty="0" smtClean="0"/>
              <a:t> place.</a:t>
            </a:r>
          </a:p>
          <a:p>
            <a:r>
              <a:rPr lang="en-US" sz="1800" dirty="0" smtClean="0"/>
              <a:t>The lowest scoring contest (2</a:t>
            </a:r>
            <a:r>
              <a:rPr lang="en-US" sz="1800" baseline="30000" dirty="0" smtClean="0"/>
              <a:t>nd</a:t>
            </a:r>
            <a:r>
              <a:rPr lang="en-US" sz="1800" dirty="0" smtClean="0"/>
              <a:t> &amp; 3</a:t>
            </a:r>
            <a:r>
              <a:rPr lang="en-US" sz="1800" baseline="30000" dirty="0" smtClean="0"/>
              <a:t>rd</a:t>
            </a:r>
            <a:r>
              <a:rPr lang="en-US" sz="1800" dirty="0" smtClean="0"/>
              <a:t>) is June.</a:t>
            </a:r>
          </a:p>
          <a:p>
            <a:pPr lvl="7"/>
            <a:endParaRPr lang="en-US" sz="600" dirty="0" smtClean="0"/>
          </a:p>
        </p:txBody>
      </p:sp>
      <p:graphicFrame>
        <p:nvGraphicFramePr>
          <p:cNvPr id="28" name="Chart 27"/>
          <p:cNvGraphicFramePr/>
          <p:nvPr/>
        </p:nvGraphicFramePr>
        <p:xfrm>
          <a:off x="28574" y="914400"/>
          <a:ext cx="9115426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8458200" y="1219200"/>
            <a:ext cx="457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Mtn</a:t>
            </a:r>
            <a:r>
              <a:rPr lang="en-US" sz="1100" dirty="0" smtClean="0"/>
              <a:t> </a:t>
            </a:r>
          </a:p>
          <a:p>
            <a:r>
              <a:rPr lang="en-US" sz="1100" dirty="0" smtClean="0"/>
              <a:t>top</a:t>
            </a:r>
            <a:endParaRPr lang="en-US" sz="1100" dirty="0"/>
          </a:p>
        </p:txBody>
      </p:sp>
      <p:sp>
        <p:nvSpPr>
          <p:cNvPr id="31" name="TextBox 30"/>
          <p:cNvSpPr txBox="1"/>
          <p:nvPr/>
        </p:nvSpPr>
        <p:spPr>
          <a:xfrm>
            <a:off x="7543800" y="1981200"/>
            <a:ext cx="457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Mtn</a:t>
            </a:r>
            <a:r>
              <a:rPr lang="en-US" sz="1100" dirty="0" smtClean="0"/>
              <a:t> </a:t>
            </a:r>
          </a:p>
          <a:p>
            <a:r>
              <a:rPr lang="en-US" sz="1100" dirty="0" smtClean="0"/>
              <a:t>top</a:t>
            </a:r>
            <a:endParaRPr lang="en-US" sz="1100" dirty="0"/>
          </a:p>
        </p:txBody>
      </p:sp>
      <p:sp>
        <p:nvSpPr>
          <p:cNvPr id="32" name="TextBox 31"/>
          <p:cNvSpPr txBox="1"/>
          <p:nvPr/>
        </p:nvSpPr>
        <p:spPr>
          <a:xfrm>
            <a:off x="7086600" y="2209800"/>
            <a:ext cx="4571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Mtn</a:t>
            </a:r>
            <a:r>
              <a:rPr lang="en-US" sz="1100" dirty="0" smtClean="0"/>
              <a:t> </a:t>
            </a:r>
          </a:p>
          <a:p>
            <a:r>
              <a:rPr lang="en-US" sz="1100" dirty="0" smtClean="0"/>
              <a:t>top</a:t>
            </a:r>
            <a:endParaRPr lang="en-US" sz="1100" dirty="0"/>
          </a:p>
        </p:txBody>
      </p:sp>
      <p:sp>
        <p:nvSpPr>
          <p:cNvPr id="33" name="TextBox 32"/>
          <p:cNvSpPr txBox="1"/>
          <p:nvPr/>
        </p:nvSpPr>
        <p:spPr>
          <a:xfrm>
            <a:off x="6553200" y="2209800"/>
            <a:ext cx="49244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Mtn</a:t>
            </a:r>
            <a:endParaRPr lang="en-US" sz="1100" dirty="0" smtClean="0"/>
          </a:p>
          <a:p>
            <a:r>
              <a:rPr lang="en-US" sz="1100" dirty="0" smtClean="0"/>
              <a:t>top</a:t>
            </a:r>
          </a:p>
          <a:p>
            <a:r>
              <a:rPr lang="en-US" sz="1100" dirty="0" smtClean="0"/>
              <a:t>SOTA</a:t>
            </a:r>
            <a:endParaRPr lang="en-US" sz="1100" dirty="0"/>
          </a:p>
        </p:txBody>
      </p:sp>
      <p:sp>
        <p:nvSpPr>
          <p:cNvPr id="34" name="TextBox 33"/>
          <p:cNvSpPr txBox="1"/>
          <p:nvPr/>
        </p:nvSpPr>
        <p:spPr>
          <a:xfrm>
            <a:off x="5715000" y="2514600"/>
            <a:ext cx="4251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Mtn</a:t>
            </a:r>
            <a:endParaRPr lang="en-US" sz="1100" dirty="0" smtClean="0"/>
          </a:p>
          <a:p>
            <a:r>
              <a:rPr lang="en-US" sz="1100" dirty="0" smtClean="0"/>
              <a:t>top</a:t>
            </a:r>
            <a:endParaRPr lang="en-US" sz="1100" dirty="0"/>
          </a:p>
        </p:txBody>
      </p:sp>
      <p:sp>
        <p:nvSpPr>
          <p:cNvPr id="35" name="TextBox 34"/>
          <p:cNvSpPr txBox="1"/>
          <p:nvPr/>
        </p:nvSpPr>
        <p:spPr>
          <a:xfrm>
            <a:off x="5257800" y="1981200"/>
            <a:ext cx="49244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Mtn</a:t>
            </a:r>
            <a:endParaRPr lang="en-US" sz="1100" dirty="0" smtClean="0"/>
          </a:p>
          <a:p>
            <a:r>
              <a:rPr lang="en-US" sz="1100" dirty="0" smtClean="0"/>
              <a:t>top</a:t>
            </a:r>
          </a:p>
          <a:p>
            <a:r>
              <a:rPr lang="en-US" sz="1100" dirty="0" smtClean="0"/>
              <a:t>SOTA</a:t>
            </a:r>
            <a:endParaRPr lang="en-US" sz="1100" dirty="0"/>
          </a:p>
        </p:txBody>
      </p:sp>
      <p:sp>
        <p:nvSpPr>
          <p:cNvPr id="36" name="TextBox 35"/>
          <p:cNvSpPr txBox="1"/>
          <p:nvPr/>
        </p:nvSpPr>
        <p:spPr>
          <a:xfrm>
            <a:off x="4800600" y="2286000"/>
            <a:ext cx="4299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Grid</a:t>
            </a:r>
          </a:p>
          <a:p>
            <a:r>
              <a:rPr lang="en-US" sz="1100" dirty="0" err="1" smtClean="0"/>
              <a:t>Cnr</a:t>
            </a:r>
            <a:endParaRPr lang="en-US" sz="1100" dirty="0" smtClean="0"/>
          </a:p>
        </p:txBody>
      </p:sp>
      <p:sp>
        <p:nvSpPr>
          <p:cNvPr id="38" name="TextBox 37"/>
          <p:cNvSpPr txBox="1"/>
          <p:nvPr/>
        </p:nvSpPr>
        <p:spPr>
          <a:xfrm>
            <a:off x="3810000" y="2362200"/>
            <a:ext cx="49244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Mtn</a:t>
            </a:r>
            <a:endParaRPr lang="en-US" sz="1100" dirty="0" smtClean="0"/>
          </a:p>
          <a:p>
            <a:r>
              <a:rPr lang="en-US" sz="1100" dirty="0" smtClean="0"/>
              <a:t>top</a:t>
            </a:r>
          </a:p>
          <a:p>
            <a:r>
              <a:rPr lang="en-US" sz="1100" dirty="0" smtClean="0"/>
              <a:t>SOTA</a:t>
            </a:r>
            <a:endParaRPr lang="en-US" sz="1100" dirty="0"/>
          </a:p>
        </p:txBody>
      </p:sp>
      <p:sp>
        <p:nvSpPr>
          <p:cNvPr id="39" name="TextBox 38"/>
          <p:cNvSpPr txBox="1"/>
          <p:nvPr/>
        </p:nvSpPr>
        <p:spPr>
          <a:xfrm>
            <a:off x="4419600" y="2667000"/>
            <a:ext cx="4299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Grid</a:t>
            </a:r>
          </a:p>
          <a:p>
            <a:r>
              <a:rPr lang="en-US" sz="1100" dirty="0" err="1" smtClean="0"/>
              <a:t>Cnr</a:t>
            </a:r>
            <a:endParaRPr lang="en-US" sz="1100" dirty="0" smtClean="0"/>
          </a:p>
        </p:txBody>
      </p:sp>
      <p:sp>
        <p:nvSpPr>
          <p:cNvPr id="40" name="TextBox 39"/>
          <p:cNvSpPr txBox="1"/>
          <p:nvPr/>
        </p:nvSpPr>
        <p:spPr>
          <a:xfrm>
            <a:off x="6172200" y="2209800"/>
            <a:ext cx="4299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Grid</a:t>
            </a:r>
          </a:p>
          <a:p>
            <a:r>
              <a:rPr lang="en-US" sz="1100" dirty="0" err="1" smtClean="0"/>
              <a:t>Cnr</a:t>
            </a:r>
            <a:endParaRPr lang="en-US" sz="1100" dirty="0" smtClean="0"/>
          </a:p>
        </p:txBody>
      </p:sp>
      <p:sp>
        <p:nvSpPr>
          <p:cNvPr id="41" name="Rectangle 40"/>
          <p:cNvSpPr/>
          <p:nvPr/>
        </p:nvSpPr>
        <p:spPr>
          <a:xfrm>
            <a:off x="8077200" y="3838575"/>
            <a:ext cx="457200" cy="381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7162800" y="3838575"/>
            <a:ext cx="457200" cy="381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6705600" y="4038600"/>
            <a:ext cx="457200" cy="1905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5819775" y="4038600"/>
            <a:ext cx="457200" cy="1905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334000" y="4038600"/>
            <a:ext cx="457200" cy="1905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2209800" y="5943600"/>
            <a:ext cx="4953000" cy="373886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Pre Contest Coordination is Essential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638800" y="1278800"/>
            <a:ext cx="2895600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 Flagpole Knob 70cm </a:t>
            </a:r>
            <a:r>
              <a:rPr lang="en-US" sz="1600" b="1" dirty="0"/>
              <a:t>Grids</a:t>
            </a:r>
          </a:p>
          <a:p>
            <a:pPr marL="342900" indent="-342900" algn="ctr"/>
            <a:r>
              <a:rPr lang="en-US" sz="1600" b="1" u="sng" dirty="0"/>
              <a:t>Five</a:t>
            </a:r>
            <a:r>
              <a:rPr lang="en-US" sz="1600" b="1" dirty="0"/>
              <a:t> </a:t>
            </a:r>
            <a:r>
              <a:rPr lang="en-US" sz="1600" dirty="0"/>
              <a:t>at High Confidence  </a:t>
            </a:r>
          </a:p>
          <a:p>
            <a:pPr marL="342900" indent="-342900" algn="ctr"/>
            <a:r>
              <a:rPr lang="en-US" sz="1600" dirty="0"/>
              <a:t>FM 07,08, 09, 18, 19</a:t>
            </a:r>
          </a:p>
          <a:p>
            <a:endParaRPr lang="en-US" sz="1600" dirty="0"/>
          </a:p>
          <a:p>
            <a:pPr algn="ctr"/>
            <a:r>
              <a:rPr lang="en-US" sz="1600" dirty="0"/>
              <a:t>Four at Low </a:t>
            </a:r>
            <a:r>
              <a:rPr lang="en-US" sz="1600" dirty="0" smtClean="0"/>
              <a:t>Confidence</a:t>
            </a:r>
            <a:endParaRPr lang="en-US" sz="1600" dirty="0"/>
          </a:p>
          <a:p>
            <a:pPr algn="ctr"/>
            <a:r>
              <a:rPr lang="en-US" sz="1600" dirty="0"/>
              <a:t>EM99, 98, 97 &amp;  FM 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29275" y="2743200"/>
            <a:ext cx="2927684" cy="2554545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600" b="1" dirty="0" smtClean="0"/>
          </a:p>
          <a:p>
            <a:pPr algn="ctr"/>
            <a:r>
              <a:rPr lang="en-US" sz="1600" b="1" dirty="0" smtClean="0"/>
              <a:t>Flagpole Knob 2 </a:t>
            </a:r>
            <a:r>
              <a:rPr lang="en-US" sz="1600" b="1" dirty="0"/>
              <a:t>Meter Grids</a:t>
            </a:r>
          </a:p>
          <a:p>
            <a:pPr marL="342900" indent="-342900" algn="ctr"/>
            <a:r>
              <a:rPr lang="en-US" sz="1600" b="1" u="sng" dirty="0"/>
              <a:t>Eleven</a:t>
            </a:r>
            <a:r>
              <a:rPr lang="en-US" sz="1600" dirty="0"/>
              <a:t> at High Confidence  </a:t>
            </a:r>
          </a:p>
          <a:p>
            <a:pPr marL="342900" indent="-342900" algn="ctr"/>
            <a:r>
              <a:rPr lang="en-US" sz="1600" dirty="0"/>
              <a:t>FM 06, 07, 08, 09, 17, 18, 19</a:t>
            </a:r>
          </a:p>
          <a:p>
            <a:pPr marL="342900" indent="-342900" algn="ctr"/>
            <a:r>
              <a:rPr lang="en-US" sz="1600" dirty="0"/>
              <a:t>EM 97, 98, 99, FN00</a:t>
            </a:r>
          </a:p>
          <a:p>
            <a:endParaRPr lang="en-US" sz="1600" dirty="0"/>
          </a:p>
          <a:p>
            <a:pPr algn="ctr"/>
            <a:r>
              <a:rPr lang="en-US" sz="1600" dirty="0"/>
              <a:t>Four at Low Confidence</a:t>
            </a:r>
          </a:p>
          <a:p>
            <a:pPr algn="ctr"/>
            <a:r>
              <a:rPr lang="en-US" sz="1600" dirty="0" smtClean="0"/>
              <a:t>FM16</a:t>
            </a:r>
            <a:r>
              <a:rPr lang="en-US" sz="1600" dirty="0"/>
              <a:t>, FN10, EN90, </a:t>
            </a:r>
            <a:r>
              <a:rPr lang="en-US" sz="1600" dirty="0" smtClean="0"/>
              <a:t>EM96</a:t>
            </a:r>
          </a:p>
          <a:p>
            <a:pPr algn="ctr"/>
            <a:endParaRPr lang="en-US" sz="1600" dirty="0" smtClean="0"/>
          </a:p>
          <a:p>
            <a:pPr algn="ctr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76200" y="6248400"/>
            <a:ext cx="8915400" cy="373887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Use Google Earth to plot elevation profiles to population centers and rover stops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534400" cy="114300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Example Analysis </a:t>
            </a:r>
            <a:r>
              <a:rPr lang="en-US" sz="2400" b="1" dirty="0"/>
              <a:t>of </a:t>
            </a:r>
            <a:r>
              <a:rPr lang="en-US" sz="2400" b="1" dirty="0" smtClean="0"/>
              <a:t>FM </a:t>
            </a:r>
            <a:r>
              <a:rPr lang="en-US" sz="2400" b="1" dirty="0"/>
              <a:t>Multiplier </a:t>
            </a:r>
            <a:r>
              <a:rPr lang="en-US" sz="2400" b="1" dirty="0" smtClean="0"/>
              <a:t>Goals: 2 Bands</a:t>
            </a:r>
            <a:r>
              <a:rPr lang="en-US" sz="3200" b="1" dirty="0"/>
              <a:t/>
            </a:r>
            <a:br>
              <a:rPr lang="en-US" sz="3200" b="1" dirty="0"/>
            </a:br>
            <a:r>
              <a:rPr lang="en-US" sz="2000" dirty="0" smtClean="0"/>
              <a:t>Range </a:t>
            </a:r>
            <a:r>
              <a:rPr lang="en-US" sz="2000" dirty="0"/>
              <a:t>2M (125mi) &amp; 70cm (70mi</a:t>
            </a:r>
            <a:r>
              <a:rPr lang="en-US" sz="2000" dirty="0" smtClean="0"/>
              <a:t>) from 4,200’ ASL</a:t>
            </a:r>
            <a:endParaRPr lang="en-US" sz="3200" dirty="0"/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278800"/>
            <a:ext cx="5638800" cy="4694719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5410200" y="4953000"/>
            <a:ext cx="3156284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Use the </a:t>
            </a:r>
            <a:r>
              <a:rPr lang="en-US" dirty="0" err="1" smtClean="0">
                <a:solidFill>
                  <a:schemeClr val="tx1"/>
                </a:solidFill>
              </a:rPr>
              <a:t>Pasternack</a:t>
            </a:r>
            <a:r>
              <a:rPr lang="en-US" dirty="0" smtClean="0">
                <a:solidFill>
                  <a:schemeClr val="tx1"/>
                </a:solidFill>
              </a:rPr>
              <a:t> Link Margin Calculator to estimate range.  Assume a 3dB </a:t>
            </a:r>
            <a:r>
              <a:rPr lang="en-US" dirty="0" err="1" smtClean="0">
                <a:solidFill>
                  <a:schemeClr val="tx1"/>
                </a:solidFill>
              </a:rPr>
              <a:t>omni</a:t>
            </a:r>
            <a:r>
              <a:rPr lang="en-US" dirty="0" smtClean="0">
                <a:solidFill>
                  <a:schemeClr val="tx1"/>
                </a:solidFill>
              </a:rPr>
              <a:t>, 25W &amp; 3dB losses for the other station.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Strategies &amp; a Common Theme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9200"/>
          </a:xfrm>
        </p:spPr>
        <p:txBody>
          <a:bodyPr>
            <a:normAutofit fontScale="92500" lnSpcReduction="20000"/>
          </a:bodyPr>
          <a:lstStyle/>
          <a:p>
            <a:r>
              <a:rPr lang="en-US" sz="2400" u="sng" dirty="0" smtClean="0"/>
              <a:t>#1  Location Near a Grid Corner with Population</a:t>
            </a:r>
          </a:p>
          <a:p>
            <a:pPr lvl="1"/>
            <a:r>
              <a:rPr lang="en-US" sz="2000" dirty="0" smtClean="0"/>
              <a:t>Set up near a grid corner on a N-S grid line near population center</a:t>
            </a:r>
          </a:p>
          <a:p>
            <a:pPr lvl="1"/>
            <a:r>
              <a:rPr lang="en-US" sz="2000" dirty="0" smtClean="0"/>
              <a:t>Pre contest coordination with local club(s) &amp; previous contacts</a:t>
            </a:r>
          </a:p>
          <a:p>
            <a:pPr lvl="2"/>
            <a:r>
              <a:rPr lang="en-US" sz="1600" dirty="0" smtClean="0"/>
              <a:t>This is the recipe for W2EV’s consistent success.</a:t>
            </a:r>
          </a:p>
          <a:p>
            <a:pPr lvl="1"/>
            <a:r>
              <a:rPr lang="en-US" sz="2000" dirty="0" smtClean="0"/>
              <a:t>Track the rovers.  You may be low altitude but they ARE NOT.  Extra </a:t>
            </a:r>
            <a:r>
              <a:rPr lang="en-US" sz="2000" dirty="0" err="1" smtClean="0"/>
              <a:t>Multi’s</a:t>
            </a:r>
            <a:r>
              <a:rPr lang="en-US" sz="2000" dirty="0" smtClean="0"/>
              <a:t>.</a:t>
            </a:r>
          </a:p>
          <a:p>
            <a:pPr lvl="2"/>
            <a:r>
              <a:rPr lang="en-US" sz="1600" dirty="0" smtClean="0"/>
              <a:t>“FM Rovers”.  Friends taking the XYL out for scenic drive (into grids you need)</a:t>
            </a:r>
          </a:p>
          <a:p>
            <a:pPr lvl="8"/>
            <a:endParaRPr lang="en-US" sz="1200" dirty="0" smtClean="0"/>
          </a:p>
          <a:p>
            <a:r>
              <a:rPr lang="en-US" sz="2400" u="sng" dirty="0" smtClean="0"/>
              <a:t>#2 Get Altitude</a:t>
            </a:r>
          </a:p>
          <a:p>
            <a:pPr lvl="1"/>
            <a:r>
              <a:rPr lang="en-US" sz="2000" dirty="0" smtClean="0"/>
              <a:t>If near a grid corner all the better. </a:t>
            </a:r>
            <a:r>
              <a:rPr lang="en-US" sz="1400" dirty="0" smtClean="0"/>
              <a:t>(KK4SOG)</a:t>
            </a:r>
            <a:endParaRPr lang="en-US" sz="2000" dirty="0" smtClean="0"/>
          </a:p>
          <a:p>
            <a:pPr lvl="1"/>
            <a:r>
              <a:rPr lang="en-US" sz="2000" dirty="0" smtClean="0"/>
              <a:t>Remote mountain tops are worthless for FM. </a:t>
            </a:r>
          </a:p>
          <a:p>
            <a:pPr lvl="2"/>
            <a:r>
              <a:rPr lang="en-US" sz="1600" dirty="0" smtClean="0"/>
              <a:t>You need population within your demonstrated </a:t>
            </a:r>
            <a:r>
              <a:rPr lang="en-US" sz="1600" dirty="0" err="1" smtClean="0"/>
              <a:t>Tx</a:t>
            </a:r>
            <a:r>
              <a:rPr lang="en-US" sz="1600" dirty="0" smtClean="0"/>
              <a:t> &amp; Rx range to </a:t>
            </a:r>
            <a:r>
              <a:rPr lang="en-US" sz="1600" dirty="0" err="1" smtClean="0"/>
              <a:t>omni’s</a:t>
            </a:r>
            <a:r>
              <a:rPr lang="en-US" sz="1600" dirty="0" smtClean="0"/>
              <a:t> @ 35w</a:t>
            </a:r>
          </a:p>
          <a:p>
            <a:pPr lvl="2"/>
            <a:r>
              <a:rPr lang="en-US" sz="1600" dirty="0" smtClean="0"/>
              <a:t>Let people know where you are.  Nobody in Colorado does well in FM.</a:t>
            </a:r>
          </a:p>
          <a:p>
            <a:pPr lvl="8"/>
            <a:endParaRPr lang="en-US" sz="1200" dirty="0" smtClean="0"/>
          </a:p>
          <a:p>
            <a:r>
              <a:rPr lang="en-US" sz="2400" b="1" u="sng" dirty="0" smtClean="0"/>
              <a:t>A Common Theme:  Pre Contest Coordination</a:t>
            </a:r>
          </a:p>
          <a:p>
            <a:pPr lvl="1"/>
            <a:r>
              <a:rPr lang="en-US" sz="2000" dirty="0" smtClean="0"/>
              <a:t>FM Simplex can be a real desert.  Every contact is golden.  </a:t>
            </a:r>
          </a:p>
          <a:p>
            <a:pPr lvl="1"/>
            <a:r>
              <a:rPr lang="en-US" sz="2000" dirty="0" smtClean="0"/>
              <a:t>25 to 35 contacts is all you need for a top 3 finish (don’t forget to QSY)</a:t>
            </a:r>
          </a:p>
          <a:p>
            <a:pPr lvl="1"/>
            <a:r>
              <a:rPr lang="en-US" sz="2000" dirty="0" smtClean="0"/>
              <a:t>Get your club active on FM.  Everyone has it.</a:t>
            </a:r>
          </a:p>
          <a:p>
            <a:pPr lvl="1"/>
            <a:r>
              <a:rPr lang="en-US" sz="2000" dirty="0" smtClean="0"/>
              <a:t>Few know there is a VHF/UHF contest going on unless you tell them.</a:t>
            </a:r>
          </a:p>
        </p:txBody>
      </p:sp>
      <p:sp>
        <p:nvSpPr>
          <p:cNvPr id="5" name="Rectangle 4"/>
          <p:cNvSpPr/>
          <p:nvPr/>
        </p:nvSpPr>
        <p:spPr>
          <a:xfrm>
            <a:off x="2286000" y="6248400"/>
            <a:ext cx="4953000" cy="373886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Pre Contest Coordination is Essential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Case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W2EV:  </a:t>
            </a:r>
          </a:p>
          <a:p>
            <a:pPr lvl="1"/>
            <a:r>
              <a:rPr lang="en-US" sz="2000" dirty="0" smtClean="0"/>
              <a:t>The perennial winner (Rochester VHF/UHF club)</a:t>
            </a:r>
          </a:p>
          <a:p>
            <a:pPr lvl="7"/>
            <a:endParaRPr lang="en-US" sz="1600" dirty="0" smtClean="0"/>
          </a:p>
          <a:p>
            <a:r>
              <a:rPr lang="en-US" sz="2400" dirty="0" smtClean="0"/>
              <a:t>KK4OSG </a:t>
            </a:r>
            <a:r>
              <a:rPr lang="en-US" sz="1600" dirty="0" smtClean="0"/>
              <a:t>(now WG4I)</a:t>
            </a:r>
          </a:p>
          <a:p>
            <a:pPr lvl="1"/>
            <a:r>
              <a:rPr lang="en-US" sz="2000" dirty="0" smtClean="0"/>
              <a:t>“The Iron Ham”</a:t>
            </a:r>
            <a:endParaRPr lang="en-US" sz="2000" u="sng" dirty="0" smtClean="0"/>
          </a:p>
          <a:p>
            <a:pPr lvl="1">
              <a:buNone/>
            </a:pPr>
            <a:endParaRPr lang="en-US" sz="2000" dirty="0" smtClean="0"/>
          </a:p>
          <a:p>
            <a:r>
              <a:rPr lang="en-US" sz="2400" dirty="0" smtClean="0"/>
              <a:t>KM4KMU</a:t>
            </a:r>
          </a:p>
          <a:p>
            <a:pPr lvl="1"/>
            <a:r>
              <a:rPr lang="en-US" sz="2000" dirty="0" smtClean="0"/>
              <a:t>Mad Max’s Shrimp Boat</a:t>
            </a:r>
          </a:p>
          <a:p>
            <a:pPr lvl="1"/>
            <a:endParaRPr lang="en-US" sz="20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BA8C7-E048-49BD-8177-046ECE4BE2E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0" y="6248400"/>
            <a:ext cx="4953000" cy="373886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Pre Contest Coordination is Essential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15104</TotalTime>
  <Words>2152</Words>
  <Application>Microsoft Office PowerPoint</Application>
  <PresentationFormat>On-screen Show (4:3)</PresentationFormat>
  <Paragraphs>345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1_Office Theme</vt:lpstr>
      <vt:lpstr>Office Theme</vt:lpstr>
      <vt:lpstr> Observations on FM Contesting. Preparing to win and lessons from losing.</vt:lpstr>
      <vt:lpstr>Topics</vt:lpstr>
      <vt:lpstr>FM Category</vt:lpstr>
      <vt:lpstr>Analysis of QSO’s (40-60 )</vt:lpstr>
      <vt:lpstr>Analysis of Multipliers (10-15)</vt:lpstr>
      <vt:lpstr>Analysis of Scores</vt:lpstr>
      <vt:lpstr>Example Analysis of FM Multiplier Goals: 2 Bands Range 2M (125mi) &amp; 70cm (70mi) from 4,200’ ASL</vt:lpstr>
      <vt:lpstr>2 Strategies &amp; a Common Theme</vt:lpstr>
      <vt:lpstr>3 Case Studies</vt:lpstr>
      <vt:lpstr>W2EV  (QTH Station): 7-1st and 3-2nd Places</vt:lpstr>
      <vt:lpstr>KK4OSG (WG4I)  FM “SOTA” Station: 3-first place finishes</vt:lpstr>
      <vt:lpstr>KM4KMU Temporary High Altitude Fixed Site</vt:lpstr>
      <vt:lpstr>Preparing to Win </vt:lpstr>
      <vt:lpstr>Doing Well:  A top 3 finish</vt:lpstr>
      <vt:lpstr>Lessons Learned From Losing</vt:lpstr>
      <vt:lpstr>Lessons Learned From Losing </vt:lpstr>
      <vt:lpstr>Lessons Learned From Losing (Jan 2019) </vt:lpstr>
      <vt:lpstr>Lessons Learned From Losing </vt:lpstr>
      <vt:lpstr>What is Unique About FM?</vt:lpstr>
      <vt:lpstr>A challenge to YOU  Get 1 Technician on the Air in June  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Gateway</dc:creator>
  <cp:lastModifiedBy>paul</cp:lastModifiedBy>
  <cp:revision>501</cp:revision>
  <dcterms:created xsi:type="dcterms:W3CDTF">2019-02-28T04:02:20Z</dcterms:created>
  <dcterms:modified xsi:type="dcterms:W3CDTF">2019-03-29T15:25:14Z</dcterms:modified>
</cp:coreProperties>
</file>