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embedTrueTypeFonts="1" saveSubsetFonts="1" autoCompressPictures="0">
  <p:sldMasterIdLst>
    <p:sldMasterId id="2147483657" r:id="rId1"/>
  </p:sldMasterIdLst>
  <p:notesMasterIdLst>
    <p:notesMasterId r:id="rId37"/>
  </p:notesMasterIdLst>
  <p:sldIdLst>
    <p:sldId id="256" r:id="rId2"/>
    <p:sldId id="258" r:id="rId3"/>
    <p:sldId id="265" r:id="rId4"/>
    <p:sldId id="257" r:id="rId5"/>
    <p:sldId id="285" r:id="rId6"/>
    <p:sldId id="262" r:id="rId7"/>
    <p:sldId id="279" r:id="rId8"/>
    <p:sldId id="289" r:id="rId9"/>
    <p:sldId id="267" r:id="rId10"/>
    <p:sldId id="259" r:id="rId11"/>
    <p:sldId id="264" r:id="rId12"/>
    <p:sldId id="261" r:id="rId13"/>
    <p:sldId id="287" r:id="rId14"/>
    <p:sldId id="263" r:id="rId15"/>
    <p:sldId id="286" r:id="rId16"/>
    <p:sldId id="290" r:id="rId17"/>
    <p:sldId id="274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9" r:id="rId26"/>
    <p:sldId id="300" r:id="rId27"/>
    <p:sldId id="301" r:id="rId28"/>
    <p:sldId id="308" r:id="rId29"/>
    <p:sldId id="302" r:id="rId30"/>
    <p:sldId id="303" r:id="rId31"/>
    <p:sldId id="298" r:id="rId32"/>
    <p:sldId id="304" r:id="rId33"/>
    <p:sldId id="306" r:id="rId34"/>
    <p:sldId id="307" r:id="rId35"/>
    <p:sldId id="280" r:id="rId36"/>
  </p:sldIdLst>
  <p:sldSz cx="9144000" cy="5143500" type="screen16x9"/>
  <p:notesSz cx="6858000" cy="9144000"/>
  <p:embeddedFontLst>
    <p:embeddedFont>
      <p:font typeface="Helvetica Neue" panose="020B0604020202020204" charset="0"/>
      <p:regular r:id="rId38"/>
      <p:bold r:id="rId39"/>
      <p:italic r:id="rId40"/>
      <p:boldItalic r:id="rId41"/>
    </p:embeddedFont>
    <p:embeddedFont>
      <p:font typeface="Muli" panose="020B0604020202020204" charset="0"/>
      <p:regular r:id="rId42"/>
      <p:bold r:id="rId43"/>
      <p:italic r:id="rId44"/>
      <p:boldItalic r:id="rId45"/>
    </p:embeddedFont>
    <p:embeddedFont>
      <p:font typeface="Nixie One" panose="020B0604020202020204" charset="0"/>
      <p:regular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DCD3"/>
    <a:srgbClr val="C6D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1DE3252-C501-491B-BBFE-2A1585D24DE2}">
  <a:tblStyle styleId="{F1DE3252-C501-491B-BBFE-2A1585D24DE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17" d="100"/>
          <a:sy n="217" d="100"/>
        </p:scale>
        <p:origin x="174" y="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65620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2403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53732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87336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1280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4262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18794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45123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19220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44057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5234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9954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65721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11791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3639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43901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38635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33442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77547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60254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3282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846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 flipH="1">
            <a:off x="3919993" y="3977033"/>
            <a:ext cx="1303500" cy="1128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Google Shape;11;p2"/>
          <p:cNvSpPr/>
          <p:nvPr/>
        </p:nvSpPr>
        <p:spPr>
          <a:xfrm rot="5400000">
            <a:off x="3809057" y="-81000"/>
            <a:ext cx="1525500" cy="1761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400175" y="1991825"/>
            <a:ext cx="6343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 flipH="1">
            <a:off x="2809875" y="-172875"/>
            <a:ext cx="1111500" cy="9624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 flipH="1">
            <a:off x="3602723" y="1360109"/>
            <a:ext cx="493800" cy="427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10800000" flipH="1">
            <a:off x="5278915" y="855279"/>
            <a:ext cx="944700" cy="818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10800000" flipH="1">
            <a:off x="5365799" y="352324"/>
            <a:ext cx="493800" cy="4272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" name="Google Shape;17;p2"/>
          <p:cNvGrpSpPr/>
          <p:nvPr/>
        </p:nvGrpSpPr>
        <p:grpSpPr>
          <a:xfrm>
            <a:off x="5549153" y="1029780"/>
            <a:ext cx="404640" cy="374059"/>
            <a:chOff x="5975075" y="2327500"/>
            <a:chExt cx="420100" cy="388350"/>
          </a:xfrm>
        </p:grpSpPr>
        <p:sp>
          <p:nvSpPr>
            <p:cNvPr id="18" name="Google Shape;18;p2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Google Shape;20;p2"/>
          <p:cNvSpPr/>
          <p:nvPr/>
        </p:nvSpPr>
        <p:spPr>
          <a:xfrm>
            <a:off x="3253021" y="113273"/>
            <a:ext cx="225085" cy="38996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1;p2"/>
          <p:cNvGrpSpPr/>
          <p:nvPr/>
        </p:nvGrpSpPr>
        <p:grpSpPr>
          <a:xfrm>
            <a:off x="4380526" y="515192"/>
            <a:ext cx="382958" cy="607111"/>
            <a:chOff x="6718575" y="2318625"/>
            <a:chExt cx="256950" cy="407375"/>
          </a:xfrm>
        </p:grpSpPr>
        <p:sp>
          <p:nvSpPr>
            <p:cNvPr id="22" name="Google Shape;22;p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3199464" y="902959"/>
            <a:ext cx="395018" cy="403297"/>
            <a:chOff x="3951850" y="2985350"/>
            <a:chExt cx="407950" cy="416500"/>
          </a:xfrm>
        </p:grpSpPr>
        <p:sp>
          <p:nvSpPr>
            <p:cNvPr id="31" name="Google Shape;31;p2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2"/>
          <p:cNvSpPr/>
          <p:nvPr/>
        </p:nvSpPr>
        <p:spPr>
          <a:xfrm rot="10800000" flipH="1">
            <a:off x="5010533" y="4576648"/>
            <a:ext cx="1032900" cy="8946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10800000" flipH="1">
            <a:off x="5133679" y="4056450"/>
            <a:ext cx="540000" cy="4674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10800000" flipH="1">
            <a:off x="3101709" y="3629719"/>
            <a:ext cx="1032900" cy="8940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10800000" flipH="1">
            <a:off x="3530384" y="4576662"/>
            <a:ext cx="452100" cy="3912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5370705" y="4867761"/>
            <a:ext cx="312503" cy="312484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2"/>
          <p:cNvGrpSpPr/>
          <p:nvPr/>
        </p:nvGrpSpPr>
        <p:grpSpPr>
          <a:xfrm>
            <a:off x="5772009" y="4056440"/>
            <a:ext cx="573943" cy="550550"/>
            <a:chOff x="5241175" y="4959100"/>
            <a:chExt cx="539775" cy="517775"/>
          </a:xfrm>
        </p:grpSpPr>
        <p:sp>
          <p:nvSpPr>
            <p:cNvPr id="41" name="Google Shape;41;p2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2"/>
          <p:cNvSpPr/>
          <p:nvPr/>
        </p:nvSpPr>
        <p:spPr>
          <a:xfrm>
            <a:off x="3429208" y="3904791"/>
            <a:ext cx="377839" cy="343685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"/>
          <p:cNvSpPr/>
          <p:nvPr/>
        </p:nvSpPr>
        <p:spPr>
          <a:xfrm rot="10800000" flipH="1">
            <a:off x="-94969" y="303826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" name="Google Shape;50;p3"/>
          <p:cNvSpPr/>
          <p:nvPr/>
        </p:nvSpPr>
        <p:spPr>
          <a:xfrm rot="5400000">
            <a:off x="559400" y="1538825"/>
            <a:ext cx="1788000" cy="2064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" name="Google Shape;51;p3"/>
          <p:cNvSpPr txBox="1">
            <a:spLocks noGrp="1"/>
          </p:cNvSpPr>
          <p:nvPr>
            <p:ph type="ctrTitle"/>
          </p:nvPr>
        </p:nvSpPr>
        <p:spPr>
          <a:xfrm>
            <a:off x="2743200" y="1735750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2" name="Google Shape;52;p3"/>
          <p:cNvSpPr txBox="1">
            <a:spLocks noGrp="1"/>
          </p:cNvSpPr>
          <p:nvPr>
            <p:ph type="subTitle" idx="1"/>
          </p:nvPr>
        </p:nvSpPr>
        <p:spPr>
          <a:xfrm>
            <a:off x="2743200" y="2821004"/>
            <a:ext cx="5696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"/>
          <p:cNvSpPr/>
          <p:nvPr/>
        </p:nvSpPr>
        <p:spPr>
          <a:xfrm rot="10800000" flipH="1">
            <a:off x="66674" y="313542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3"/>
          <p:cNvSpPr/>
          <p:nvPr/>
        </p:nvSpPr>
        <p:spPr>
          <a:xfrm rot="10800000" flipH="1">
            <a:off x="828675" y="351655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3"/>
          <p:cNvSpPr/>
          <p:nvPr/>
        </p:nvSpPr>
        <p:spPr>
          <a:xfrm rot="10800000" flipH="1">
            <a:off x="761999" y="8779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rot="10800000" flipH="1">
            <a:off x="793851" y="4692801"/>
            <a:ext cx="517500" cy="4479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" name="Google Shape;57;p3"/>
          <p:cNvGrpSpPr/>
          <p:nvPr/>
        </p:nvGrpSpPr>
        <p:grpSpPr>
          <a:xfrm>
            <a:off x="996359" y="1070668"/>
            <a:ext cx="351204" cy="324661"/>
            <a:chOff x="5975075" y="2327500"/>
            <a:chExt cx="420100" cy="388350"/>
          </a:xfrm>
        </p:grpSpPr>
        <p:sp>
          <p:nvSpPr>
            <p:cNvPr id="58" name="Google Shape;58;p3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" name="Google Shape;60;p3"/>
          <p:cNvSpPr/>
          <p:nvPr/>
        </p:nvSpPr>
        <p:spPr>
          <a:xfrm>
            <a:off x="393600" y="334662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" name="Google Shape;61;p3"/>
          <p:cNvGrpSpPr/>
          <p:nvPr/>
        </p:nvGrpSpPr>
        <p:grpSpPr>
          <a:xfrm>
            <a:off x="305253" y="553856"/>
            <a:ext cx="247469" cy="392302"/>
            <a:chOff x="6718575" y="2318625"/>
            <a:chExt cx="256950" cy="407375"/>
          </a:xfrm>
        </p:grpSpPr>
        <p:sp>
          <p:nvSpPr>
            <p:cNvPr id="62" name="Google Shape;62;p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19B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" name="Google Shape;70;p3"/>
          <p:cNvGrpSpPr/>
          <p:nvPr/>
        </p:nvGrpSpPr>
        <p:grpSpPr>
          <a:xfrm>
            <a:off x="1419984" y="3634331"/>
            <a:ext cx="342882" cy="350068"/>
            <a:chOff x="3951850" y="2985350"/>
            <a:chExt cx="407950" cy="416500"/>
          </a:xfrm>
        </p:grpSpPr>
        <p:sp>
          <p:nvSpPr>
            <p:cNvPr id="71" name="Google Shape;71;p3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3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" name="Google Shape;75;p3"/>
          <p:cNvSpPr/>
          <p:nvPr/>
        </p:nvSpPr>
        <p:spPr>
          <a:xfrm rot="10800000" flipH="1">
            <a:off x="733424" y="393602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3"/>
          <p:cNvSpPr/>
          <p:nvPr/>
        </p:nvSpPr>
        <p:spPr>
          <a:xfrm rot="10800000" flipH="1">
            <a:off x="738525" y="10085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3"/>
          <p:cNvSpPr/>
          <p:nvPr/>
        </p:nvSpPr>
        <p:spPr>
          <a:xfrm rot="10800000" flipH="1">
            <a:off x="-291325" y="4148475"/>
            <a:ext cx="1182300" cy="10236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 rot="10800000" flipH="1">
            <a:off x="420725" y="-652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>
            <a:off x="1019338" y="416705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50285" y="1452794"/>
            <a:ext cx="624844" cy="599376"/>
            <a:chOff x="5241175" y="4959100"/>
            <a:chExt cx="539775" cy="517775"/>
          </a:xfrm>
        </p:grpSpPr>
        <p:sp>
          <p:nvSpPr>
            <p:cNvPr id="81" name="Google Shape;81;p3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7" name="Google Shape;87;p3"/>
          <p:cNvSpPr/>
          <p:nvPr/>
        </p:nvSpPr>
        <p:spPr>
          <a:xfrm>
            <a:off x="47199" y="4430470"/>
            <a:ext cx="505231" cy="459562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"/>
          <p:cNvSpPr/>
          <p:nvPr/>
        </p:nvSpPr>
        <p:spPr>
          <a:xfrm rot="10800000" flipH="1">
            <a:off x="7663675" y="3684808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" name="Google Shape;131;p5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Google Shape;132;p5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5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Font typeface="Muli"/>
              <a:buChar char="◇"/>
              <a:defRPr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￭"/>
              <a:defRPr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￮"/>
              <a:defRPr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●"/>
              <a:defRPr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○"/>
              <a:defRPr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■"/>
              <a:defRPr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●"/>
              <a:defRPr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○"/>
              <a:defRPr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Font typeface="Muli"/>
              <a:buChar char="■"/>
              <a:defRPr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134" name="Google Shape;134;p5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5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"/>
          <p:cNvSpPr/>
          <p:nvPr/>
        </p:nvSpPr>
        <p:spPr>
          <a:xfrm rot="10800000" flipH="1">
            <a:off x="8486774" y="42307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5"/>
          <p:cNvSpPr/>
          <p:nvPr/>
        </p:nvSpPr>
        <p:spPr>
          <a:xfrm rot="10800000" flipH="1">
            <a:off x="8124824" y="4615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"/>
          <p:cNvSpPr/>
          <p:nvPr/>
        </p:nvSpPr>
        <p:spPr>
          <a:xfrm rot="10800000" flipH="1">
            <a:off x="7821348" y="2935400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5"/>
          <p:cNvSpPr/>
          <p:nvPr/>
        </p:nvSpPr>
        <p:spPr>
          <a:xfrm rot="10800000" flipH="1">
            <a:off x="8486775" y="3512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" name="Google Shape;142;p5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143" name="Google Shape;143;p5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5" name="Google Shape;145;p5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5"/>
          <p:cNvSpPr/>
          <p:nvPr/>
        </p:nvSpPr>
        <p:spPr>
          <a:xfrm>
            <a:off x="8772688" y="44618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147;p5"/>
          <p:cNvGrpSpPr/>
          <p:nvPr/>
        </p:nvGrpSpPr>
        <p:grpSpPr>
          <a:xfrm>
            <a:off x="7354067" y="3426715"/>
            <a:ext cx="455624" cy="437054"/>
            <a:chOff x="5241175" y="4959100"/>
            <a:chExt cx="539775" cy="517775"/>
          </a:xfrm>
        </p:grpSpPr>
        <p:sp>
          <p:nvSpPr>
            <p:cNvPr id="148" name="Google Shape;148;p5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5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5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5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5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4" name="Google Shape;154;p5"/>
          <p:cNvSpPr/>
          <p:nvPr/>
        </p:nvSpPr>
        <p:spPr>
          <a:xfrm>
            <a:off x="8081326" y="3153875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5" name="Google Shape;155;p5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156" name="Google Shape;156;p5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5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5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5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5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5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164;p5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165" name="Google Shape;165;p5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5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/>
          <p:nvPr/>
        </p:nvSpPr>
        <p:spPr>
          <a:xfrm rot="10800000" flipH="1">
            <a:off x="7663675" y="3684808"/>
            <a:ext cx="1034700" cy="895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2" name="Google Shape;172;p6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3" name="Google Shape;173;p6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6"/>
          <p:cNvSpPr txBox="1">
            <a:spLocks noGrp="1"/>
          </p:cNvSpPr>
          <p:nvPr>
            <p:ph type="body" idx="1"/>
          </p:nvPr>
        </p:nvSpPr>
        <p:spPr>
          <a:xfrm>
            <a:off x="1734000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5" name="Google Shape;175;p6"/>
          <p:cNvSpPr txBox="1">
            <a:spLocks noGrp="1"/>
          </p:cNvSpPr>
          <p:nvPr>
            <p:ph type="body" idx="2"/>
          </p:nvPr>
        </p:nvSpPr>
        <p:spPr>
          <a:xfrm>
            <a:off x="4562088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6" name="Google Shape;176;p6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6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6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0" name="Google Shape;180;p6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181" name="Google Shape;181;p6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6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3" name="Google Shape;183;p6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4" name="Google Shape;184;p6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185" name="Google Shape;185;p6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6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6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6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6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6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6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3" name="Google Shape;193;p6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194" name="Google Shape;194;p6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6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6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8" name="Google Shape;198;p6"/>
          <p:cNvSpPr/>
          <p:nvPr/>
        </p:nvSpPr>
        <p:spPr>
          <a:xfrm rot="10800000" flipH="1">
            <a:off x="8486774" y="42307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6"/>
          <p:cNvSpPr/>
          <p:nvPr/>
        </p:nvSpPr>
        <p:spPr>
          <a:xfrm rot="10800000" flipH="1">
            <a:off x="8124824" y="46157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6"/>
          <p:cNvSpPr/>
          <p:nvPr/>
        </p:nvSpPr>
        <p:spPr>
          <a:xfrm rot="10800000" flipH="1">
            <a:off x="7821348" y="2935400"/>
            <a:ext cx="819900" cy="7098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6"/>
          <p:cNvSpPr/>
          <p:nvPr/>
        </p:nvSpPr>
        <p:spPr>
          <a:xfrm rot="10800000" flipH="1">
            <a:off x="8486775" y="351217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6"/>
          <p:cNvSpPr/>
          <p:nvPr/>
        </p:nvSpPr>
        <p:spPr>
          <a:xfrm>
            <a:off x="8772688" y="4461808"/>
            <a:ext cx="248073" cy="248058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3" name="Google Shape;203;p6"/>
          <p:cNvGrpSpPr/>
          <p:nvPr/>
        </p:nvGrpSpPr>
        <p:grpSpPr>
          <a:xfrm>
            <a:off x="7354067" y="3426715"/>
            <a:ext cx="455624" cy="437054"/>
            <a:chOff x="5241175" y="4959100"/>
            <a:chExt cx="539775" cy="517775"/>
          </a:xfrm>
        </p:grpSpPr>
        <p:sp>
          <p:nvSpPr>
            <p:cNvPr id="204" name="Google Shape;204;p6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6"/>
          <p:cNvSpPr/>
          <p:nvPr/>
        </p:nvSpPr>
        <p:spPr>
          <a:xfrm>
            <a:off x="8081326" y="3153875"/>
            <a:ext cx="299952" cy="272838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6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7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4" name="Google Shape;214;p7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7"/>
          <p:cNvSpPr txBox="1">
            <a:spLocks noGrp="1"/>
          </p:cNvSpPr>
          <p:nvPr>
            <p:ph type="body" idx="1"/>
          </p:nvPr>
        </p:nvSpPr>
        <p:spPr>
          <a:xfrm>
            <a:off x="1732700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6" name="Google Shape;216;p7"/>
          <p:cNvSpPr txBox="1">
            <a:spLocks noGrp="1"/>
          </p:cNvSpPr>
          <p:nvPr>
            <p:ph type="body" idx="2"/>
          </p:nvPr>
        </p:nvSpPr>
        <p:spPr>
          <a:xfrm>
            <a:off x="4020972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7" name="Google Shape;217;p7"/>
          <p:cNvSpPr txBox="1">
            <a:spLocks noGrp="1"/>
          </p:cNvSpPr>
          <p:nvPr>
            <p:ph type="body" idx="3"/>
          </p:nvPr>
        </p:nvSpPr>
        <p:spPr>
          <a:xfrm>
            <a:off x="6309245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8" name="Google Shape;218;p7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7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7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7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2" name="Google Shape;222;p7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223" name="Google Shape;223;p7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7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7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6" name="Google Shape;226;p7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227" name="Google Shape;227;p7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7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7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7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7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7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7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7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" name="Google Shape;235;p7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236" name="Google Shape;236;p7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l" t="t" r="r" b="b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l" t="t" r="r" b="b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7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l" t="t" r="r" b="b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0" name="Google Shape;240;p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0"/>
          <p:cNvSpPr/>
          <p:nvPr/>
        </p:nvSpPr>
        <p:spPr>
          <a:xfrm rot="10800000" flipH="1">
            <a:off x="8218352" y="4121459"/>
            <a:ext cx="685200" cy="593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3" name="Google Shape;323;p10"/>
          <p:cNvSpPr/>
          <p:nvPr/>
        </p:nvSpPr>
        <p:spPr>
          <a:xfrm rot="5400000">
            <a:off x="388487" y="105212"/>
            <a:ext cx="944100" cy="1090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4" name="Google Shape;324;p10"/>
          <p:cNvSpPr/>
          <p:nvPr/>
        </p:nvSpPr>
        <p:spPr>
          <a:xfrm rot="10800000" flipH="1">
            <a:off x="-123825" y="847791"/>
            <a:ext cx="674400" cy="5844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5" name="Google Shape;325;p10"/>
          <p:cNvSpPr/>
          <p:nvPr/>
        </p:nvSpPr>
        <p:spPr>
          <a:xfrm rot="10800000" flipH="1">
            <a:off x="503116" y="1161450"/>
            <a:ext cx="352800" cy="3054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0"/>
          <p:cNvSpPr/>
          <p:nvPr/>
        </p:nvSpPr>
        <p:spPr>
          <a:xfrm rot="10800000" flipH="1">
            <a:off x="1208424" y="-131812"/>
            <a:ext cx="674400" cy="5844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0"/>
          <p:cNvSpPr/>
          <p:nvPr/>
        </p:nvSpPr>
        <p:spPr>
          <a:xfrm rot="10800000" flipH="1">
            <a:off x="247753" y="49693"/>
            <a:ext cx="295200" cy="2556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10"/>
          <p:cNvSpPr/>
          <p:nvPr/>
        </p:nvSpPr>
        <p:spPr>
          <a:xfrm rot="10800000" flipH="1">
            <a:off x="8763568" y="4485979"/>
            <a:ext cx="543000" cy="4704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10"/>
          <p:cNvSpPr/>
          <p:nvPr/>
        </p:nvSpPr>
        <p:spPr>
          <a:xfrm rot="10800000" flipH="1">
            <a:off x="8523810" y="4741100"/>
            <a:ext cx="284100" cy="2457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0"/>
          <p:cNvSpPr/>
          <p:nvPr/>
        </p:nvSpPr>
        <p:spPr>
          <a:xfrm rot="10800000" flipH="1">
            <a:off x="8322785" y="3628023"/>
            <a:ext cx="543000" cy="470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10"/>
          <p:cNvSpPr/>
          <p:nvPr/>
        </p:nvSpPr>
        <p:spPr>
          <a:xfrm rot="10800000" flipH="1">
            <a:off x="8763569" y="4009882"/>
            <a:ext cx="237600" cy="2058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0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E293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buNone/>
              <a:defRPr sz="12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6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Glenn@AntennaTestLab.com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1"/>
          <p:cNvSpPr txBox="1">
            <a:spLocks noGrp="1"/>
          </p:cNvSpPr>
          <p:nvPr>
            <p:ph type="ctrTitle"/>
          </p:nvPr>
        </p:nvSpPr>
        <p:spPr>
          <a:xfrm>
            <a:off x="431956" y="1991825"/>
            <a:ext cx="7977158" cy="145821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3</a:t>
            </a:r>
            <a:r>
              <a:rPr lang="en-US" dirty="0"/>
              <a:t>D Printing Microwave Antennas</a:t>
            </a:r>
            <a:endParaRPr dirty="0"/>
          </a:p>
        </p:txBody>
      </p:sp>
      <p:pic>
        <p:nvPicPr>
          <p:cNvPr id="3" name="Google Shape;353;p13">
            <a:extLst>
              <a:ext uri="{FF2B5EF4-FFF2-40B4-BE49-F238E27FC236}">
                <a16:creationId xmlns:a16="http://schemas.microsoft.com/office/drawing/2014/main" id="{F9D0997A-FD54-483F-BF25-3BD18EC066C4}"/>
              </a:ext>
            </a:extLst>
          </p:cNvPr>
          <p:cNvPicPr preferRelativeResize="0"/>
          <p:nvPr/>
        </p:nvPicPr>
        <p:blipFill rotWithShape="1">
          <a:blip r:embed="rId3"/>
          <a:srcRect l="20206" t="34733" r="19175" b="512"/>
          <a:stretch/>
        </p:blipFill>
        <p:spPr>
          <a:xfrm>
            <a:off x="3634747" y="71848"/>
            <a:ext cx="1874505" cy="1547948"/>
          </a:xfrm>
          <a:prstGeom prst="hexagon">
            <a:avLst>
              <a:gd name="adj" fmla="val 28393"/>
              <a:gd name="vf" fmla="val 115470"/>
            </a:avLst>
          </a:prstGeom>
          <a:noFill/>
          <a:ln w="6985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4"/>
          <p:cNvSpPr txBox="1"/>
          <p:nvPr/>
        </p:nvSpPr>
        <p:spPr>
          <a:xfrm>
            <a:off x="416451" y="1685850"/>
            <a:ext cx="2067000" cy="17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Nixie One"/>
                <a:sym typeface="Nixie One"/>
              </a:rPr>
              <a:t>Measured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Nixie One"/>
                <a:sym typeface="Nixie One"/>
              </a:rPr>
              <a:t>Results</a:t>
            </a:r>
            <a:endParaRPr sz="800" b="1" dirty="0">
              <a:solidFill>
                <a:srgbClr val="FFFFFF"/>
              </a:solidFill>
            </a:endParaRPr>
          </a:p>
        </p:txBody>
      </p:sp>
      <p:pic>
        <p:nvPicPr>
          <p:cNvPr id="2" name="Rough Horn 3D Gain Pattern">
            <a:hlinkClick r:id="" action="ppaction://media"/>
            <a:extLst>
              <a:ext uri="{FF2B5EF4-FFF2-40B4-BE49-F238E27FC236}">
                <a16:creationId xmlns:a16="http://schemas.microsoft.com/office/drawing/2014/main" id="{92AA6DF3-71FC-49E8-BFA2-B86DE251BB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79925" y="230049"/>
            <a:ext cx="4683402" cy="4683402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9"/>
          <p:cNvSpPr txBox="1">
            <a:spLocks noGrp="1"/>
          </p:cNvSpPr>
          <p:nvPr>
            <p:ph type="title"/>
          </p:nvPr>
        </p:nvSpPr>
        <p:spPr>
          <a:xfrm>
            <a:off x="1732700" y="639391"/>
            <a:ext cx="5616876" cy="139087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dirty="0"/>
              <a:t>First Horn Antenna Performance</a:t>
            </a:r>
            <a:endParaRPr dirty="0"/>
          </a:p>
        </p:txBody>
      </p:sp>
      <p:sp>
        <p:nvSpPr>
          <p:cNvPr id="407" name="Google Shape;407;p19"/>
          <p:cNvSpPr txBox="1">
            <a:spLocks noGrp="1"/>
          </p:cNvSpPr>
          <p:nvPr>
            <p:ph type="body" idx="1"/>
          </p:nvPr>
        </p:nvSpPr>
        <p:spPr>
          <a:xfrm>
            <a:off x="1732700" y="2160894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The Bad</a:t>
            </a:r>
            <a:endParaRPr b="1" dirty="0">
              <a:solidFill>
                <a:srgbClr val="16DCD3"/>
              </a:solidFill>
            </a:endParaRPr>
          </a:p>
          <a:p>
            <a:pPr marL="0" lvl="0" indent="0">
              <a:buNone/>
            </a:pPr>
            <a:r>
              <a:rPr lang="en-US" dirty="0"/>
              <a:t>We made a 15 dBi standard gain horn that only had 5.6 dBi gain</a:t>
            </a:r>
          </a:p>
        </p:txBody>
      </p:sp>
      <p:sp>
        <p:nvSpPr>
          <p:cNvPr id="408" name="Google Shape;408;p19"/>
          <p:cNvSpPr txBox="1">
            <a:spLocks noGrp="1"/>
          </p:cNvSpPr>
          <p:nvPr>
            <p:ph type="body" idx="2"/>
          </p:nvPr>
        </p:nvSpPr>
        <p:spPr>
          <a:xfrm>
            <a:off x="4020972" y="2160894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But Notice</a:t>
            </a:r>
            <a:endParaRPr b="1" dirty="0">
              <a:solidFill>
                <a:srgbClr val="16DCD3"/>
              </a:solidFill>
            </a:endParaRPr>
          </a:p>
          <a:p>
            <a:pPr marL="0" lvl="0" indent="0">
              <a:buNone/>
            </a:pPr>
            <a:r>
              <a:rPr lang="en-US" dirty="0"/>
              <a:t>Spherically integrating the 3D pattern shows average gain was -9.2 dBi or 12% radiation efficiency</a:t>
            </a:r>
          </a:p>
        </p:txBody>
      </p:sp>
      <p:sp>
        <p:nvSpPr>
          <p:cNvPr id="409" name="Google Shape;409;p19"/>
          <p:cNvSpPr txBox="1">
            <a:spLocks noGrp="1"/>
          </p:cNvSpPr>
          <p:nvPr>
            <p:ph type="body" idx="3"/>
          </p:nvPr>
        </p:nvSpPr>
        <p:spPr>
          <a:xfrm>
            <a:off x="6309245" y="2160894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16DCD3"/>
                </a:solidFill>
              </a:rPr>
              <a:t>Red</a:t>
            </a:r>
            <a:endParaRPr b="1" dirty="0">
              <a:solidFill>
                <a:srgbClr val="16DCD3"/>
              </a:solidFill>
            </a:endParaRPr>
          </a:p>
          <a:p>
            <a:pPr marL="0" lvl="0" indent="0">
              <a:buNone/>
            </a:pPr>
            <a:r>
              <a:rPr lang="en-US" dirty="0"/>
              <a:t>Therefore directivity is 14.8 dB</a:t>
            </a:r>
          </a:p>
          <a:p>
            <a:pPr marL="0" lvl="0" indent="0">
              <a:buNone/>
            </a:pPr>
            <a:r>
              <a:rPr lang="en-US" dirty="0"/>
              <a:t>Pattern and beam-width look good</a:t>
            </a:r>
            <a:endParaRPr dirty="0"/>
          </a:p>
        </p:txBody>
      </p:sp>
      <p:sp>
        <p:nvSpPr>
          <p:cNvPr id="410" name="Google Shape;410;p1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7" name="Google Shape;373;p16">
            <a:extLst>
              <a:ext uri="{FF2B5EF4-FFF2-40B4-BE49-F238E27FC236}">
                <a16:creationId xmlns:a16="http://schemas.microsoft.com/office/drawing/2014/main" id="{E6B4A931-7697-4402-8C29-CCB543C63F4D}"/>
              </a:ext>
            </a:extLst>
          </p:cNvPr>
          <p:cNvSpPr txBox="1">
            <a:spLocks/>
          </p:cNvSpPr>
          <p:nvPr/>
        </p:nvSpPr>
        <p:spPr>
          <a:xfrm>
            <a:off x="1644698" y="3987491"/>
            <a:ext cx="6753345" cy="718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sz="1600" b="1" dirty="0">
                <a:solidFill>
                  <a:srgbClr val="16DCD3"/>
                </a:solidFill>
              </a:rPr>
              <a:t>So the horn is working but is has a built in 9.2 dB “attenuator” 😁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6"/>
          <p:cNvSpPr txBox="1">
            <a:spLocks noGrp="1"/>
          </p:cNvSpPr>
          <p:nvPr>
            <p:ph type="title"/>
          </p:nvPr>
        </p:nvSpPr>
        <p:spPr>
          <a:xfrm>
            <a:off x="2035207" y="790647"/>
            <a:ext cx="6386897" cy="84085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 What Went Wrong?</a:t>
            </a:r>
            <a:endParaRPr dirty="0"/>
          </a:p>
        </p:txBody>
      </p:sp>
      <p:sp>
        <p:nvSpPr>
          <p:cNvPr id="374" name="Google Shape;374;p16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356B80-E5C5-4E17-B018-C2ED1203E6CC}"/>
              </a:ext>
            </a:extLst>
          </p:cNvPr>
          <p:cNvSpPr/>
          <p:nvPr/>
        </p:nvSpPr>
        <p:spPr>
          <a:xfrm>
            <a:off x="2035207" y="1827576"/>
            <a:ext cx="4572000" cy="106227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317500">
              <a:lnSpc>
                <a:spcPct val="115000"/>
              </a:lnSpc>
              <a:spcBef>
                <a:spcPts val="600"/>
              </a:spcBef>
              <a:buClr>
                <a:srgbClr val="C6DAEC"/>
              </a:buClr>
              <a:buSzPts val="1400"/>
              <a:buChar char="◇"/>
            </a:pPr>
            <a:r>
              <a:rPr lang="en-US" dirty="0">
                <a:solidFill>
                  <a:srgbClr val="C6DAEC"/>
                </a:solidFill>
              </a:rPr>
              <a:t>The horn has the correct standard gain directions</a:t>
            </a:r>
          </a:p>
          <a:p>
            <a:pPr marL="457200" lvl="0" indent="-317500">
              <a:lnSpc>
                <a:spcPct val="115000"/>
              </a:lnSpc>
              <a:buClr>
                <a:srgbClr val="C6DAEC"/>
              </a:buClr>
              <a:buSzPts val="1400"/>
              <a:buChar char="◇"/>
            </a:pPr>
            <a:r>
              <a:rPr lang="en-US" dirty="0">
                <a:solidFill>
                  <a:srgbClr val="C6DAEC"/>
                </a:solidFill>
              </a:rPr>
              <a:t>The surface coating conductivity is very high</a:t>
            </a:r>
          </a:p>
          <a:p>
            <a:pPr marL="457200" lvl="0" indent="-317500">
              <a:lnSpc>
                <a:spcPct val="115000"/>
              </a:lnSpc>
              <a:buClr>
                <a:srgbClr val="C6DAEC"/>
              </a:buClr>
              <a:buSzPts val="1400"/>
              <a:buChar char="◇"/>
            </a:pPr>
            <a:r>
              <a:rPr lang="en-US" dirty="0">
                <a:solidFill>
                  <a:srgbClr val="C6DAEC"/>
                </a:solidFill>
              </a:rPr>
              <a:t>The swept return loss is better than 20 dB</a:t>
            </a:r>
          </a:p>
          <a:p>
            <a:pPr marL="457200" lvl="0" indent="-317500">
              <a:lnSpc>
                <a:spcPct val="115000"/>
              </a:lnSpc>
              <a:buClr>
                <a:srgbClr val="C6DAEC"/>
              </a:buClr>
              <a:buSzPts val="1400"/>
              <a:buChar char="◇"/>
            </a:pPr>
            <a:r>
              <a:rPr lang="en-US" dirty="0">
                <a:solidFill>
                  <a:srgbClr val="C6DAEC"/>
                </a:solidFill>
              </a:rPr>
              <a:t>VSWR sweep lower than 1.2:1</a:t>
            </a: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5686830C-2D69-4CE9-8F7C-67A0E5E2DC58}"/>
              </a:ext>
            </a:extLst>
          </p:cNvPr>
          <p:cNvSpPr/>
          <p:nvPr/>
        </p:nvSpPr>
        <p:spPr>
          <a:xfrm>
            <a:off x="100375" y="2889854"/>
            <a:ext cx="2303188" cy="2073274"/>
          </a:xfrm>
          <a:prstGeom prst="hexagon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Google Shape;361;p14">
            <a:extLst>
              <a:ext uri="{FF2B5EF4-FFF2-40B4-BE49-F238E27FC236}">
                <a16:creationId xmlns:a16="http://schemas.microsoft.com/office/drawing/2014/main" id="{523671B3-2ECE-4901-82B8-27134DC75BFB}"/>
              </a:ext>
            </a:extLst>
          </p:cNvPr>
          <p:cNvSpPr txBox="1"/>
          <p:nvPr/>
        </p:nvSpPr>
        <p:spPr>
          <a:xfrm>
            <a:off x="218469" y="2951595"/>
            <a:ext cx="2067000" cy="2001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600" b="1" dirty="0">
                <a:solidFill>
                  <a:srgbClr val="FFFFFF"/>
                </a:solidFill>
                <a:latin typeface="Nixie One"/>
                <a:sym typeface="Nixie One"/>
              </a:rPr>
              <a:t>?</a:t>
            </a:r>
            <a:endParaRPr sz="4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13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5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8"/>
          <p:cNvSpPr txBox="1">
            <a:spLocks noGrp="1"/>
          </p:cNvSpPr>
          <p:nvPr>
            <p:ph type="body" idx="1"/>
          </p:nvPr>
        </p:nvSpPr>
        <p:spPr>
          <a:xfrm>
            <a:off x="1734000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Smooth It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We figured out a way to smooth the plastic surface (lots more on this later) and re-coated it. </a:t>
            </a:r>
            <a:endParaRPr dirty="0"/>
          </a:p>
        </p:txBody>
      </p:sp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1734000" y="632517"/>
            <a:ext cx="5823132" cy="148025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It has to be Surface “Roughness”</a:t>
            </a:r>
            <a:endParaRPr dirty="0"/>
          </a:p>
        </p:txBody>
      </p:sp>
      <p:sp>
        <p:nvSpPr>
          <p:cNvPr id="400" name="Google Shape;400;p18"/>
          <p:cNvSpPr txBox="1">
            <a:spLocks noGrp="1"/>
          </p:cNvSpPr>
          <p:nvPr>
            <p:ph type="body" idx="2"/>
          </p:nvPr>
        </p:nvSpPr>
        <p:spPr>
          <a:xfrm>
            <a:off x="4562088" y="2414450"/>
            <a:ext cx="2667300" cy="266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Re-Test It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Eureka! Now we have a 15 dBi standard gain horn with 15 dBi of gain!</a:t>
            </a:r>
            <a:endParaRPr dirty="0"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15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18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9"/>
          <p:cNvSpPr txBox="1">
            <a:spLocks noGrp="1"/>
          </p:cNvSpPr>
          <p:nvPr>
            <p:ph type="title"/>
          </p:nvPr>
        </p:nvSpPr>
        <p:spPr>
          <a:xfrm>
            <a:off x="1654727" y="552892"/>
            <a:ext cx="7432565" cy="7434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 How Well Does it Work?</a:t>
            </a:r>
            <a:endParaRPr dirty="0"/>
          </a:p>
        </p:txBody>
      </p:sp>
      <p:sp>
        <p:nvSpPr>
          <p:cNvPr id="522" name="Google Shape;522;p2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15" name="Picture 14" descr="A close up of a map&#10;&#10;Description automatically generated">
            <a:extLst>
              <a:ext uri="{FF2B5EF4-FFF2-40B4-BE49-F238E27FC236}">
                <a16:creationId xmlns:a16="http://schemas.microsoft.com/office/drawing/2014/main" id="{614ED9A4-F92D-404F-A5D7-EB64FF95C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652" y="1506415"/>
            <a:ext cx="4672695" cy="3279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4969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9"/>
          <p:cNvSpPr txBox="1">
            <a:spLocks noGrp="1"/>
          </p:cNvSpPr>
          <p:nvPr>
            <p:ph type="title"/>
          </p:nvPr>
        </p:nvSpPr>
        <p:spPr>
          <a:xfrm>
            <a:off x="2000520" y="1002419"/>
            <a:ext cx="4944300" cy="150194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Do I Smooth My 3D Print?</a:t>
            </a:r>
            <a:endParaRPr dirty="0"/>
          </a:p>
        </p:txBody>
      </p:sp>
      <p:sp>
        <p:nvSpPr>
          <p:cNvPr id="522" name="Google Shape;522;p29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sp>
        <p:nvSpPr>
          <p:cNvPr id="10" name="Google Shape;516;p29">
            <a:extLst>
              <a:ext uri="{FF2B5EF4-FFF2-40B4-BE49-F238E27FC236}">
                <a16:creationId xmlns:a16="http://schemas.microsoft.com/office/drawing/2014/main" id="{AB803DA5-3DB3-4015-B354-B514C6BF9F58}"/>
              </a:ext>
            </a:extLst>
          </p:cNvPr>
          <p:cNvSpPr txBox="1">
            <a:spLocks/>
          </p:cNvSpPr>
          <p:nvPr/>
        </p:nvSpPr>
        <p:spPr>
          <a:xfrm>
            <a:off x="2942471" y="3331677"/>
            <a:ext cx="5465703" cy="809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sz="2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ANY  WAY  YOU  WANT  TO !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8"/>
          <p:cNvSpPr txBox="1">
            <a:spLocks noGrp="1"/>
          </p:cNvSpPr>
          <p:nvPr>
            <p:ph type="body" idx="1"/>
          </p:nvPr>
        </p:nvSpPr>
        <p:spPr>
          <a:xfrm>
            <a:off x="1733999" y="1815496"/>
            <a:ext cx="2667300" cy="15125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Chemicals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Solvents can soften plastic and scrubbing works quickly </a:t>
            </a:r>
            <a:endParaRPr dirty="0"/>
          </a:p>
        </p:txBody>
      </p:sp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2018281" y="667959"/>
            <a:ext cx="4766037" cy="74262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We Tried 4 Ways</a:t>
            </a:r>
            <a:endParaRPr dirty="0"/>
          </a:p>
        </p:txBody>
      </p:sp>
      <p:sp>
        <p:nvSpPr>
          <p:cNvPr id="400" name="Google Shape;400;p18"/>
          <p:cNvSpPr txBox="1">
            <a:spLocks noGrp="1"/>
          </p:cNvSpPr>
          <p:nvPr>
            <p:ph type="body" idx="2"/>
          </p:nvPr>
        </p:nvSpPr>
        <p:spPr>
          <a:xfrm>
            <a:off x="4572000" y="1850250"/>
            <a:ext cx="2667300" cy="11283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Sand It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Sandpaper will do the job just fine</a:t>
            </a:r>
            <a:endParaRPr dirty="0"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6" name="Google Shape;400;p18">
            <a:extLst>
              <a:ext uri="{FF2B5EF4-FFF2-40B4-BE49-F238E27FC236}">
                <a16:creationId xmlns:a16="http://schemas.microsoft.com/office/drawing/2014/main" id="{12821314-0531-474A-9FFB-300ACE07A8AB}"/>
              </a:ext>
            </a:extLst>
          </p:cNvPr>
          <p:cNvSpPr txBox="1">
            <a:spLocks/>
          </p:cNvSpPr>
          <p:nvPr/>
        </p:nvSpPr>
        <p:spPr>
          <a:xfrm>
            <a:off x="1733999" y="3050201"/>
            <a:ext cx="2667300" cy="112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b="1" dirty="0">
                <a:solidFill>
                  <a:srgbClr val="16DCD3"/>
                </a:solidFill>
              </a:rPr>
              <a:t>File It</a:t>
            </a:r>
          </a:p>
          <a:p>
            <a:pPr marL="0" indent="0">
              <a:buFont typeface="Muli"/>
              <a:buNone/>
            </a:pPr>
            <a:r>
              <a:rPr lang="en-US" dirty="0"/>
              <a:t>Handheld files do a great job on smaller horns and details</a:t>
            </a:r>
          </a:p>
        </p:txBody>
      </p:sp>
      <p:sp>
        <p:nvSpPr>
          <p:cNvPr id="7" name="Google Shape;400;p18">
            <a:extLst>
              <a:ext uri="{FF2B5EF4-FFF2-40B4-BE49-F238E27FC236}">
                <a16:creationId xmlns:a16="http://schemas.microsoft.com/office/drawing/2014/main" id="{D94F9702-C8D9-4AF0-961C-2524F7AE3487}"/>
              </a:ext>
            </a:extLst>
          </p:cNvPr>
          <p:cNvSpPr txBox="1">
            <a:spLocks/>
          </p:cNvSpPr>
          <p:nvPr/>
        </p:nvSpPr>
        <p:spPr>
          <a:xfrm>
            <a:off x="4572000" y="3044641"/>
            <a:ext cx="2667300" cy="112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b="1" dirty="0">
                <a:solidFill>
                  <a:srgbClr val="16DCD3"/>
                </a:solidFill>
              </a:rPr>
              <a:t>Epoxy Paint</a:t>
            </a:r>
          </a:p>
          <a:p>
            <a:pPr marL="0" indent="0">
              <a:buFont typeface="Muli"/>
              <a:buNone/>
            </a:pPr>
            <a:r>
              <a:rPr lang="en-US" dirty="0"/>
              <a:t>Brush on thick epoxy to cover surface roughness</a:t>
            </a:r>
          </a:p>
        </p:txBody>
      </p:sp>
    </p:spTree>
    <p:extLst>
      <p:ext uri="{BB962C8B-B14F-4D97-AF65-F5344CB8AC3E}">
        <p14:creationId xmlns:p14="http://schemas.microsoft.com/office/powerpoint/2010/main" val="2883927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3767424" y="157920"/>
            <a:ext cx="4991100" cy="17873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Solvent Smoothing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516541" y="1954937"/>
            <a:ext cx="3943759" cy="9509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Works the fastest for large surfaces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00182694-F3B3-433E-85C4-C6BE132C0EA5}"/>
              </a:ext>
            </a:extLst>
          </p:cNvPr>
          <p:cNvPicPr preferRelativeResize="0"/>
          <p:nvPr/>
        </p:nvPicPr>
        <p:blipFill rotWithShape="1">
          <a:blip r:embed="rId3"/>
          <a:srcRect l="20389" t="8932" r="-504" b="7620"/>
          <a:stretch/>
        </p:blipFill>
        <p:spPr>
          <a:xfrm>
            <a:off x="157441" y="1365713"/>
            <a:ext cx="4060876" cy="3230331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253348" y="2955504"/>
            <a:ext cx="4562100" cy="1830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Acetone for ABS</a:t>
            </a:r>
          </a:p>
          <a:p>
            <a:r>
              <a:rPr lang="en-US" sz="1800" dirty="0"/>
              <a:t>Dichloromethane (methylene chloride) for PLA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410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3"/>
          <p:cNvSpPr txBox="1">
            <a:spLocks noGrp="1"/>
          </p:cNvSpPr>
          <p:nvPr>
            <p:ph type="ctrTitle"/>
          </p:nvPr>
        </p:nvSpPr>
        <p:spPr>
          <a:xfrm>
            <a:off x="2743200" y="782081"/>
            <a:ext cx="563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 dirty="0"/>
              <a:t>Hello!</a:t>
            </a:r>
            <a:endParaRPr sz="12000" dirty="0"/>
          </a:p>
        </p:txBody>
      </p:sp>
      <p:sp>
        <p:nvSpPr>
          <p:cNvPr id="352" name="Google Shape;352;p13"/>
          <p:cNvSpPr txBox="1">
            <a:spLocks noGrp="1"/>
          </p:cNvSpPr>
          <p:nvPr>
            <p:ph type="subTitle" idx="1"/>
          </p:nvPr>
        </p:nvSpPr>
        <p:spPr>
          <a:xfrm>
            <a:off x="2905885" y="2179350"/>
            <a:ext cx="5696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 b="1" dirty="0"/>
              <a:t>I am </a:t>
            </a:r>
            <a:r>
              <a:rPr lang="en-US" sz="3600" b="1" dirty="0"/>
              <a:t>Glenn Robb</a:t>
            </a: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b="1" dirty="0"/>
              <a:t>KS4VA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dirty="0"/>
              <a:t>Principal Engineer at Antenna Test Lab Co</a:t>
            </a:r>
            <a:r>
              <a:rPr lang="en" sz="2000" dirty="0"/>
              <a:t>. </a:t>
            </a:r>
            <a:endParaRPr sz="2000" dirty="0"/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000" dirty="0"/>
              <a:t>Glenn@AntennaTestLab.com</a:t>
            </a:r>
            <a:endParaRPr sz="2000" dirty="0"/>
          </a:p>
        </p:txBody>
      </p:sp>
      <p:sp>
        <p:nvSpPr>
          <p:cNvPr id="354" name="Google Shape;354;p13"/>
          <p:cNvSpPr txBox="1">
            <a:spLocks noGrp="1"/>
          </p:cNvSpPr>
          <p:nvPr>
            <p:ph type="sldNum" idx="4294967295"/>
          </p:nvPr>
        </p:nvSpPr>
        <p:spPr>
          <a:xfrm>
            <a:off x="0" y="4786313"/>
            <a:ext cx="547688" cy="3571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353" name="Google Shape;353;p13"/>
          <p:cNvPicPr preferRelativeResize="0"/>
          <p:nvPr/>
        </p:nvPicPr>
        <p:blipFill rotWithShape="1">
          <a:blip r:embed="rId3"/>
          <a:srcRect l="-18" r="9009"/>
          <a:stretch/>
        </p:blipFill>
        <p:spPr>
          <a:xfrm>
            <a:off x="457258" y="214296"/>
            <a:ext cx="3458394" cy="2895710"/>
          </a:xfrm>
          <a:prstGeom prst="hexagon">
            <a:avLst>
              <a:gd name="adj" fmla="val 28393"/>
              <a:gd name="vf" fmla="val 115470"/>
            </a:avLst>
          </a:prstGeom>
          <a:noFill/>
          <a:ln w="6985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8"/>
          <p:cNvSpPr txBox="1">
            <a:spLocks noGrp="1"/>
          </p:cNvSpPr>
          <p:nvPr>
            <p:ph type="body" idx="1"/>
          </p:nvPr>
        </p:nvSpPr>
        <p:spPr>
          <a:xfrm>
            <a:off x="1733999" y="2362135"/>
            <a:ext cx="2667300" cy="10294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Breathe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Work outdoors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Respirator</a:t>
            </a:r>
            <a:endParaRPr dirty="0"/>
          </a:p>
        </p:txBody>
      </p:sp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3131238" y="342932"/>
            <a:ext cx="2881523" cy="74262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Stay Safe</a:t>
            </a:r>
            <a:endParaRPr dirty="0"/>
          </a:p>
        </p:txBody>
      </p:sp>
      <p:sp>
        <p:nvSpPr>
          <p:cNvPr id="400" name="Google Shape;400;p18"/>
          <p:cNvSpPr txBox="1">
            <a:spLocks noGrp="1"/>
          </p:cNvSpPr>
          <p:nvPr>
            <p:ph type="body" idx="2"/>
          </p:nvPr>
        </p:nvSpPr>
        <p:spPr>
          <a:xfrm>
            <a:off x="4572000" y="2362135"/>
            <a:ext cx="2667300" cy="9509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Hands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Rated chemical rubber gloves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Work-gloves over top</a:t>
            </a:r>
            <a:endParaRPr dirty="0"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6" name="Google Shape;400;p18">
            <a:extLst>
              <a:ext uri="{FF2B5EF4-FFF2-40B4-BE49-F238E27FC236}">
                <a16:creationId xmlns:a16="http://schemas.microsoft.com/office/drawing/2014/main" id="{12821314-0531-474A-9FFB-300ACE07A8AB}"/>
              </a:ext>
            </a:extLst>
          </p:cNvPr>
          <p:cNvSpPr txBox="1">
            <a:spLocks/>
          </p:cNvSpPr>
          <p:nvPr/>
        </p:nvSpPr>
        <p:spPr>
          <a:xfrm>
            <a:off x="1733998" y="3657130"/>
            <a:ext cx="2667300" cy="112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b="1" dirty="0">
                <a:solidFill>
                  <a:srgbClr val="16DCD3"/>
                </a:solidFill>
              </a:rPr>
              <a:t>Eyes</a:t>
            </a:r>
          </a:p>
          <a:p>
            <a:pPr marL="0" indent="0">
              <a:buFont typeface="Muli"/>
              <a:buNone/>
            </a:pPr>
            <a:r>
              <a:rPr lang="en-US" dirty="0"/>
              <a:t>You’ll be brushing and splashing !</a:t>
            </a:r>
          </a:p>
        </p:txBody>
      </p:sp>
      <p:sp>
        <p:nvSpPr>
          <p:cNvPr id="7" name="Google Shape;400;p18">
            <a:extLst>
              <a:ext uri="{FF2B5EF4-FFF2-40B4-BE49-F238E27FC236}">
                <a16:creationId xmlns:a16="http://schemas.microsoft.com/office/drawing/2014/main" id="{D94F9702-C8D9-4AF0-961C-2524F7AE3487}"/>
              </a:ext>
            </a:extLst>
          </p:cNvPr>
          <p:cNvSpPr txBox="1">
            <a:spLocks/>
          </p:cNvSpPr>
          <p:nvPr/>
        </p:nvSpPr>
        <p:spPr>
          <a:xfrm>
            <a:off x="4572000" y="3657130"/>
            <a:ext cx="2667300" cy="112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b="1" dirty="0">
                <a:solidFill>
                  <a:srgbClr val="16DCD3"/>
                </a:solidFill>
              </a:rPr>
              <a:t>Regulations</a:t>
            </a:r>
          </a:p>
          <a:p>
            <a:pPr marL="0" indent="0">
              <a:buNone/>
            </a:pPr>
            <a:r>
              <a:rPr lang="en-US" dirty="0"/>
              <a:t>Dichloromethane was the poisonous ingredient in paint stripper</a:t>
            </a:r>
          </a:p>
        </p:txBody>
      </p:sp>
      <p:sp>
        <p:nvSpPr>
          <p:cNvPr id="9" name="Google Shape;381;p17">
            <a:extLst>
              <a:ext uri="{FF2B5EF4-FFF2-40B4-BE49-F238E27FC236}">
                <a16:creationId xmlns:a16="http://schemas.microsoft.com/office/drawing/2014/main" id="{8CF5ADB5-2DAE-4253-8717-93F71E939805}"/>
              </a:ext>
            </a:extLst>
          </p:cNvPr>
          <p:cNvSpPr txBox="1">
            <a:spLocks/>
          </p:cNvSpPr>
          <p:nvPr/>
        </p:nvSpPr>
        <p:spPr>
          <a:xfrm>
            <a:off x="2517004" y="1115056"/>
            <a:ext cx="4109991" cy="742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 algn="ctr">
              <a:buFont typeface="Muli"/>
              <a:buNone/>
            </a:pPr>
            <a:r>
              <a:rPr lang="en-US" sz="3200" b="1" dirty="0">
                <a:solidFill>
                  <a:srgbClr val="FF0000"/>
                </a:solidFill>
              </a:rPr>
              <a:t>☠☠☠☠☠☠</a:t>
            </a:r>
          </a:p>
        </p:txBody>
      </p:sp>
    </p:spTree>
    <p:extLst>
      <p:ext uri="{BB962C8B-B14F-4D97-AF65-F5344CB8AC3E}">
        <p14:creationId xmlns:p14="http://schemas.microsoft.com/office/powerpoint/2010/main" val="36366952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8"/>
          <p:cNvSpPr txBox="1">
            <a:spLocks noGrp="1"/>
          </p:cNvSpPr>
          <p:nvPr>
            <p:ph type="body" idx="1"/>
          </p:nvPr>
        </p:nvSpPr>
        <p:spPr>
          <a:xfrm>
            <a:off x="1733999" y="2362135"/>
            <a:ext cx="2667300" cy="10294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Paint Tray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Work in a metal paint tray outdoors</a:t>
            </a:r>
            <a:endParaRPr dirty="0"/>
          </a:p>
        </p:txBody>
      </p:sp>
      <p:sp>
        <p:nvSpPr>
          <p:cNvPr id="399" name="Google Shape;399;p18"/>
          <p:cNvSpPr txBox="1">
            <a:spLocks noGrp="1"/>
          </p:cNvSpPr>
          <p:nvPr>
            <p:ph type="title"/>
          </p:nvPr>
        </p:nvSpPr>
        <p:spPr>
          <a:xfrm>
            <a:off x="2311729" y="357975"/>
            <a:ext cx="5822980" cy="13737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Practical Solvent Smoothing</a:t>
            </a:r>
            <a:endParaRPr dirty="0"/>
          </a:p>
        </p:txBody>
      </p:sp>
      <p:sp>
        <p:nvSpPr>
          <p:cNvPr id="400" name="Google Shape;400;p18"/>
          <p:cNvSpPr txBox="1">
            <a:spLocks noGrp="1"/>
          </p:cNvSpPr>
          <p:nvPr>
            <p:ph type="body" idx="2"/>
          </p:nvPr>
        </p:nvSpPr>
        <p:spPr>
          <a:xfrm>
            <a:off x="4572000" y="2362135"/>
            <a:ext cx="2667300" cy="9509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16DCD3"/>
                </a:solidFill>
              </a:rPr>
              <a:t>Scrub</a:t>
            </a:r>
            <a:endParaRPr b="1" dirty="0">
              <a:solidFill>
                <a:srgbClr val="16DCD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Coarse steel wool or a metal pot scrubber</a:t>
            </a:r>
            <a:endParaRPr dirty="0"/>
          </a:p>
        </p:txBody>
      </p:sp>
      <p:sp>
        <p:nvSpPr>
          <p:cNvPr id="401" name="Google Shape;401;p18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6" name="Google Shape;400;p18">
            <a:extLst>
              <a:ext uri="{FF2B5EF4-FFF2-40B4-BE49-F238E27FC236}">
                <a16:creationId xmlns:a16="http://schemas.microsoft.com/office/drawing/2014/main" id="{12821314-0531-474A-9FFB-300ACE07A8AB}"/>
              </a:ext>
            </a:extLst>
          </p:cNvPr>
          <p:cNvSpPr txBox="1">
            <a:spLocks/>
          </p:cNvSpPr>
          <p:nvPr/>
        </p:nvSpPr>
        <p:spPr>
          <a:xfrm>
            <a:off x="1733998" y="3657130"/>
            <a:ext cx="2667300" cy="112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b="1" dirty="0">
                <a:solidFill>
                  <a:srgbClr val="16DCD3"/>
                </a:solidFill>
              </a:rPr>
              <a:t>Paint Brush</a:t>
            </a:r>
          </a:p>
          <a:p>
            <a:pPr marL="0" indent="0">
              <a:buFont typeface="Muli"/>
              <a:buNone/>
            </a:pPr>
            <a:r>
              <a:rPr lang="en-US" dirty="0"/>
              <a:t>Disposable bristle brushes (not plastic) and a bottle brush</a:t>
            </a:r>
          </a:p>
        </p:txBody>
      </p:sp>
      <p:sp>
        <p:nvSpPr>
          <p:cNvPr id="7" name="Google Shape;400;p18">
            <a:extLst>
              <a:ext uri="{FF2B5EF4-FFF2-40B4-BE49-F238E27FC236}">
                <a16:creationId xmlns:a16="http://schemas.microsoft.com/office/drawing/2014/main" id="{D94F9702-C8D9-4AF0-961C-2524F7AE3487}"/>
              </a:ext>
            </a:extLst>
          </p:cNvPr>
          <p:cNvSpPr txBox="1">
            <a:spLocks/>
          </p:cNvSpPr>
          <p:nvPr/>
        </p:nvSpPr>
        <p:spPr>
          <a:xfrm>
            <a:off x="4572000" y="3657130"/>
            <a:ext cx="2667300" cy="1128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0" indent="0">
              <a:buFont typeface="Muli"/>
              <a:buNone/>
            </a:pPr>
            <a:r>
              <a:rPr lang="en-US" b="1" dirty="0">
                <a:solidFill>
                  <a:srgbClr val="16DCD3"/>
                </a:solidFill>
              </a:rPr>
              <a:t>Join Parts</a:t>
            </a:r>
          </a:p>
          <a:p>
            <a:pPr marL="0" indent="0">
              <a:buNone/>
            </a:pPr>
            <a:r>
              <a:rPr lang="en-US" dirty="0"/>
              <a:t>When your parts are “tacky” you can solvent weld them</a:t>
            </a:r>
          </a:p>
        </p:txBody>
      </p:sp>
    </p:spTree>
    <p:extLst>
      <p:ext uri="{BB962C8B-B14F-4D97-AF65-F5344CB8AC3E}">
        <p14:creationId xmlns:p14="http://schemas.microsoft.com/office/powerpoint/2010/main" val="3031033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3624586" y="157920"/>
            <a:ext cx="4991100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Sand / File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148256" y="1250603"/>
            <a:ext cx="3943759" cy="9509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Works best for small parts and details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00182694-F3B3-433E-85C4-C6BE132C0EA5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62837" y="1562761"/>
            <a:ext cx="4060876" cy="3222764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223713" y="2377991"/>
            <a:ext cx="4562100" cy="1830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Plastic is easy to file</a:t>
            </a:r>
          </a:p>
          <a:p>
            <a:r>
              <a:rPr lang="en-US" sz="1800" dirty="0"/>
              <a:t>File sets in all shapes and sizes</a:t>
            </a:r>
          </a:p>
          <a:p>
            <a:r>
              <a:rPr lang="en-US" sz="1800" dirty="0"/>
              <a:t>No chemicals of glue</a:t>
            </a:r>
          </a:p>
          <a:p>
            <a:r>
              <a:rPr lang="en-US" sz="1800" dirty="0"/>
              <a:t>Best above 26 GHz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393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1513663" y="176216"/>
            <a:ext cx="4187890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Epoxy Coat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5098515" y="256548"/>
            <a:ext cx="3943759" cy="88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No harsh chemicals,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Not for small details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18372" y="4013302"/>
            <a:ext cx="4562100" cy="9388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A thick coating to cover roughness</a:t>
            </a:r>
          </a:p>
          <a:p>
            <a:r>
              <a:rPr lang="en-US" sz="1800" dirty="0"/>
              <a:t>Use indoors, safer than solvent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15" name="Google Shape;574;p35">
            <a:extLst>
              <a:ext uri="{FF2B5EF4-FFF2-40B4-BE49-F238E27FC236}">
                <a16:creationId xmlns:a16="http://schemas.microsoft.com/office/drawing/2014/main" id="{62DBBC7A-DFFF-47BB-895E-7860DB23C644}"/>
              </a:ext>
            </a:extLst>
          </p:cNvPr>
          <p:cNvSpPr txBox="1">
            <a:spLocks/>
          </p:cNvSpPr>
          <p:nvPr/>
        </p:nvSpPr>
        <p:spPr>
          <a:xfrm>
            <a:off x="4789344" y="4000677"/>
            <a:ext cx="4562100" cy="88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Brand XTC-3D from</a:t>
            </a:r>
          </a:p>
          <a:p>
            <a:r>
              <a:rPr lang="en-US" sz="1800" dirty="0"/>
              <a:t>www.smooth-on.com</a:t>
            </a:r>
          </a:p>
          <a:p>
            <a:endParaRPr lang="en-US" dirty="0"/>
          </a:p>
        </p:txBody>
      </p:sp>
      <p:pic>
        <p:nvPicPr>
          <p:cNvPr id="3" name="Picture 2" descr="A picture containing indoor, table&#10;&#10;Description automatically generated">
            <a:extLst>
              <a:ext uri="{FF2B5EF4-FFF2-40B4-BE49-F238E27FC236}">
                <a16:creationId xmlns:a16="http://schemas.microsoft.com/office/drawing/2014/main" id="{F827E3CA-74CA-4D42-8783-754A98201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259" y="1429397"/>
            <a:ext cx="6481482" cy="258390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17931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2635624" y="157920"/>
            <a:ext cx="5980062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Prime the Epoxy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148256" y="1250603"/>
            <a:ext cx="3943759" cy="88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The metalized paint won’t stick to shiny epoxy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00182694-F3B3-433E-85C4-C6BE132C0EA5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69894" y="1562761"/>
            <a:ext cx="3846761" cy="3222764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223713" y="2377991"/>
            <a:ext cx="4562100" cy="1830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You can sand your cured epoxy</a:t>
            </a:r>
          </a:p>
          <a:p>
            <a:r>
              <a:rPr lang="en-US" sz="1800" dirty="0"/>
              <a:t>Or prime with a plastic primer</a:t>
            </a:r>
          </a:p>
          <a:p>
            <a:r>
              <a:rPr lang="en-US" sz="1800" dirty="0" err="1"/>
              <a:t>Krylon</a:t>
            </a:r>
            <a:r>
              <a:rPr lang="en-US" sz="1800" dirty="0"/>
              <a:t> Fusion worked well</a:t>
            </a:r>
          </a:p>
          <a:p>
            <a:r>
              <a:rPr lang="en-US" sz="1800" dirty="0"/>
              <a:t>Lowes / Home Depot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026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2635624" y="157920"/>
            <a:ext cx="5980062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err="1"/>
              <a:t>Metalization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148256" y="1198769"/>
            <a:ext cx="3943759" cy="88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We tried these two commonly available “shield paints”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00182694-F3B3-433E-85C4-C6BE132C0EA5}"/>
              </a:ext>
            </a:extLst>
          </p:cNvPr>
          <p:cNvPicPr preferRelativeResize="0"/>
          <p:nvPr/>
        </p:nvPicPr>
        <p:blipFill rotWithShape="1">
          <a:blip r:embed="rId3"/>
          <a:srcRect l="-119" t="36100" r="8208" b="-1"/>
          <a:stretch/>
        </p:blipFill>
        <p:spPr>
          <a:xfrm>
            <a:off x="261252" y="1470213"/>
            <a:ext cx="3624710" cy="3315312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196480" y="2085044"/>
            <a:ext cx="4203449" cy="2710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MG Chemicals (even on Amazon)</a:t>
            </a:r>
          </a:p>
          <a:p>
            <a:r>
              <a:rPr lang="en-US" sz="1800" dirty="0"/>
              <a:t>Nickel “841 Super Shield” was not so good</a:t>
            </a:r>
          </a:p>
          <a:p>
            <a:r>
              <a:rPr lang="en-US" sz="1800" dirty="0"/>
              <a:t>Silver/copper “843AR Super Shield” was flawless</a:t>
            </a:r>
          </a:p>
          <a:p>
            <a:r>
              <a:rPr lang="en-US" sz="1800" dirty="0"/>
              <a:t>Use like any other spray paint</a:t>
            </a:r>
          </a:p>
          <a:p>
            <a:r>
              <a:rPr lang="en-US" sz="1800" dirty="0"/>
              <a:t>Two coats, don’t worry about drips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8816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4418460" y="155934"/>
            <a:ext cx="4341111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Testing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308518" y="1198769"/>
            <a:ext cx="3520015" cy="6518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How do I know it works ?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00182694-F3B3-433E-85C4-C6BE132C0EA5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84237" y="484094"/>
            <a:ext cx="3268358" cy="4301431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196480" y="2085044"/>
            <a:ext cx="4203449" cy="2710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A standard gain horn is a “recipe”</a:t>
            </a:r>
          </a:p>
          <a:p>
            <a:r>
              <a:rPr lang="en-US" sz="1800" dirty="0"/>
              <a:t>Dimensions are easy</a:t>
            </a:r>
          </a:p>
          <a:p>
            <a:r>
              <a:rPr lang="en-US" sz="1800" dirty="0"/>
              <a:t>Smooth it / Use the Cu/Ag spray</a:t>
            </a:r>
          </a:p>
          <a:p>
            <a:r>
              <a:rPr lang="en-US" sz="1800" dirty="0"/>
              <a:t>You “should” be good to go</a:t>
            </a:r>
          </a:p>
          <a:p>
            <a:r>
              <a:rPr lang="en-US" sz="1800" dirty="0"/>
              <a:t>You don’t need an anechoic chamber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686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4088748" y="162423"/>
            <a:ext cx="4608999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Short It Out!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308518" y="1198769"/>
            <a:ext cx="3520015" cy="6518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How do I know it works ?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14" name="Google Shape;574;p35">
            <a:extLst>
              <a:ext uri="{FF2B5EF4-FFF2-40B4-BE49-F238E27FC236}">
                <a16:creationId xmlns:a16="http://schemas.microsoft.com/office/drawing/2014/main" id="{61A9268F-F796-425A-846A-2E5BF735FC82}"/>
              </a:ext>
            </a:extLst>
          </p:cNvPr>
          <p:cNvSpPr txBox="1">
            <a:spLocks/>
          </p:cNvSpPr>
          <p:nvPr/>
        </p:nvSpPr>
        <p:spPr>
          <a:xfrm>
            <a:off x="4124763" y="1850651"/>
            <a:ext cx="4732366" cy="2710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r>
              <a:rPr lang="en-US" sz="1800" dirty="0"/>
              <a:t>Return loss test your horn antenna</a:t>
            </a:r>
          </a:p>
          <a:p>
            <a:r>
              <a:rPr lang="en-US" sz="1800" dirty="0"/>
              <a:t>An open horn has high return loss</a:t>
            </a:r>
          </a:p>
          <a:p>
            <a:r>
              <a:rPr lang="en-US" sz="1800" dirty="0"/>
              <a:t>But it could be a </a:t>
            </a:r>
            <a:r>
              <a:rPr lang="en-US" sz="1800" i="1" u="sng" dirty="0"/>
              <a:t>good or lossy </a:t>
            </a:r>
            <a:r>
              <a:rPr lang="en-US" sz="1800" dirty="0"/>
              <a:t>horn</a:t>
            </a:r>
          </a:p>
          <a:p>
            <a:r>
              <a:rPr lang="en-US" sz="1800" dirty="0"/>
              <a:t>Short the horn with aluminum foil</a:t>
            </a:r>
          </a:p>
          <a:p>
            <a:r>
              <a:rPr lang="en-US" sz="1800" dirty="0"/>
              <a:t>Good horn will have low R/L</a:t>
            </a:r>
          </a:p>
          <a:p>
            <a:r>
              <a:rPr lang="en-US" sz="1800" dirty="0"/>
              <a:t>Lossy horn has losses EXPOSED !</a:t>
            </a:r>
          </a:p>
          <a:p>
            <a:endParaRPr lang="en-US" dirty="0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097122E-CA26-4830-B3D8-8DC74E969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30" y="1600106"/>
            <a:ext cx="409575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311919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3694177" y="554564"/>
            <a:ext cx="5347913" cy="10469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Baked Potato Method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721079" y="2412264"/>
            <a:ext cx="3520015" cy="6518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Similar to the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Wheeler Cap Method</a:t>
            </a:r>
            <a:endParaRPr sz="1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B9462C11-DB4B-479A-A868-A7CA6D8587E9}"/>
              </a:ext>
            </a:extLst>
          </p:cNvPr>
          <p:cNvPicPr preferRelativeResize="0"/>
          <p:nvPr/>
        </p:nvPicPr>
        <p:blipFill rotWithShape="1">
          <a:blip r:embed="rId3"/>
          <a:srcRect l="6699" t="12216"/>
          <a:stretch/>
        </p:blipFill>
        <p:spPr>
          <a:xfrm>
            <a:off x="157441" y="1064655"/>
            <a:ext cx="4563638" cy="3899820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6" name="Picture 5" descr="A picture containing sitting, indoor, table&#10;&#10;Description automatically generated">
            <a:extLst>
              <a:ext uri="{FF2B5EF4-FFF2-40B4-BE49-F238E27FC236}">
                <a16:creationId xmlns:a16="http://schemas.microsoft.com/office/drawing/2014/main" id="{6C6D7C5B-56F3-49ED-AB13-AFD56F40A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575" y="3782523"/>
            <a:ext cx="1417114" cy="100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230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1949247" y="75715"/>
            <a:ext cx="6508377" cy="11170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See For Yourself!</a:t>
            </a:r>
            <a:endParaRPr sz="5400" dirty="0"/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5FB4C382-41E0-4519-A917-5EA1D1763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091" y="1158262"/>
            <a:ext cx="6538044" cy="367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76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0"/>
          <p:cNvSpPr txBox="1">
            <a:spLocks noGrp="1"/>
          </p:cNvSpPr>
          <p:nvPr>
            <p:ph type="title" idx="4294967295"/>
          </p:nvPr>
        </p:nvSpPr>
        <p:spPr>
          <a:xfrm>
            <a:off x="4206240" y="1152749"/>
            <a:ext cx="4118760" cy="64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I test antennas for a living</a:t>
            </a:r>
            <a:endParaRPr sz="4400" dirty="0"/>
          </a:p>
        </p:txBody>
      </p:sp>
      <p:sp>
        <p:nvSpPr>
          <p:cNvPr id="416" name="Google Shape;416;p20"/>
          <p:cNvSpPr txBox="1">
            <a:spLocks noGrp="1"/>
          </p:cNvSpPr>
          <p:nvPr>
            <p:ph type="body" idx="4294967295"/>
          </p:nvPr>
        </p:nvSpPr>
        <p:spPr>
          <a:xfrm>
            <a:off x="4328222" y="2881713"/>
            <a:ext cx="3753000" cy="1761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… and I it !</a:t>
            </a: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I’m lucky to own a well equipped commercial laboratory</a:t>
            </a:r>
            <a:r>
              <a:rPr lang="en" dirty="0"/>
              <a:t>.</a:t>
            </a: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Today I’m showing you how to 3D print great </a:t>
            </a:r>
            <a:r>
              <a:rPr lang="en-US" dirty="0"/>
              <a:t>microwave </a:t>
            </a:r>
            <a:r>
              <a:rPr lang="en" dirty="0"/>
              <a:t>antennas.</a:t>
            </a:r>
            <a:endParaRPr dirty="0"/>
          </a:p>
        </p:txBody>
      </p:sp>
      <p:pic>
        <p:nvPicPr>
          <p:cNvPr id="417" name="Google Shape;417;p20"/>
          <p:cNvPicPr preferRelativeResize="0"/>
          <p:nvPr/>
        </p:nvPicPr>
        <p:blipFill rotWithShape="1">
          <a:blip r:embed="rId3"/>
          <a:srcRect l="1427" r="-1427"/>
          <a:stretch/>
        </p:blipFill>
        <p:spPr>
          <a:xfrm>
            <a:off x="150768" y="1327598"/>
            <a:ext cx="4370885" cy="3172403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418" name="Google Shape;418;p20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1"/>
          <p:cNvSpPr txBox="1">
            <a:spLocks noGrp="1"/>
          </p:cNvSpPr>
          <p:nvPr>
            <p:ph type="ctrTitle"/>
          </p:nvPr>
        </p:nvSpPr>
        <p:spPr>
          <a:xfrm>
            <a:off x="431956" y="1991825"/>
            <a:ext cx="7977158" cy="145821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Let’s See Some Pictures</a:t>
            </a:r>
            <a:endParaRPr dirty="0"/>
          </a:p>
        </p:txBody>
      </p:sp>
      <p:pic>
        <p:nvPicPr>
          <p:cNvPr id="3" name="Google Shape;353;p13">
            <a:extLst>
              <a:ext uri="{FF2B5EF4-FFF2-40B4-BE49-F238E27FC236}">
                <a16:creationId xmlns:a16="http://schemas.microsoft.com/office/drawing/2014/main" id="{F9D0997A-FD54-483F-BF25-3BD18EC066C4}"/>
              </a:ext>
            </a:extLst>
          </p:cNvPr>
          <p:cNvPicPr preferRelativeResize="0"/>
          <p:nvPr/>
        </p:nvPicPr>
        <p:blipFill rotWithShape="1">
          <a:blip r:embed="rId3"/>
          <a:srcRect l="20206" t="34733" r="19175" b="512"/>
          <a:stretch/>
        </p:blipFill>
        <p:spPr>
          <a:xfrm>
            <a:off x="3634747" y="71848"/>
            <a:ext cx="1874505" cy="1547948"/>
          </a:xfrm>
          <a:prstGeom prst="hexagon">
            <a:avLst>
              <a:gd name="adj" fmla="val 28393"/>
              <a:gd name="vf" fmla="val 115470"/>
            </a:avLst>
          </a:prstGeom>
          <a:noFill/>
          <a:ln w="698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976444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31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026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32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3544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1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33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36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F0D8A28F-B9D7-45A9-BB7A-59C80C57A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334" y="685853"/>
            <a:ext cx="6525220" cy="37206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638537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35"/>
          <p:cNvSpPr/>
          <p:nvPr/>
        </p:nvSpPr>
        <p:spPr>
          <a:xfrm rot="-5400000">
            <a:off x="1053600" y="533300"/>
            <a:ext cx="1855800" cy="2142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3" name="Google Shape;573;p35"/>
          <p:cNvSpPr txBox="1">
            <a:spLocks noGrp="1"/>
          </p:cNvSpPr>
          <p:nvPr>
            <p:ph type="ctrTitle" idx="4294967295"/>
          </p:nvPr>
        </p:nvSpPr>
        <p:spPr>
          <a:xfrm>
            <a:off x="3160193" y="676850"/>
            <a:ext cx="4562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/>
              <a:t>Thanks!</a:t>
            </a:r>
            <a:endParaRPr sz="8000" dirty="0"/>
          </a:p>
        </p:txBody>
      </p:sp>
      <p:sp>
        <p:nvSpPr>
          <p:cNvPr id="574" name="Google Shape;574;p35"/>
          <p:cNvSpPr txBox="1">
            <a:spLocks noGrp="1"/>
          </p:cNvSpPr>
          <p:nvPr>
            <p:ph type="body" idx="4294967295"/>
          </p:nvPr>
        </p:nvSpPr>
        <p:spPr>
          <a:xfrm>
            <a:off x="3267436" y="1813892"/>
            <a:ext cx="4562100" cy="21770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 b="1" dirty="0"/>
              <a:t>Any questions?</a:t>
            </a:r>
            <a:endParaRPr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" dirty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/>
              <a:t>You can find me at:</a:t>
            </a:r>
            <a:endParaRPr dirty="0"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◇"/>
            </a:pPr>
            <a:r>
              <a:rPr lang="en-US" dirty="0">
                <a:hlinkClick r:id="rId3"/>
              </a:rPr>
              <a:t>Glenn</a:t>
            </a:r>
            <a:r>
              <a:rPr lang="en" dirty="0">
                <a:hlinkClick r:id="rId3"/>
              </a:rPr>
              <a:t>@</a:t>
            </a:r>
            <a:r>
              <a:rPr lang="en-US" dirty="0">
                <a:hlinkClick r:id="rId3"/>
              </a:rPr>
              <a:t>AntennaTestLab.com</a:t>
            </a:r>
            <a:endParaRPr lang="en-US" dirty="0"/>
          </a:p>
          <a:p>
            <a:pPr marL="0" lvl="0" indent="0">
              <a:buClr>
                <a:schemeClr val="dk1"/>
              </a:buClr>
              <a:buSzPts val="1100"/>
              <a:buNone/>
            </a:pPr>
            <a:r>
              <a:rPr lang="en-US" dirty="0"/>
              <a:t>File downloads at:</a:t>
            </a:r>
          </a:p>
          <a:p>
            <a:pPr lvl="0"/>
            <a:r>
              <a:rPr lang="en-US" dirty="0"/>
              <a:t>www.AntennaTestLab.com/3Dprinting</a:t>
            </a:r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◇"/>
            </a:pPr>
            <a:endParaRPr dirty="0"/>
          </a:p>
        </p:txBody>
      </p:sp>
      <p:sp>
        <p:nvSpPr>
          <p:cNvPr id="576" name="Google Shape;576;p35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7CACECD9-CADF-46C9-9498-30B889F52C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1707" y="900184"/>
            <a:ext cx="1119584" cy="14091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EA2653-9CCD-4C3C-B371-1A4199DA8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978" y="4275170"/>
            <a:ext cx="1849458" cy="52154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26F8E2E-0532-4093-BD71-1DD2B195FC46}"/>
              </a:ext>
            </a:extLst>
          </p:cNvPr>
          <p:cNvSpPr/>
          <p:nvPr/>
        </p:nvSpPr>
        <p:spPr>
          <a:xfrm>
            <a:off x="4671857" y="4433761"/>
            <a:ext cx="3281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rgbClr val="16DCD3"/>
                </a:solidFill>
              </a:rPr>
              <a:t>Thanks to Paul Wade for his help and encouragement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>
            <a:spLocks noGrp="1"/>
          </p:cNvSpPr>
          <p:nvPr>
            <p:ph type="title"/>
          </p:nvPr>
        </p:nvSpPr>
        <p:spPr>
          <a:xfrm>
            <a:off x="2701255" y="973600"/>
            <a:ext cx="6233738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Let’s 3D Print Some Antennas</a:t>
            </a:r>
            <a:endParaRPr sz="3200" dirty="0"/>
          </a:p>
        </p:txBody>
      </p:sp>
      <p:sp>
        <p:nvSpPr>
          <p:cNvPr id="343" name="Google Shape;343;p12"/>
          <p:cNvSpPr txBox="1"/>
          <p:nvPr/>
        </p:nvSpPr>
        <p:spPr>
          <a:xfrm>
            <a:off x="3664328" y="1744140"/>
            <a:ext cx="3191400" cy="27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E1C6"/>
                </a:solidFill>
                <a:latin typeface="Muli"/>
                <a:ea typeface="Muli"/>
                <a:cs typeface="Muli"/>
                <a:sym typeface="Muli"/>
              </a:rPr>
              <a:t>Standard 3D Printers</a:t>
            </a:r>
            <a:endParaRPr sz="1100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Inexpensive plastic filament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Smooth the active surfaces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Spray coat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Optional VSWR testing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4" name="Google Shape;344;p12"/>
          <p:cNvSpPr txBox="1"/>
          <p:nvPr/>
        </p:nvSpPr>
        <p:spPr>
          <a:xfrm>
            <a:off x="6019798" y="1744140"/>
            <a:ext cx="2915195" cy="27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E1C6"/>
                </a:solidFill>
                <a:latin typeface="Muli"/>
                <a:ea typeface="Muli"/>
                <a:cs typeface="Muli"/>
                <a:sym typeface="Muli"/>
              </a:rPr>
              <a:t>Why ?</a:t>
            </a:r>
            <a:endParaRPr sz="1100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Inexpensive way to learn, create, and modernize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Create, innovate, and iterate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Get working useable parts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Shareable and reproduceable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Quickly go beyond machining and metal folding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Curves and crazy shapes 😁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6" name="Google Shape;346;p12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pic>
        <p:nvPicPr>
          <p:cNvPr id="7" name="Google Shape;353;p13">
            <a:extLst>
              <a:ext uri="{FF2B5EF4-FFF2-40B4-BE49-F238E27FC236}">
                <a16:creationId xmlns:a16="http://schemas.microsoft.com/office/drawing/2014/main" id="{EB981C42-2BA0-412B-967D-446FAD02AF21}"/>
              </a:ext>
            </a:extLst>
          </p:cNvPr>
          <p:cNvPicPr preferRelativeResize="0"/>
          <p:nvPr/>
        </p:nvPicPr>
        <p:blipFill rotWithShape="1">
          <a:blip r:embed="rId3"/>
          <a:srcRect l="9145" t="9271" r="10824" b="25565"/>
          <a:stretch/>
        </p:blipFill>
        <p:spPr>
          <a:xfrm>
            <a:off x="120591" y="1618900"/>
            <a:ext cx="3415742" cy="3229646"/>
          </a:xfrm>
          <a:prstGeom prst="hexagon">
            <a:avLst>
              <a:gd name="adj" fmla="val 28393"/>
              <a:gd name="vf" fmla="val 115470"/>
            </a:avLst>
          </a:prstGeom>
          <a:noFill/>
          <a:ln w="6985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2"/>
          <p:cNvSpPr txBox="1">
            <a:spLocks noGrp="1"/>
          </p:cNvSpPr>
          <p:nvPr>
            <p:ph type="title"/>
          </p:nvPr>
        </p:nvSpPr>
        <p:spPr>
          <a:xfrm>
            <a:off x="2701255" y="973600"/>
            <a:ext cx="6233738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/>
              <a:t>What We Won’t Cover</a:t>
            </a:r>
            <a:endParaRPr sz="3200" dirty="0"/>
          </a:p>
        </p:txBody>
      </p:sp>
      <p:sp>
        <p:nvSpPr>
          <p:cNvPr id="343" name="Google Shape;343;p12"/>
          <p:cNvSpPr txBox="1"/>
          <p:nvPr/>
        </p:nvSpPr>
        <p:spPr>
          <a:xfrm>
            <a:off x="3452443" y="1743370"/>
            <a:ext cx="3191400" cy="27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E1C6"/>
                </a:solidFill>
                <a:latin typeface="Muli"/>
                <a:ea typeface="Muli"/>
                <a:cs typeface="Muli"/>
                <a:sym typeface="Muli"/>
              </a:rPr>
              <a:t>3D Modelling Basics</a:t>
            </a:r>
            <a:endParaRPr sz="1100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Software, there is lots of free stuff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I like Sketchup Make 2017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“Slicing software”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Design and simulation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4" name="Google Shape;344;p12"/>
          <p:cNvSpPr txBox="1"/>
          <p:nvPr/>
        </p:nvSpPr>
        <p:spPr>
          <a:xfrm>
            <a:off x="6019798" y="1744140"/>
            <a:ext cx="2915195" cy="27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b="1" dirty="0">
                <a:solidFill>
                  <a:srgbClr val="00E1C6"/>
                </a:solidFill>
                <a:latin typeface="Muli"/>
                <a:ea typeface="Muli"/>
                <a:cs typeface="Muli"/>
                <a:sym typeface="Muli"/>
              </a:rPr>
              <a:t>3D Printing</a:t>
            </a:r>
            <a:endParaRPr sz="1100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Printer models and machines</a:t>
            </a: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Filaments and plastics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Printing techniques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46" name="Google Shape;346;p12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7" name="Google Shape;353;p13">
            <a:extLst>
              <a:ext uri="{FF2B5EF4-FFF2-40B4-BE49-F238E27FC236}">
                <a16:creationId xmlns:a16="http://schemas.microsoft.com/office/drawing/2014/main" id="{EB981C42-2BA0-412B-967D-446FAD02AF21}"/>
              </a:ext>
            </a:extLst>
          </p:cNvPr>
          <p:cNvPicPr preferRelativeResize="0"/>
          <p:nvPr/>
        </p:nvPicPr>
        <p:blipFill rotWithShape="1">
          <a:blip r:embed="rId3"/>
          <a:srcRect l="10995" t="17417" r="13970" b="19353"/>
          <a:stretch/>
        </p:blipFill>
        <p:spPr>
          <a:xfrm>
            <a:off x="148872" y="2215317"/>
            <a:ext cx="3191400" cy="2540780"/>
          </a:xfrm>
          <a:prstGeom prst="hexagon">
            <a:avLst>
              <a:gd name="adj" fmla="val 28393"/>
              <a:gd name="vf" fmla="val 115470"/>
            </a:avLst>
          </a:prstGeom>
          <a:noFill/>
          <a:ln w="698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461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"/>
          <p:cNvSpPr txBox="1">
            <a:spLocks noGrp="1"/>
          </p:cNvSpPr>
          <p:nvPr>
            <p:ph type="ctrTitle" idx="4294967295"/>
          </p:nvPr>
        </p:nvSpPr>
        <p:spPr>
          <a:xfrm>
            <a:off x="3767425" y="613005"/>
            <a:ext cx="4991100" cy="17873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The</a:t>
            </a:r>
            <a:br>
              <a:rPr lang="en-US" sz="5400" dirty="0"/>
            </a:br>
            <a:r>
              <a:rPr lang="en-US" sz="5400" dirty="0"/>
              <a:t>Experiment</a:t>
            </a:r>
            <a:endParaRPr sz="5400" dirty="0"/>
          </a:p>
        </p:txBody>
      </p:sp>
      <p:sp>
        <p:nvSpPr>
          <p:cNvPr id="381" name="Google Shape;381;p17"/>
          <p:cNvSpPr txBox="1">
            <a:spLocks noGrp="1"/>
          </p:cNvSpPr>
          <p:nvPr>
            <p:ph type="subTitle" idx="4294967295"/>
          </p:nvPr>
        </p:nvSpPr>
        <p:spPr>
          <a:xfrm>
            <a:off x="4639524" y="2579796"/>
            <a:ext cx="3246901" cy="139413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Duplicate and test known microwave antennas from 2 to 40 GHz</a:t>
            </a:r>
            <a:endParaRPr sz="1800" dirty="0"/>
          </a:p>
        </p:txBody>
      </p:sp>
      <p:grpSp>
        <p:nvGrpSpPr>
          <p:cNvPr id="385" name="Google Shape;385;p17"/>
          <p:cNvGrpSpPr/>
          <p:nvPr/>
        </p:nvGrpSpPr>
        <p:grpSpPr>
          <a:xfrm rot="-731900">
            <a:off x="1604965" y="2201851"/>
            <a:ext cx="688564" cy="688681"/>
            <a:chOff x="570875" y="4322250"/>
            <a:chExt cx="443300" cy="443325"/>
          </a:xfrm>
        </p:grpSpPr>
        <p:sp>
          <p:nvSpPr>
            <p:cNvPr id="386" name="Google Shape;386;p17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7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17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7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0E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Google Shape;390;p17"/>
          <p:cNvSpPr/>
          <p:nvPr/>
        </p:nvSpPr>
        <p:spPr>
          <a:xfrm>
            <a:off x="157441" y="1601505"/>
            <a:ext cx="260931" cy="249146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17"/>
          <p:cNvSpPr/>
          <p:nvPr/>
        </p:nvSpPr>
        <p:spPr>
          <a:xfrm rot="2327381">
            <a:off x="612030" y="221831"/>
            <a:ext cx="443468" cy="42338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17"/>
          <p:cNvSpPr/>
          <p:nvPr/>
        </p:nvSpPr>
        <p:spPr>
          <a:xfrm rot="2327012">
            <a:off x="1440278" y="1152437"/>
            <a:ext cx="183443" cy="175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17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17" name="Google Shape;417;p20">
            <a:extLst>
              <a:ext uri="{FF2B5EF4-FFF2-40B4-BE49-F238E27FC236}">
                <a16:creationId xmlns:a16="http://schemas.microsoft.com/office/drawing/2014/main" id="{00182694-F3B3-433E-85C4-C6BE132C0EA5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20607" y="1465994"/>
            <a:ext cx="4229870" cy="3172403"/>
          </a:xfrm>
          <a:prstGeom prst="hexagon">
            <a:avLst>
              <a:gd name="adj" fmla="val 28504"/>
              <a:gd name="vf" fmla="val 115470"/>
            </a:avLst>
          </a:prstGeom>
          <a:noFill/>
          <a:ln w="50800">
            <a:solidFill>
              <a:schemeClr val="accent1"/>
            </a:solidFill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4"/>
          <p:cNvSpPr/>
          <p:nvPr/>
        </p:nvSpPr>
        <p:spPr>
          <a:xfrm>
            <a:off x="4398436" y="184558"/>
            <a:ext cx="3668021" cy="46009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0">
            <a:solidFill>
              <a:srgbClr val="19BBD5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63" name="Google Shape;563;p34"/>
          <p:cNvSpPr txBox="1">
            <a:spLocks noGrp="1"/>
          </p:cNvSpPr>
          <p:nvPr>
            <p:ph type="body" idx="4294967295"/>
          </p:nvPr>
        </p:nvSpPr>
        <p:spPr>
          <a:xfrm>
            <a:off x="482367" y="1677797"/>
            <a:ext cx="2838300" cy="231584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19BBD5"/>
                </a:solidFill>
              </a:rPr>
              <a:t>Straight To It !!!</a:t>
            </a:r>
            <a:endParaRPr sz="2800" b="1" dirty="0">
              <a:solidFill>
                <a:srgbClr val="19BBD5"/>
              </a:solidFill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Made two X-Band 15 dBi standard gain horn antennas</a:t>
            </a:r>
            <a:r>
              <a:rPr lang="en" sz="1800" dirty="0"/>
              <a:t>. </a:t>
            </a:r>
            <a:r>
              <a:rPr lang="en-US" sz="1800" dirty="0"/>
              <a:t>Used two types of spray on conductive coatings. Then in to the chamber </a:t>
            </a:r>
            <a:endParaRPr sz="1800" dirty="0"/>
          </a:p>
        </p:txBody>
      </p:sp>
      <p:grpSp>
        <p:nvGrpSpPr>
          <p:cNvPr id="564" name="Google Shape;564;p34"/>
          <p:cNvGrpSpPr/>
          <p:nvPr/>
        </p:nvGrpSpPr>
        <p:grpSpPr>
          <a:xfrm>
            <a:off x="707161" y="503826"/>
            <a:ext cx="318996" cy="307211"/>
            <a:chOff x="2583325" y="2972875"/>
            <a:chExt cx="462850" cy="445750"/>
          </a:xfrm>
        </p:grpSpPr>
        <p:sp>
          <p:nvSpPr>
            <p:cNvPr id="565" name="Google Shape;565;p34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4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7" name="Google Shape;567;p34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4"/>
          <p:cNvSpPr txBox="1"/>
          <p:nvPr/>
        </p:nvSpPr>
        <p:spPr>
          <a:xfrm>
            <a:off x="375200" y="1685850"/>
            <a:ext cx="2067000" cy="17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Nixie One"/>
                <a:sym typeface="Nixie One"/>
              </a:rPr>
              <a:t>X-Band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Nixie One"/>
                <a:sym typeface="Nixie One"/>
              </a:rPr>
              <a:t>Print</a:t>
            </a:r>
            <a:endParaRPr sz="800" b="1" dirty="0">
              <a:solidFill>
                <a:srgbClr val="FFFFFF"/>
              </a:solidFill>
            </a:endParaRPr>
          </a:p>
        </p:txBody>
      </p:sp>
      <p:pic>
        <p:nvPicPr>
          <p:cNvPr id="5" name="3D Printing Horn Antenna">
            <a:hlinkClick r:id="" action="ppaction://media"/>
            <a:extLst>
              <a:ext uri="{FF2B5EF4-FFF2-40B4-BE49-F238E27FC236}">
                <a16:creationId xmlns:a16="http://schemas.microsoft.com/office/drawing/2014/main" id="{1211A58E-8CE4-44EE-8BD1-20D1EFF725B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16293" y="654340"/>
            <a:ext cx="6534092" cy="36754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02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2"/>
          <p:cNvSpPr/>
          <p:nvPr/>
        </p:nvSpPr>
        <p:spPr>
          <a:xfrm>
            <a:off x="2920276" y="1847500"/>
            <a:ext cx="3303448" cy="2686420"/>
          </a:xfrm>
          <a:prstGeom prst="hexagon">
            <a:avLst>
              <a:gd name="adj" fmla="val 29110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" sz="12000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😭</a:t>
            </a:r>
          </a:p>
          <a:p>
            <a:pPr lvl="0" algn="ctr"/>
            <a:r>
              <a:rPr lang="en" sz="2000" b="1" dirty="0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rPr>
              <a:t>5.6 dBi</a:t>
            </a:r>
            <a:endParaRPr sz="2000" b="1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30" name="Google Shape;430;p22"/>
          <p:cNvSpPr txBox="1">
            <a:spLocks noGrp="1"/>
          </p:cNvSpPr>
          <p:nvPr>
            <p:ph type="title" idx="4294967295"/>
          </p:nvPr>
        </p:nvSpPr>
        <p:spPr>
          <a:xfrm>
            <a:off x="2099850" y="883418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Initial Results</a:t>
            </a:r>
            <a:endParaRPr dirty="0"/>
          </a:p>
        </p:txBody>
      </p:sp>
      <p:sp>
        <p:nvSpPr>
          <p:cNvPr id="433" name="Google Shape;433;p22"/>
          <p:cNvSpPr txBox="1">
            <a:spLocks noGrp="1"/>
          </p:cNvSpPr>
          <p:nvPr>
            <p:ph type="sldNum" idx="12"/>
          </p:nvPr>
        </p:nvSpPr>
        <p:spPr>
          <a:xfrm>
            <a:off x="13557" y="4785525"/>
            <a:ext cx="548700" cy="35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mogen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838</Words>
  <Application>Microsoft Office PowerPoint</Application>
  <PresentationFormat>On-screen Show (16:9)</PresentationFormat>
  <Paragraphs>187</Paragraphs>
  <Slides>35</Slides>
  <Notes>35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Nixie One</vt:lpstr>
      <vt:lpstr>Arial</vt:lpstr>
      <vt:lpstr>Helvetica Neue</vt:lpstr>
      <vt:lpstr>Muli</vt:lpstr>
      <vt:lpstr>Imogen template</vt:lpstr>
      <vt:lpstr>3D Printing Microwave Antennas</vt:lpstr>
      <vt:lpstr>Hello!</vt:lpstr>
      <vt:lpstr>I test antennas for a living</vt:lpstr>
      <vt:lpstr>Let’s 3D Print Some Antennas</vt:lpstr>
      <vt:lpstr>What We Won’t Cover</vt:lpstr>
      <vt:lpstr>The Experiment</vt:lpstr>
      <vt:lpstr>PowerPoint Presentation</vt:lpstr>
      <vt:lpstr>PowerPoint Presentation</vt:lpstr>
      <vt:lpstr>Initial Results</vt:lpstr>
      <vt:lpstr>PowerPoint Presentation</vt:lpstr>
      <vt:lpstr>First Horn Antenna Performance</vt:lpstr>
      <vt:lpstr>So What Went Wrong?</vt:lpstr>
      <vt:lpstr>PowerPoint Presentation</vt:lpstr>
      <vt:lpstr>It has to be Surface “Roughness”</vt:lpstr>
      <vt:lpstr>PowerPoint Presentation</vt:lpstr>
      <vt:lpstr>So How Well Does it Work?</vt:lpstr>
      <vt:lpstr>How Do I Smooth My 3D Print?</vt:lpstr>
      <vt:lpstr>We Tried 4 Ways</vt:lpstr>
      <vt:lpstr>Solvent Smoothing</vt:lpstr>
      <vt:lpstr>Stay Safe</vt:lpstr>
      <vt:lpstr>Practical Solvent Smoothing</vt:lpstr>
      <vt:lpstr>Sand / File</vt:lpstr>
      <vt:lpstr>Epoxy Coat</vt:lpstr>
      <vt:lpstr>Prime the Epoxy</vt:lpstr>
      <vt:lpstr>Metalization</vt:lpstr>
      <vt:lpstr>Testing</vt:lpstr>
      <vt:lpstr>Short It Out!</vt:lpstr>
      <vt:lpstr>Baked Potato Method</vt:lpstr>
      <vt:lpstr>See For Yourself!</vt:lpstr>
      <vt:lpstr>Let’s See Some Pictures</vt:lpstr>
      <vt:lpstr>PowerPoint Presentation</vt:lpstr>
      <vt:lpstr>PowerPoint Presentation</vt:lpstr>
      <vt:lpstr>PowerPoint Presentation</vt:lpstr>
      <vt:lpstr>PowerPoint Presentation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2019-03-24T16:22:59Z</dcterms:modified>
</cp:coreProperties>
</file>