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91" r:id="rId3"/>
    <p:sldId id="292" r:id="rId4"/>
    <p:sldId id="294" r:id="rId5"/>
    <p:sldId id="295" r:id="rId6"/>
    <p:sldId id="314" r:id="rId7"/>
    <p:sldId id="315" r:id="rId8"/>
    <p:sldId id="316" r:id="rId9"/>
    <p:sldId id="296" r:id="rId10"/>
    <p:sldId id="297" r:id="rId11"/>
    <p:sldId id="299" r:id="rId12"/>
    <p:sldId id="298" r:id="rId13"/>
    <p:sldId id="305" r:id="rId14"/>
    <p:sldId id="308" r:id="rId15"/>
    <p:sldId id="304" r:id="rId16"/>
    <p:sldId id="306" r:id="rId17"/>
    <p:sldId id="302" r:id="rId18"/>
    <p:sldId id="307" r:id="rId19"/>
    <p:sldId id="303" r:id="rId20"/>
    <p:sldId id="257" r:id="rId21"/>
    <p:sldId id="258" r:id="rId22"/>
    <p:sldId id="259" r:id="rId23"/>
    <p:sldId id="260" r:id="rId24"/>
    <p:sldId id="261" r:id="rId25"/>
    <p:sldId id="262" r:id="rId26"/>
    <p:sldId id="263" r:id="rId27"/>
    <p:sldId id="264" r:id="rId28"/>
    <p:sldId id="265" r:id="rId29"/>
    <p:sldId id="266" r:id="rId30"/>
    <p:sldId id="268" r:id="rId31"/>
    <p:sldId id="269" r:id="rId32"/>
    <p:sldId id="271" r:id="rId33"/>
    <p:sldId id="272" r:id="rId34"/>
    <p:sldId id="273" r:id="rId35"/>
    <p:sldId id="274" r:id="rId36"/>
    <p:sldId id="275" r:id="rId37"/>
    <p:sldId id="277" r:id="rId38"/>
    <p:sldId id="278" r:id="rId39"/>
    <p:sldId id="279" r:id="rId40"/>
    <p:sldId id="276" r:id="rId41"/>
    <p:sldId id="280" r:id="rId42"/>
    <p:sldId id="281" r:id="rId43"/>
    <p:sldId id="301" r:id="rId44"/>
    <p:sldId id="310" r:id="rId45"/>
    <p:sldId id="300" r:id="rId46"/>
    <p:sldId id="282" r:id="rId47"/>
    <p:sldId id="283" r:id="rId48"/>
    <p:sldId id="285" r:id="rId49"/>
    <p:sldId id="286" r:id="rId50"/>
    <p:sldId id="290" r:id="rId51"/>
    <p:sldId id="289" r:id="rId52"/>
    <p:sldId id="311" r:id="rId53"/>
    <p:sldId id="312" r:id="rId54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4684" autoAdjust="0"/>
  </p:normalViewPr>
  <p:slideViewPr>
    <p:cSldViewPr>
      <p:cViewPr varScale="1">
        <p:scale>
          <a:sx n="43" d="100"/>
          <a:sy n="43" d="100"/>
        </p:scale>
        <p:origin x="-63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9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388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82D8-CFEE-4AAF-BF96-920FA61061E5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53D84-8D98-40CE-8057-2D0A191F9A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82D8-CFEE-4AAF-BF96-920FA61061E5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53D84-8D98-40CE-8057-2D0A191F9A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82D8-CFEE-4AAF-BF96-920FA61061E5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53D84-8D98-40CE-8057-2D0A191F9A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82D8-CFEE-4AAF-BF96-920FA61061E5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53D84-8D98-40CE-8057-2D0A191F9A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82D8-CFEE-4AAF-BF96-920FA61061E5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53D84-8D98-40CE-8057-2D0A191F9A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82D8-CFEE-4AAF-BF96-920FA61061E5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53D84-8D98-40CE-8057-2D0A191F9A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82D8-CFEE-4AAF-BF96-920FA61061E5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53D84-8D98-40CE-8057-2D0A191F9A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82D8-CFEE-4AAF-BF96-920FA61061E5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53D84-8D98-40CE-8057-2D0A191F9A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82D8-CFEE-4AAF-BF96-920FA61061E5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53D84-8D98-40CE-8057-2D0A191F9A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82D8-CFEE-4AAF-BF96-920FA61061E5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53D84-8D98-40CE-8057-2D0A191F9A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82D8-CFEE-4AAF-BF96-920FA61061E5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6453D84-8D98-40CE-8057-2D0A191F9AE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58982D8-CFEE-4AAF-BF96-920FA61061E5}" type="datetimeFigureOut">
              <a:rPr lang="en-US" smtClean="0"/>
              <a:pPr/>
              <a:t>4/5/2019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6453D84-8D98-40CE-8057-2D0A191F9AE7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itehawk.com/w3sz/" TargetMode="External"/><Relationship Id="rId2" Type="http://schemas.openxmlformats.org/officeDocument/2006/relationships/hyperlink" Target="http://k3tuf.com/" TargetMode="Externa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828800"/>
            <a:ext cx="7851648" cy="1828800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Station </a:t>
            </a:r>
            <a:r>
              <a:rPr lang="en-US" dirty="0" smtClean="0"/>
              <a:t>Automation</a:t>
            </a:r>
            <a:br>
              <a:rPr lang="en-US" dirty="0" smtClean="0"/>
            </a:br>
            <a:r>
              <a:rPr lang="en-US" dirty="0" smtClean="0"/>
              <a:t>      ……</a:t>
            </a:r>
            <a:r>
              <a:rPr lang="en-US" b="0" i="1" dirty="0" smtClean="0"/>
              <a:t>Another Look!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7854696" cy="1752600"/>
          </a:xfrm>
        </p:spPr>
        <p:txBody>
          <a:bodyPr/>
          <a:lstStyle/>
          <a:p>
            <a:r>
              <a:rPr lang="en-US" dirty="0" smtClean="0"/>
              <a:t>N3RG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02080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8004048" cy="1362456"/>
          </a:xfrm>
        </p:spPr>
        <p:txBody>
          <a:bodyPr/>
          <a:lstStyle/>
          <a:p>
            <a:r>
              <a:rPr lang="en-US" dirty="0" smtClean="0"/>
              <a:t>What’s available!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76400"/>
            <a:ext cx="7772400" cy="4724400"/>
          </a:xfrm>
        </p:spPr>
        <p:txBody>
          <a:bodyPr>
            <a:normAutofit fontScale="925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Hardware </a:t>
            </a:r>
          </a:p>
          <a:p>
            <a:pPr marL="98298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Switches, Relays, OTS products, Sequencer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Software</a:t>
            </a:r>
          </a:p>
          <a:p>
            <a:pPr marL="98298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Band Data, BCD, Bit, UDP, etc</a:t>
            </a:r>
          </a:p>
          <a:p>
            <a:pPr marL="98298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Serial, TCP</a:t>
            </a:r>
          </a:p>
          <a:p>
            <a:pPr marL="342900" indent="-342900"/>
            <a:r>
              <a:rPr lang="en-US" dirty="0" smtClean="0"/>
              <a:t>Where?</a:t>
            </a:r>
          </a:p>
          <a:p>
            <a:pPr marL="98298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K3TUF </a:t>
            </a:r>
            <a:r>
              <a:rPr lang="en-US" dirty="0"/>
              <a:t>– </a:t>
            </a:r>
            <a:r>
              <a:rPr lang="en-US" dirty="0" smtClean="0"/>
              <a:t> </a:t>
            </a:r>
            <a:r>
              <a:rPr lang="en-US" dirty="0" smtClean="0"/>
              <a:t>Phil   </a:t>
            </a:r>
            <a:r>
              <a:rPr lang="en-US" dirty="0" smtClean="0"/>
              <a:t> </a:t>
            </a:r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k3tuf.com</a:t>
            </a:r>
            <a:r>
              <a:rPr lang="en-US" dirty="0" smtClean="0"/>
              <a:t>      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	W3SZ - Roger    – </a:t>
            </a:r>
            <a:r>
              <a:rPr lang="en-US" dirty="0" smtClean="0"/>
              <a:t>www.nitehawk.com/w3sz</a:t>
            </a:r>
            <a:r>
              <a:rPr lang="en-US" dirty="0" smtClean="0"/>
              <a:t>/                    		                              Miscellaneous Hardware Projects at W3SZ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r>
              <a:rPr lang="en-US" dirty="0" smtClean="0"/>
              <a:t>	Terry Price – Directive Systems  Has PC board design that may  		        be available if there is enough interest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endParaRPr lang="en-US" dirty="0" smtClean="0">
              <a:hlinkClick r:id="rId3"/>
            </a:endParaRPr>
          </a:p>
          <a:p>
            <a:endParaRPr lang="en-US" dirty="0" smtClean="0">
              <a:hlinkClick r:id="rId3"/>
            </a:endParaRPr>
          </a:p>
          <a:p>
            <a:endParaRPr lang="en-US" dirty="0" smtClean="0">
              <a:hlinkClick r:id="rId3"/>
            </a:endParaRPr>
          </a:p>
          <a:p>
            <a:pPr marL="1257300" lvl="2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982980" lvl="1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982980" lvl="1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982980" lvl="1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385908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8004048" cy="1362456"/>
          </a:xfrm>
        </p:spPr>
        <p:txBody>
          <a:bodyPr/>
          <a:lstStyle/>
          <a:p>
            <a:r>
              <a:rPr lang="en-US" dirty="0" smtClean="0"/>
              <a:t>What’s available!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24000"/>
            <a:ext cx="7772400" cy="472440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92583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Arduino</a:t>
            </a:r>
            <a:br>
              <a:rPr lang="en-US" sz="2800" dirty="0" smtClean="0"/>
            </a:br>
            <a:endParaRPr lang="en-US" sz="2800" dirty="0" smtClean="0"/>
          </a:p>
          <a:p>
            <a:pPr marL="92583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Rasp Pi</a:t>
            </a:r>
            <a:br>
              <a:rPr lang="en-US" sz="2800" dirty="0" smtClean="0"/>
            </a:br>
            <a:endParaRPr lang="en-US" sz="2800" dirty="0" smtClean="0"/>
          </a:p>
          <a:p>
            <a:pPr marL="92583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Basic Stamp</a:t>
            </a:r>
            <a:br>
              <a:rPr lang="en-US" sz="2800" dirty="0" smtClean="0"/>
            </a:br>
            <a:endParaRPr lang="en-US" sz="2800" dirty="0" smtClean="0"/>
          </a:p>
          <a:p>
            <a:pPr marL="92583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PC</a:t>
            </a:r>
          </a:p>
          <a:p>
            <a:pPr marL="982980" lvl="1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982980" lvl="1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744481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8004048" cy="1362456"/>
          </a:xfrm>
        </p:spPr>
        <p:txBody>
          <a:bodyPr/>
          <a:lstStyle/>
          <a:p>
            <a:r>
              <a:rPr lang="en-US" dirty="0" smtClean="0"/>
              <a:t>What’s available!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76400"/>
            <a:ext cx="7772400" cy="472440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Hardware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982980" lvl="1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982980" lvl="1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982980" lvl="1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4" name="Picture 3" descr="008 - IF SWITCH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057400"/>
            <a:ext cx="3276600" cy="184706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016 - N3RG AUTO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099203"/>
            <a:ext cx="3202443" cy="180526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028 - KC2TN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310" y="3926662"/>
            <a:ext cx="3228689" cy="2421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030 - KC2TN"/>
          <p:cNvPicPr>
            <a:picLocks noGrp="1" noChangeAspect="1"/>
          </p:cNvPicPr>
          <p:nvPr isPhoto="1"/>
        </p:nvPicPr>
        <p:blipFill>
          <a:blip r:embed="rId5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649895" y="3528431"/>
            <a:ext cx="2421517" cy="32179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6892411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\\NAS-01-EC-63\media\Ham Radio\KC2TN Station\Station Automation\KC2TN Band Switch Box\IMG_26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9" y="685800"/>
            <a:ext cx="7927019" cy="59452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433475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\\NAS-01-EC-63\media\Ham Radio\KC2TN Station\Station Automation\Relays\i2cRFprot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71600"/>
            <a:ext cx="3697941" cy="46101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nitehawk.com/w3sz/n3ftiboard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371600"/>
            <a:ext cx="4343400" cy="4610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4921855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NAS-01-EC-63\media\Ham Radio\KC2TN Station\Station Automation\Relays\i2cRFprot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590800"/>
            <a:ext cx="3162300" cy="39423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NAS-01-EC-63\media\Ham Radio\KC2TN Station\Station Automation\BNC Panel Jac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35811">
            <a:off x="6707734" y="204167"/>
            <a:ext cx="648571" cy="7050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\\NAS-01-EC-63\media\Ham Radio\KC2TN Station\Station Automation\BNC Panel Jac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35811">
            <a:off x="1006644" y="141098"/>
            <a:ext cx="648571" cy="7050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\\NAS-01-EC-63\media\Ham Radio\KC2TN Station\Station Automation\BNC Panel Jac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35811">
            <a:off x="1754734" y="151985"/>
            <a:ext cx="648571" cy="7050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832" y="36202"/>
            <a:ext cx="963613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6202"/>
            <a:ext cx="963613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6202"/>
            <a:ext cx="963613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 descr="\\NAS-01-EC-63\media\Ham Radio\KC2TN Station\Station Automation\BNC Panel Jac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35811">
            <a:off x="5107533" y="199070"/>
            <a:ext cx="648571" cy="7050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75511"/>
            <a:ext cx="963613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70" y="56571"/>
            <a:ext cx="963613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Elbow Connector 4"/>
          <p:cNvCxnSpPr/>
          <p:nvPr/>
        </p:nvCxnSpPr>
        <p:spPr>
          <a:xfrm rot="10800000" flipV="1">
            <a:off x="1371604" y="844547"/>
            <a:ext cx="4901404" cy="3041651"/>
          </a:xfrm>
          <a:prstGeom prst="bentConnector3">
            <a:avLst>
              <a:gd name="adj1" fmla="val -828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/>
          <p:nvPr/>
        </p:nvCxnSpPr>
        <p:spPr>
          <a:xfrm rot="16200000" flipH="1">
            <a:off x="600075" y="1609724"/>
            <a:ext cx="1981201" cy="438150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11"/>
          <p:cNvCxnSpPr/>
          <p:nvPr/>
        </p:nvCxnSpPr>
        <p:spPr>
          <a:xfrm rot="5400000">
            <a:off x="974119" y="1943099"/>
            <a:ext cx="2209801" cy="12700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/>
          <p:nvPr/>
        </p:nvCxnSpPr>
        <p:spPr>
          <a:xfrm rot="5400000">
            <a:off x="1590868" y="1749230"/>
            <a:ext cx="2203452" cy="394088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/>
          <p:nvPr/>
        </p:nvCxnSpPr>
        <p:spPr>
          <a:xfrm rot="5400000">
            <a:off x="2263377" y="1552971"/>
            <a:ext cx="2203452" cy="786606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7"/>
          <p:cNvCxnSpPr/>
          <p:nvPr/>
        </p:nvCxnSpPr>
        <p:spPr>
          <a:xfrm rot="5400000">
            <a:off x="2904926" y="1304726"/>
            <a:ext cx="2203452" cy="1283097"/>
          </a:xfrm>
          <a:prstGeom prst="bentConnector3">
            <a:avLst>
              <a:gd name="adj1" fmla="val 5719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/>
          <p:nvPr/>
        </p:nvCxnSpPr>
        <p:spPr>
          <a:xfrm rot="5400000">
            <a:off x="3503228" y="1119411"/>
            <a:ext cx="2082962" cy="1774218"/>
          </a:xfrm>
          <a:prstGeom prst="bentConnector3">
            <a:avLst>
              <a:gd name="adj1" fmla="val 6612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5" name="Elbow Connector 1024"/>
          <p:cNvCxnSpPr/>
          <p:nvPr/>
        </p:nvCxnSpPr>
        <p:spPr>
          <a:xfrm rot="10800000" flipV="1">
            <a:off x="1809751" y="814871"/>
            <a:ext cx="5222268" cy="2921160"/>
          </a:xfrm>
          <a:prstGeom prst="bentConnector3">
            <a:avLst>
              <a:gd name="adj1" fmla="val -28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5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099206" y="3909774"/>
            <a:ext cx="1803588" cy="2968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37" name="Straight Connector 1036"/>
          <p:cNvCxnSpPr/>
          <p:nvPr/>
        </p:nvCxnSpPr>
        <p:spPr>
          <a:xfrm flipV="1">
            <a:off x="2209800" y="4343400"/>
            <a:ext cx="4953000" cy="609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9" name="Straight Connector 1038"/>
          <p:cNvCxnSpPr/>
          <p:nvPr/>
        </p:nvCxnSpPr>
        <p:spPr>
          <a:xfrm flipV="1">
            <a:off x="2362200" y="4419600"/>
            <a:ext cx="4737006" cy="533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1" name="Straight Connector 1040"/>
          <p:cNvCxnSpPr/>
          <p:nvPr/>
        </p:nvCxnSpPr>
        <p:spPr>
          <a:xfrm flipV="1">
            <a:off x="2557840" y="4561967"/>
            <a:ext cx="4474179" cy="3910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3" name="Straight Connector 1042"/>
          <p:cNvCxnSpPr/>
          <p:nvPr/>
        </p:nvCxnSpPr>
        <p:spPr>
          <a:xfrm flipV="1">
            <a:off x="2819400" y="4648200"/>
            <a:ext cx="434340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5" name="Straight Connector 1044"/>
          <p:cNvCxnSpPr/>
          <p:nvPr/>
        </p:nvCxnSpPr>
        <p:spPr>
          <a:xfrm flipV="1">
            <a:off x="3048000" y="4757483"/>
            <a:ext cx="4114800" cy="1955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7" name="Straight Connector 1046"/>
          <p:cNvCxnSpPr/>
          <p:nvPr/>
        </p:nvCxnSpPr>
        <p:spPr>
          <a:xfrm flipV="1">
            <a:off x="3276600" y="4855241"/>
            <a:ext cx="3886200" cy="977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0" name="Straight Connector 1049"/>
          <p:cNvCxnSpPr/>
          <p:nvPr/>
        </p:nvCxnSpPr>
        <p:spPr>
          <a:xfrm flipV="1">
            <a:off x="3371445" y="4953000"/>
            <a:ext cx="3727761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2" name="Straight Connector 1051"/>
          <p:cNvCxnSpPr/>
          <p:nvPr/>
        </p:nvCxnSpPr>
        <p:spPr>
          <a:xfrm>
            <a:off x="3581400" y="4953001"/>
            <a:ext cx="3581400" cy="761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4" name="Straight Connector 1053"/>
          <p:cNvCxnSpPr/>
          <p:nvPr/>
        </p:nvCxnSpPr>
        <p:spPr>
          <a:xfrm>
            <a:off x="2209800" y="5105400"/>
            <a:ext cx="4953000" cy="15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6" name="Straight Connector 1055"/>
          <p:cNvCxnSpPr>
            <a:endCxn id="1035" idx="3"/>
          </p:cNvCxnSpPr>
          <p:nvPr/>
        </p:nvCxnSpPr>
        <p:spPr>
          <a:xfrm>
            <a:off x="2362200" y="5181600"/>
            <a:ext cx="4737006" cy="2123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8" name="Straight Connector 1057"/>
          <p:cNvCxnSpPr/>
          <p:nvPr/>
        </p:nvCxnSpPr>
        <p:spPr>
          <a:xfrm>
            <a:off x="2495550" y="5105400"/>
            <a:ext cx="4667250" cy="457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0" name="Straight Connector 1059"/>
          <p:cNvCxnSpPr/>
          <p:nvPr/>
        </p:nvCxnSpPr>
        <p:spPr>
          <a:xfrm>
            <a:off x="2557840" y="5105400"/>
            <a:ext cx="4604960" cy="533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2" name="Straight Connector 1061"/>
          <p:cNvCxnSpPr/>
          <p:nvPr/>
        </p:nvCxnSpPr>
        <p:spPr>
          <a:xfrm>
            <a:off x="2819400" y="5105400"/>
            <a:ext cx="4343400" cy="609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4" name="Straight Connector 1063"/>
          <p:cNvCxnSpPr/>
          <p:nvPr/>
        </p:nvCxnSpPr>
        <p:spPr>
          <a:xfrm>
            <a:off x="3048000" y="5181600"/>
            <a:ext cx="4114800" cy="685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6" name="Straight Connector 1065"/>
          <p:cNvCxnSpPr/>
          <p:nvPr/>
        </p:nvCxnSpPr>
        <p:spPr>
          <a:xfrm>
            <a:off x="3200400" y="5105400"/>
            <a:ext cx="3898806" cy="838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8" name="Straight Connector 1067"/>
          <p:cNvCxnSpPr/>
          <p:nvPr/>
        </p:nvCxnSpPr>
        <p:spPr>
          <a:xfrm>
            <a:off x="3371445" y="5029200"/>
            <a:ext cx="3791355" cy="1066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9" name="TextBox 1068"/>
          <p:cNvSpPr txBox="1"/>
          <p:nvPr/>
        </p:nvSpPr>
        <p:spPr>
          <a:xfrm>
            <a:off x="1133613" y="1032774"/>
            <a:ext cx="49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2M</a:t>
            </a:r>
            <a:endParaRPr lang="en-US" dirty="0"/>
          </a:p>
        </p:txBody>
      </p:sp>
      <p:sp>
        <p:nvSpPr>
          <p:cNvPr id="1071" name="TextBox 1070"/>
          <p:cNvSpPr txBox="1"/>
          <p:nvPr/>
        </p:nvSpPr>
        <p:spPr>
          <a:xfrm>
            <a:off x="1826476" y="1032774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220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2621776" y="1032774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432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3490544" y="1032774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903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4321829" y="103588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1296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5149803" y="1041508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2304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5946636" y="1041508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3456</a:t>
            </a:r>
          </a:p>
        </p:txBody>
      </p:sp>
      <p:pic>
        <p:nvPicPr>
          <p:cNvPr id="1072" name="Picture 1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1734">
            <a:off x="8057965" y="39142"/>
            <a:ext cx="924888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" name="TextBox 85"/>
          <p:cNvSpPr txBox="1"/>
          <p:nvPr/>
        </p:nvSpPr>
        <p:spPr>
          <a:xfrm>
            <a:off x="85327" y="993465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28Mhz</a:t>
            </a:r>
            <a:endParaRPr lang="en-US" dirty="0"/>
          </a:p>
        </p:txBody>
      </p:sp>
      <p:cxnSp>
        <p:nvCxnSpPr>
          <p:cNvPr id="1074" name="Elbow Connector 1073"/>
          <p:cNvCxnSpPr>
            <a:stCxn id="1032" idx="2"/>
          </p:cNvCxnSpPr>
          <p:nvPr/>
        </p:nvCxnSpPr>
        <p:spPr>
          <a:xfrm rot="16200000" flipH="1">
            <a:off x="-325658" y="1817329"/>
            <a:ext cx="2262766" cy="655776"/>
          </a:xfrm>
          <a:prstGeom prst="bentConnector3">
            <a:avLst>
              <a:gd name="adj1" fmla="val 9419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8270981" y="1041509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12V</a:t>
            </a:r>
            <a:endParaRPr lang="en-US" dirty="0"/>
          </a:p>
        </p:txBody>
      </p:sp>
      <p:pic>
        <p:nvPicPr>
          <p:cNvPr id="1076" name="Picture 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94208">
            <a:off x="7438659" y="198486"/>
            <a:ext cx="55391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" name="TextBox 91"/>
          <p:cNvSpPr txBox="1"/>
          <p:nvPr/>
        </p:nvSpPr>
        <p:spPr>
          <a:xfrm>
            <a:off x="7510840" y="785039"/>
            <a:ext cx="504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  <a:r>
              <a:rPr lang="en-US" dirty="0" smtClean="0"/>
              <a:t>V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641848" y="2590800"/>
            <a:ext cx="1664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Decoder Board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166516" y="3274367"/>
            <a:ext cx="17858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Arduino/</a:t>
            </a:r>
            <a:r>
              <a:rPr lang="en-US" dirty="0" err="1" smtClean="0"/>
              <a:t>RaspPi</a:t>
            </a:r>
            <a:endParaRPr lang="en-US" dirty="0" smtClean="0"/>
          </a:p>
          <a:p>
            <a:pPr algn="ctr"/>
            <a:r>
              <a:rPr lang="en-US" dirty="0" err="1" smtClean="0"/>
              <a:t>Beaglebone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471292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\\NAS-01-EC-63\media\Ham Radio\KC2TN Station\Station Automation\KC2TN Band Switch Box\IMG_96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179" y="914400"/>
            <a:ext cx="4114800" cy="30861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\\NAS-01-EC-63\media\Ham Radio\KC2TN Station\Station Automation\KC2TN Band Switch Box\IMG_96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48" y="880369"/>
            <a:ext cx="4470400" cy="31201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\\NAS-01-EC-63\media\Ham Radio\KC2TN Station\Station Automation\KC2TN Band Switch Box\IMG_07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000500"/>
            <a:ext cx="3886200" cy="2914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312752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\\NAS-01-EC-63\media\Ham Radio\KC2TN Station\Station Automation\KC2TN Band Switch Box\IMG_07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685800"/>
            <a:ext cx="7721600" cy="5791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686507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028 - KC2TN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345" y="2838080"/>
            <a:ext cx="6629400" cy="405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76200"/>
            <a:ext cx="710929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277249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\\NAS-01-EC-63\media\Ham Radio\KC2TN Station\Station Automation\Flex USB Cable  Bit Setup Scre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399" y="685800"/>
            <a:ext cx="6334125" cy="60734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3216" y="101025"/>
            <a:ext cx="906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Flex Radios Systems USB Configuration Interface </a:t>
            </a:r>
            <a:endParaRPr lang="en-US" sz="3200" dirty="0"/>
          </a:p>
        </p:txBody>
      </p:sp>
    </p:spTree>
    <p:extLst>
      <p:ext uri="{BB962C8B-B14F-4D97-AF65-F5344CB8AC3E}">
        <p14:creationId xmlns="" xmlns:p14="http://schemas.microsoft.com/office/powerpoint/2010/main" val="3010606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7772400" cy="1362456"/>
          </a:xfrm>
        </p:spPr>
        <p:txBody>
          <a:bodyPr/>
          <a:lstStyle/>
          <a:p>
            <a:r>
              <a:rPr lang="en-US" dirty="0" smtClean="0"/>
              <a:t>Why automate?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2286000"/>
            <a:ext cx="8001000" cy="358140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Wrong antenna selected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Wrong band selected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</a:t>
            </a:r>
            <a:r>
              <a:rPr lang="en-US" dirty="0" smtClean="0"/>
              <a:t>rong band or mode logged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Transmitted into your LNA</a:t>
            </a:r>
            <a:br>
              <a:rPr lang="en-US" dirty="0" smtClean="0"/>
            </a:b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Resulting in Blown PA’s, QSO’s Lost, LNA’s lost…</a:t>
            </a:r>
            <a:r>
              <a:rPr lang="en-US" dirty="0" err="1" smtClean="0"/>
              <a:t>etc</a:t>
            </a:r>
            <a:r>
              <a:rPr lang="en-US" dirty="0" smtClean="0"/>
              <a:t>!</a:t>
            </a:r>
            <a:br>
              <a:rPr lang="en-US" dirty="0" smtClean="0"/>
            </a:b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      …too many things to remember in the heat of the battle!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29701555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1 - N3RG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38" y="0"/>
            <a:ext cx="887253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1257254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2 - N3RG ANTS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38" y="0"/>
            <a:ext cx="887253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6159940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3 - N3RG ANTS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" y="0"/>
            <a:ext cx="8875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906860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4 - n3rg-old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8221148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5 - N3RG-old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7025233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6 - old relcomm switches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8844306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7 - 5-10Ghz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900"/>
            <a:ext cx="9144000" cy="51546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2938723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8 - IF SWITCH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900"/>
            <a:ext cx="9144000" cy="51546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004545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9 - W2SJ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900"/>
            <a:ext cx="9144000" cy="51546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3242479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0 - parallax ant controller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900"/>
            <a:ext cx="9144000" cy="51546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587865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7772400" cy="1362456"/>
          </a:xfrm>
        </p:spPr>
        <p:txBody>
          <a:bodyPr/>
          <a:lstStyle/>
          <a:p>
            <a:r>
              <a:rPr lang="en-US" dirty="0" smtClean="0"/>
              <a:t>Establish Your Needs: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209800"/>
            <a:ext cx="8080248" cy="2934136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If you have a 3 band, 3 antenna simple setup…., </a:t>
            </a:r>
            <a:br>
              <a:rPr lang="en-US" sz="2800" dirty="0" smtClean="0"/>
            </a:br>
            <a:r>
              <a:rPr lang="en-US" sz="2800" dirty="0" smtClean="0"/>
              <a:t>	you’re probably OK!</a:t>
            </a:r>
            <a:br>
              <a:rPr lang="en-US" sz="2800" dirty="0" smtClean="0"/>
            </a:br>
            <a:endParaRPr lang="en-US" sz="28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BUT…who stays on 3 bands?</a:t>
            </a:r>
            <a:br>
              <a:rPr lang="en-US" sz="2800" dirty="0" smtClean="0"/>
            </a:br>
            <a:endParaRPr lang="en-US" sz="28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So, your needs will expand as your setup expands!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25709251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2 - W2SJ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509224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3 - N3RG-old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5789974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5 - N3RG AUTO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900"/>
            <a:ext cx="9144000" cy="51546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9966275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6 - N3RG AUTO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900"/>
            <a:ext cx="9144000" cy="51546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6059625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7 - N3RG AUTO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900"/>
            <a:ext cx="9144000" cy="51546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4159372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8 - N3RG AUTO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900"/>
            <a:ext cx="9144000" cy="51546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4715223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9 - N3RG AUTO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900"/>
            <a:ext cx="9144000" cy="51546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4104900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1 - N3RG NEW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8425" y="0"/>
            <a:ext cx="386556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1793391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2 - N3RG AUTO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8425" y="0"/>
            <a:ext cx="386556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6221822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3 - N3RG AUTO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900"/>
            <a:ext cx="9144000" cy="51546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640862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026" name="Picture 2" descr="\\NAS-01-EC-63\media\Ham Radio\KC2TN Station\Station Automation\N3RG Station Automation\Resized_20190112_164541_7030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908482"/>
            <a:ext cx="6673049" cy="58603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91330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0 - N3RG MICROWAVE CONTROLLER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488"/>
            <a:ext cx="9144000" cy="66754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9411672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4 - N3RG AUTO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900"/>
            <a:ext cx="9144000" cy="51546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59295907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5 - N3RG AUTO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900"/>
            <a:ext cx="9144000" cy="51546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87024618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EQUENCE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1828800"/>
            <a:ext cx="8143875" cy="42957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0735215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8600"/>
            <a:ext cx="7470648" cy="829056"/>
          </a:xfrm>
        </p:spPr>
        <p:txBody>
          <a:bodyPr/>
          <a:lstStyle/>
          <a:p>
            <a:r>
              <a:rPr lang="en-US" dirty="0" smtClean="0"/>
              <a:t>Same setup for all LNAs</a:t>
            </a:r>
            <a:endParaRPr lang="en-US" dirty="0"/>
          </a:p>
        </p:txBody>
      </p:sp>
      <p:pic>
        <p:nvPicPr>
          <p:cNvPr id="4" name="Picture 3" descr="LNA bo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2638" y="1219200"/>
            <a:ext cx="5380162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725380"/>
            <a:ext cx="5791200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28396872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6 - NEW STATION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900"/>
            <a:ext cx="9144000" cy="51546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428155510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7 - NEW STATION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900"/>
            <a:ext cx="9144000" cy="51546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56393231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9 - KC2TN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96330144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30 - KC2TN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465153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7772400" cy="1362456"/>
          </a:xfrm>
        </p:spPr>
        <p:txBody>
          <a:bodyPr/>
          <a:lstStyle/>
          <a:p>
            <a:r>
              <a:rPr lang="en-US" dirty="0" smtClean="0"/>
              <a:t>Let’s begin the process: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981200"/>
            <a:ext cx="8229600" cy="426720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Establish what bands you’re on</a:t>
            </a:r>
            <a:br>
              <a:rPr lang="en-US" sz="2800" dirty="0" smtClean="0"/>
            </a:br>
            <a:endParaRPr lang="en-US" sz="28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Define your process for changing bands…ALL the steps! </a:t>
            </a:r>
            <a:br>
              <a:rPr lang="en-US" sz="2800" dirty="0" smtClean="0"/>
            </a:br>
            <a:endParaRPr lang="en-US" sz="28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KISS method!</a:t>
            </a:r>
            <a:br>
              <a:rPr lang="en-US" sz="2800" dirty="0" smtClean="0"/>
            </a:br>
            <a:endParaRPr lang="en-US" sz="28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Leave room for expansion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5363776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34 - KC2TN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72375783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33 - KC2TN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48148305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990600"/>
          </a:xfrm>
        </p:spPr>
        <p:txBody>
          <a:bodyPr/>
          <a:lstStyle/>
          <a:p>
            <a:r>
              <a:rPr lang="en-US" dirty="0" smtClean="0"/>
              <a:t>Another example at K1RZ </a:t>
            </a:r>
            <a:endParaRPr lang="en-US" dirty="0"/>
          </a:p>
        </p:txBody>
      </p:sp>
      <p:pic>
        <p:nvPicPr>
          <p:cNvPr id="4" name="Picture 3" descr="K1RZ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1295400"/>
            <a:ext cx="7112000" cy="533400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3788664"/>
          </a:xfrm>
        </p:spPr>
        <p:txBody>
          <a:bodyPr/>
          <a:lstStyle/>
          <a:p>
            <a:r>
              <a:rPr lang="en-US" sz="9600" dirty="0" smtClean="0"/>
              <a:t>    </a:t>
            </a:r>
            <a:r>
              <a:rPr lang="en-US" sz="9600" dirty="0" smtClean="0"/>
              <a:t>  THE  </a:t>
            </a:r>
            <a:r>
              <a:rPr lang="en-US" sz="9600" dirty="0" smtClean="0"/>
              <a:t>END </a:t>
            </a:r>
            <a:r>
              <a:rPr lang="en-US" sz="9600" dirty="0" smtClean="0"/>
              <a:t/>
            </a:r>
            <a:br>
              <a:rPr lang="en-US" sz="9600" dirty="0" smtClean="0"/>
            </a:br>
            <a:r>
              <a:rPr lang="en-US" sz="9600" dirty="0" smtClean="0"/>
              <a:t>         </a:t>
            </a:r>
            <a:r>
              <a:rPr lang="en-US" sz="6600" dirty="0" smtClean="0"/>
              <a:t>o</a:t>
            </a:r>
            <a:r>
              <a:rPr lang="en-US" sz="6600" dirty="0" smtClean="0"/>
              <a:t>r is it ?</a:t>
            </a:r>
            <a:endParaRPr lang="en-US" sz="6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7772400" cy="1362456"/>
          </a:xfrm>
        </p:spPr>
        <p:txBody>
          <a:bodyPr/>
          <a:lstStyle/>
          <a:p>
            <a:r>
              <a:rPr lang="en-US" dirty="0" smtClean="0"/>
              <a:t>Come up with a Plan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209800"/>
            <a:ext cx="8080248" cy="2934136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A block diagram is a good way to start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Usually leads to a schematic diagram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Develop a parts list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Always leave room for expansion!</a:t>
            </a: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2570925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block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457200"/>
            <a:ext cx="8077200" cy="60579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4 - FLEX5K Controller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9900"/>
            <a:ext cx="9144000" cy="59166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1330303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0"/>
            <a:ext cx="8004048" cy="1362456"/>
          </a:xfrm>
        </p:spPr>
        <p:txBody>
          <a:bodyPr/>
          <a:lstStyle/>
          <a:p>
            <a:r>
              <a:rPr lang="en-US" dirty="0" smtClean="0"/>
              <a:t>No Turnkey process exists!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514600"/>
            <a:ext cx="7772400" cy="335280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Every station’s setup is different</a:t>
            </a:r>
            <a:br>
              <a:rPr lang="en-US" sz="2800" dirty="0" smtClean="0"/>
            </a:br>
            <a:endParaRPr lang="en-US" sz="28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Equipment varies</a:t>
            </a:r>
            <a:br>
              <a:rPr lang="en-US" sz="2800" dirty="0" smtClean="0"/>
            </a:br>
            <a:endParaRPr lang="en-US" sz="28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Interconnections vary</a:t>
            </a:r>
            <a:br>
              <a:rPr lang="en-US" sz="2800" dirty="0" smtClean="0"/>
            </a:br>
            <a:endParaRPr lang="en-US" sz="28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Antennas vary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535601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3214</TotalTime>
  <Words>146</Words>
  <Application>Microsoft Office PowerPoint</Application>
  <PresentationFormat>On-screen Show (4:3)</PresentationFormat>
  <Paragraphs>93</Paragraphs>
  <Slides>53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Flow</vt:lpstr>
      <vt:lpstr>Station Automation       ……Another Look!</vt:lpstr>
      <vt:lpstr>Why automate?</vt:lpstr>
      <vt:lpstr>Establish Your Needs:</vt:lpstr>
      <vt:lpstr>Slide 4</vt:lpstr>
      <vt:lpstr>Let’s begin the process:</vt:lpstr>
      <vt:lpstr>Come up with a Plan:</vt:lpstr>
      <vt:lpstr>Slide 7</vt:lpstr>
      <vt:lpstr>Slide 8</vt:lpstr>
      <vt:lpstr>No Turnkey process exists!</vt:lpstr>
      <vt:lpstr>What’s available!</vt:lpstr>
      <vt:lpstr>What’s available!</vt:lpstr>
      <vt:lpstr>What’s available!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Same setup for all LNAs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Another example at K1RZ </vt:lpstr>
      <vt:lpstr>      THE  END           or is it 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Station Automation</dc:title>
  <dc:creator>Windows User</dc:creator>
  <cp:lastModifiedBy>owner</cp:lastModifiedBy>
  <cp:revision>77</cp:revision>
  <dcterms:created xsi:type="dcterms:W3CDTF">2017-10-02T18:46:30Z</dcterms:created>
  <dcterms:modified xsi:type="dcterms:W3CDTF">2019-04-05T12:58:08Z</dcterms:modified>
</cp:coreProperties>
</file>