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33"/>
  </p:notesMasterIdLst>
  <p:sldIdLst>
    <p:sldId id="393" r:id="rId2"/>
    <p:sldId id="394" r:id="rId3"/>
    <p:sldId id="421" r:id="rId4"/>
    <p:sldId id="422" r:id="rId5"/>
    <p:sldId id="395" r:id="rId6"/>
    <p:sldId id="396" r:id="rId7"/>
    <p:sldId id="397" r:id="rId8"/>
    <p:sldId id="412" r:id="rId9"/>
    <p:sldId id="398" r:id="rId10"/>
    <p:sldId id="399" r:id="rId11"/>
    <p:sldId id="400" r:id="rId12"/>
    <p:sldId id="409" r:id="rId13"/>
    <p:sldId id="401" r:id="rId14"/>
    <p:sldId id="402" r:id="rId15"/>
    <p:sldId id="403" r:id="rId16"/>
    <p:sldId id="404" r:id="rId17"/>
    <p:sldId id="410" r:id="rId18"/>
    <p:sldId id="411" r:id="rId19"/>
    <p:sldId id="405" r:id="rId20"/>
    <p:sldId id="406" r:id="rId21"/>
    <p:sldId id="407" r:id="rId22"/>
    <p:sldId id="413" r:id="rId23"/>
    <p:sldId id="408" r:id="rId24"/>
    <p:sldId id="414" r:id="rId25"/>
    <p:sldId id="417" r:id="rId26"/>
    <p:sldId id="418" r:id="rId27"/>
    <p:sldId id="415" r:id="rId28"/>
    <p:sldId id="419" r:id="rId29"/>
    <p:sldId id="416" r:id="rId30"/>
    <p:sldId id="420" r:id="rId31"/>
    <p:sldId id="423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CC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91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34F0E6-55B2-46C7-8DDB-E10EF37A21EC}" type="datetimeFigureOut">
              <a:rPr lang="en-US" smtClean="0"/>
              <a:t>4/6/2019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B4730A-8CF4-4279-9C85-A04991383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073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A38C5A-BA00-4260-A442-209F8085FE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1137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18E47C-91B8-4DD7-A98B-6041F8B6867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464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7DD076-4B22-414B-BCAF-4F0A9D84A92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564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EB69D5-0E31-4529-9301-D21790A4508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2415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04BA56-6D28-4FF3-BC23-8EC9A7D8331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98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16F36-9641-4CBF-8584-827BF9056E7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1362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2681C-7A65-4259-B3EA-7BB5EC84D65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2812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1EA63-C4AD-4670-9C33-6D5FDEA1DA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5569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1F8DF0-427D-4F0B-89F1-410041F0E12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9388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628E69-08D8-4FA0-8CD2-9F02CE4F4D3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2137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8DD136-936A-4F05-9EBA-63BB6C022F4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6259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67F78CD-C6C0-4403-A4C4-C475538AAEA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dirty="0" err="1" smtClean="0"/>
              <a:t>Visualing</a:t>
            </a:r>
            <a:r>
              <a:rPr lang="en-US" sz="5400" dirty="0" smtClean="0"/>
              <a:t> Microwaves</a:t>
            </a:r>
            <a:endParaRPr lang="en-US" sz="54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Paul Wade W1GHZ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99100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524000"/>
          </a:xfrm>
        </p:spPr>
        <p:txBody>
          <a:bodyPr/>
          <a:lstStyle/>
          <a:p>
            <a:r>
              <a:rPr lang="en-US" sz="4800" dirty="0" smtClean="0"/>
              <a:t>Signal Source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4000" dirty="0" smtClean="0">
                <a:solidFill>
                  <a:schemeClr val="tx1"/>
                </a:solidFill>
              </a:rPr>
              <a:t>only a few </a:t>
            </a:r>
            <a:r>
              <a:rPr lang="en-US" sz="4000" dirty="0" err="1" smtClean="0">
                <a:solidFill>
                  <a:schemeClr val="tx1"/>
                </a:solidFill>
              </a:rPr>
              <a:t>milliwatts</a:t>
            </a:r>
            <a:r>
              <a:rPr lang="en-US" sz="4000" dirty="0" smtClean="0">
                <a:solidFill>
                  <a:schemeClr val="tx1"/>
                </a:solidFill>
              </a:rPr>
              <a:t> needed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12" y="1914181"/>
            <a:ext cx="9144000" cy="494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1403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Probe Standing Waves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52600"/>
            <a:ext cx="9144000" cy="4679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701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Probe on Transmission Line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Sensitive detector – very low power level</a:t>
            </a:r>
          </a:p>
          <a:p>
            <a:pPr lvl="1"/>
            <a:r>
              <a:rPr lang="en-US" dirty="0" smtClean="0"/>
              <a:t>~30 </a:t>
            </a:r>
            <a:r>
              <a:rPr lang="en-US" dirty="0" err="1" smtClean="0"/>
              <a:t>dBm</a:t>
            </a:r>
            <a:r>
              <a:rPr lang="en-US" dirty="0" smtClean="0"/>
              <a:t> max from probe</a:t>
            </a:r>
          </a:p>
          <a:p>
            <a:pPr lvl="1"/>
            <a:r>
              <a:rPr lang="en-US" dirty="0" smtClean="0"/>
              <a:t>Low radiation levels = </a:t>
            </a:r>
            <a:r>
              <a:rPr lang="en-US" i="1" dirty="0" smtClean="0">
                <a:solidFill>
                  <a:srgbClr val="FF99CC"/>
                </a:solidFill>
              </a:rPr>
              <a:t>SAFE</a:t>
            </a:r>
          </a:p>
          <a:p>
            <a:endParaRPr lang="en-US" i="1" dirty="0"/>
          </a:p>
          <a:p>
            <a:r>
              <a:rPr lang="en-US" dirty="0" smtClean="0"/>
              <a:t>Indicators</a:t>
            </a:r>
          </a:p>
          <a:p>
            <a:pPr lvl="1"/>
            <a:r>
              <a:rPr lang="en-US" dirty="0" err="1" smtClean="0"/>
              <a:t>Bargraph</a:t>
            </a:r>
            <a:endParaRPr lang="en-US" dirty="0" smtClean="0"/>
          </a:p>
          <a:p>
            <a:pPr lvl="1"/>
            <a:r>
              <a:rPr lang="en-US" dirty="0" err="1" smtClean="0"/>
              <a:t>Tonemeter</a:t>
            </a:r>
            <a:endParaRPr lang="en-US" dirty="0" smtClean="0"/>
          </a:p>
          <a:p>
            <a:pPr lvl="1"/>
            <a:r>
              <a:rPr lang="en-US" dirty="0" smtClean="0"/>
              <a:t>Digital Voltmeter for accurate </a:t>
            </a:r>
            <a:r>
              <a:rPr lang="en-US" dirty="0" err="1" smtClean="0"/>
              <a:t>dBm</a:t>
            </a:r>
            <a:r>
              <a:rPr lang="en-US" dirty="0" smtClean="0"/>
              <a:t> difference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59575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Standing Wave Ratio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Probe voltage along line</a:t>
                </a:r>
              </a:p>
              <a:p>
                <a14:m>
                  <m:oMath xmlns:m="http://schemas.openxmlformats.org/officeDocument/2006/math">
                    <m:r>
                      <a:rPr lang="en-US" sz="4000" b="1" i="1" smtClean="0">
                        <a:latin typeface="Cambria Math"/>
                      </a:rPr>
                      <m:t>𝑽𝑺𝑾𝑹</m:t>
                    </m:r>
                    <m:r>
                      <a:rPr lang="en-US" sz="4000" b="1" i="1" smtClean="0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sz="4000" b="1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4000" b="1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4000" b="1" i="1" smtClean="0">
                                <a:latin typeface="Cambria Math"/>
                              </a:rPr>
                              <m:t>𝑽</m:t>
                            </m:r>
                          </m:e>
                          <m:sub>
                            <m:r>
                              <a:rPr lang="en-US" sz="4000" b="1" i="1" smtClean="0">
                                <a:latin typeface="Cambria Math"/>
                              </a:rPr>
                              <m:t>𝑴𝑨𝑿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4000" b="1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4000" b="1" i="1" smtClean="0">
                                <a:latin typeface="Cambria Math"/>
                              </a:rPr>
                              <m:t>𝑽</m:t>
                            </m:r>
                          </m:e>
                          <m:sub>
                            <m:r>
                              <a:rPr lang="en-US" sz="4000" b="1" i="1" smtClean="0">
                                <a:latin typeface="Cambria Math"/>
                              </a:rPr>
                              <m:t>𝑴𝑰𝑵</m:t>
                            </m:r>
                          </m:sub>
                        </m:sSub>
                      </m:den>
                    </m:f>
                  </m:oMath>
                </a14:m>
                <a:endParaRPr lang="en-US" b="1" dirty="0" smtClean="0"/>
              </a:p>
              <a:p>
                <a:r>
                  <a:rPr lang="en-US" dirty="0" smtClean="0"/>
                  <a:t>Detector output in dB: 21 mV per dB</a:t>
                </a:r>
              </a:p>
              <a:p>
                <a:r>
                  <a:rPr lang="en-US" dirty="0" smtClean="0"/>
                  <a:t>Convert dB difference to Voltage Ratio</a:t>
                </a:r>
              </a:p>
              <a:p>
                <a:endParaRPr lang="en-US" dirty="0"/>
              </a:p>
              <a:p>
                <a:r>
                  <a:rPr lang="en-US" dirty="0" smtClean="0"/>
                  <a:t>Voltage symmetrical around coax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630" t="-17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866005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Short Circuit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High VSWR</a:t>
            </a:r>
          </a:p>
          <a:p>
            <a:r>
              <a:rPr lang="en-US" dirty="0" smtClean="0"/>
              <a:t>Vmax to </a:t>
            </a:r>
            <a:r>
              <a:rPr lang="en-US" dirty="0" err="1" smtClean="0"/>
              <a:t>Vmin</a:t>
            </a:r>
            <a:r>
              <a:rPr lang="en-US" dirty="0" smtClean="0"/>
              <a:t> ~27 dB (Noise Floor limited)</a:t>
            </a:r>
          </a:p>
          <a:p>
            <a:r>
              <a:rPr lang="en-US" dirty="0" smtClean="0"/>
              <a:t>Voltage Ratio = VSWR &gt;22</a:t>
            </a:r>
          </a:p>
          <a:p>
            <a:endParaRPr lang="en-US" dirty="0"/>
          </a:p>
          <a:p>
            <a:r>
              <a:rPr lang="en-US" dirty="0" smtClean="0"/>
              <a:t>Minimum at 5.5 and 17 cm</a:t>
            </a:r>
          </a:p>
          <a:p>
            <a:r>
              <a:rPr lang="en-US" dirty="0" smtClean="0"/>
              <a:t>Half-wavelength = 17 – 5.5 cm = 11.5 cm</a:t>
            </a:r>
          </a:p>
          <a:p>
            <a:r>
              <a:rPr lang="en-US" sz="4000" dirty="0" smtClean="0"/>
              <a:t>1296 MHz -&gt; 23 cm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389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Circuit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High VSWR</a:t>
            </a:r>
          </a:p>
          <a:p>
            <a:r>
              <a:rPr lang="en-US" dirty="0" smtClean="0"/>
              <a:t>Minimum at 12 and 23.5 cm</a:t>
            </a:r>
          </a:p>
          <a:p>
            <a:r>
              <a:rPr lang="en-US" dirty="0"/>
              <a:t>Half-wavelength = </a:t>
            </a:r>
            <a:r>
              <a:rPr lang="en-US" dirty="0" smtClean="0"/>
              <a:t>23.5 </a:t>
            </a:r>
            <a:r>
              <a:rPr lang="en-US" dirty="0"/>
              <a:t>– </a:t>
            </a:r>
            <a:r>
              <a:rPr lang="en-US" dirty="0" smtClean="0"/>
              <a:t>12 </a:t>
            </a:r>
            <a:r>
              <a:rPr lang="en-US" dirty="0"/>
              <a:t>cm = 11.5 </a:t>
            </a:r>
            <a:r>
              <a:rPr lang="en-US" dirty="0" smtClean="0"/>
              <a:t>cm</a:t>
            </a:r>
          </a:p>
          <a:p>
            <a:endParaRPr lang="en-US" dirty="0"/>
          </a:p>
          <a:p>
            <a:r>
              <a:rPr lang="en-US" dirty="0" smtClean="0"/>
              <a:t>Minimum and Maximum position reversed from Short Circuit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7448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50 ohm Termination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Low VSWR</a:t>
            </a:r>
          </a:p>
          <a:p>
            <a:r>
              <a:rPr lang="en-US" dirty="0"/>
              <a:t>Vmax to </a:t>
            </a:r>
            <a:r>
              <a:rPr lang="en-US" dirty="0" err="1"/>
              <a:t>Vmin</a:t>
            </a:r>
            <a:r>
              <a:rPr lang="en-US" dirty="0"/>
              <a:t>  </a:t>
            </a:r>
            <a:r>
              <a:rPr lang="en-US" dirty="0" smtClean="0"/>
              <a:t>3.3 </a:t>
            </a:r>
            <a:r>
              <a:rPr lang="en-US" dirty="0"/>
              <a:t>dB </a:t>
            </a:r>
          </a:p>
          <a:p>
            <a:r>
              <a:rPr lang="en-US" dirty="0" smtClean="0"/>
              <a:t>Voltage </a:t>
            </a:r>
            <a:r>
              <a:rPr lang="en-US" dirty="0"/>
              <a:t>Ratio = VSWR </a:t>
            </a:r>
            <a:r>
              <a:rPr lang="en-US" dirty="0" smtClean="0"/>
              <a:t>= 1.5</a:t>
            </a:r>
          </a:p>
          <a:p>
            <a:endParaRPr lang="en-US" dirty="0"/>
          </a:p>
          <a:p>
            <a:r>
              <a:rPr lang="en-US" dirty="0" smtClean="0"/>
              <a:t>Transmission Line Zo NOT 50 ohms</a:t>
            </a:r>
          </a:p>
          <a:p>
            <a:pPr lvl="1"/>
            <a:r>
              <a:rPr lang="en-US" dirty="0" smtClean="0"/>
              <a:t>Probably higher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52418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100 ohm Termination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Low VSWR</a:t>
            </a:r>
          </a:p>
          <a:p>
            <a:r>
              <a:rPr lang="en-US" dirty="0"/>
              <a:t>Vmax to </a:t>
            </a:r>
            <a:r>
              <a:rPr lang="en-US" dirty="0" err="1"/>
              <a:t>Vmin</a:t>
            </a:r>
            <a:r>
              <a:rPr lang="en-US" dirty="0"/>
              <a:t>  </a:t>
            </a:r>
            <a:r>
              <a:rPr lang="en-US" dirty="0" smtClean="0"/>
              <a:t>8.6 </a:t>
            </a:r>
            <a:r>
              <a:rPr lang="en-US" dirty="0"/>
              <a:t>dB </a:t>
            </a:r>
          </a:p>
          <a:p>
            <a:r>
              <a:rPr lang="en-US" dirty="0" smtClean="0"/>
              <a:t>Voltage </a:t>
            </a:r>
            <a:r>
              <a:rPr lang="en-US" dirty="0"/>
              <a:t>Ratio = VSWR </a:t>
            </a:r>
            <a:r>
              <a:rPr lang="en-US" dirty="0" smtClean="0"/>
              <a:t>= 2.7</a:t>
            </a:r>
          </a:p>
          <a:p>
            <a:endParaRPr lang="en-US" dirty="0"/>
          </a:p>
          <a:p>
            <a:r>
              <a:rPr lang="en-US" dirty="0" smtClean="0"/>
              <a:t>Transmission Line Zo NOT 100 ohms</a:t>
            </a:r>
          </a:p>
          <a:p>
            <a:pPr lvl="1"/>
            <a:r>
              <a:rPr lang="en-US" dirty="0" smtClean="0"/>
              <a:t>Probably lower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997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68 ohm Termination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Low VSWR</a:t>
            </a:r>
          </a:p>
          <a:p>
            <a:r>
              <a:rPr lang="en-US" dirty="0"/>
              <a:t>Vmax to </a:t>
            </a:r>
            <a:r>
              <a:rPr lang="en-US" dirty="0" err="1"/>
              <a:t>Vmin</a:t>
            </a:r>
            <a:r>
              <a:rPr lang="en-US" dirty="0"/>
              <a:t>  </a:t>
            </a:r>
            <a:r>
              <a:rPr lang="en-US" dirty="0" smtClean="0"/>
              <a:t>3 </a:t>
            </a:r>
            <a:r>
              <a:rPr lang="en-US" dirty="0"/>
              <a:t>dB </a:t>
            </a:r>
          </a:p>
          <a:p>
            <a:r>
              <a:rPr lang="en-US" dirty="0" smtClean="0"/>
              <a:t>Voltage </a:t>
            </a:r>
            <a:r>
              <a:rPr lang="en-US" dirty="0"/>
              <a:t>Ratio = VSWR </a:t>
            </a:r>
            <a:r>
              <a:rPr lang="en-US" dirty="0" smtClean="0"/>
              <a:t>= 1.4</a:t>
            </a:r>
          </a:p>
          <a:p>
            <a:endParaRPr lang="en-US" dirty="0"/>
          </a:p>
          <a:p>
            <a:r>
              <a:rPr lang="en-US" dirty="0" smtClean="0"/>
              <a:t>Transmission Line Zo NOT 50 ohms</a:t>
            </a:r>
          </a:p>
          <a:p>
            <a:pPr lvl="1"/>
            <a:r>
              <a:rPr lang="en-US" dirty="0" smtClean="0"/>
              <a:t>But has 50 ohm SMA connectors</a:t>
            </a:r>
          </a:p>
          <a:p>
            <a:pPr lvl="1"/>
            <a:r>
              <a:rPr lang="en-US" dirty="0" smtClean="0"/>
              <a:t>Always some mismatch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997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68 ohm Termination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679" y="1447800"/>
            <a:ext cx="6118642" cy="5149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073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Visualizing Microwaves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/>
              <a:t>Invisible to eye</a:t>
            </a:r>
          </a:p>
          <a:p>
            <a:r>
              <a:rPr lang="en-US" sz="4000" dirty="0" smtClean="0"/>
              <a:t>Visible to RF detector</a:t>
            </a:r>
          </a:p>
          <a:p>
            <a:r>
              <a:rPr lang="en-US" sz="4000" dirty="0" smtClean="0"/>
              <a:t>On transmission line</a:t>
            </a:r>
          </a:p>
          <a:p>
            <a:r>
              <a:rPr lang="en-US" sz="4000" dirty="0" smtClean="0"/>
              <a:t>In Waveguide</a:t>
            </a:r>
          </a:p>
          <a:p>
            <a:r>
              <a:rPr lang="en-US" sz="4000" dirty="0" smtClean="0"/>
              <a:t>In space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813662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en-US" dirty="0" smtClean="0"/>
              <a:t>Waveguide</a:t>
            </a:r>
            <a:br>
              <a:rPr lang="en-US" dirty="0" smtClean="0"/>
            </a:br>
            <a:r>
              <a:rPr lang="en-US" dirty="0" smtClean="0"/>
              <a:t>WR-229 at 3456 MHz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8591"/>
            <a:ext cx="9144000" cy="529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4018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Probing Waveguide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Waveguide = copper mesh</a:t>
            </a:r>
          </a:p>
          <a:p>
            <a:r>
              <a:rPr lang="en-US" dirty="0" smtClean="0"/>
              <a:t>Mesh inside waveguide – slightly smaller</a:t>
            </a:r>
          </a:p>
          <a:p>
            <a:r>
              <a:rPr lang="en-US" dirty="0" smtClean="0"/>
              <a:t>Slot in center of wide wall </a:t>
            </a:r>
          </a:p>
          <a:p>
            <a:r>
              <a:rPr lang="en-US" dirty="0" smtClean="0"/>
              <a:t>Probe thru mesh for other locations</a:t>
            </a:r>
          </a:p>
          <a:p>
            <a:endParaRPr lang="en-US" dirty="0"/>
          </a:p>
          <a:p>
            <a:r>
              <a:rPr lang="en-US" dirty="0" smtClean="0"/>
              <a:t>Same source and detector</a:t>
            </a:r>
          </a:p>
          <a:p>
            <a:r>
              <a:rPr lang="en-US" dirty="0" smtClean="0"/>
              <a:t>Slightly longer probe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17651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Waveguide setup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893"/>
            <a:ext cx="9144000" cy="4876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1450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WR-229 Waveguide Short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sz="3600" dirty="0" smtClean="0"/>
                  <a:t>High VSWR</a:t>
                </a:r>
              </a:p>
              <a:p>
                <a:r>
                  <a:rPr lang="en-US" sz="3600" dirty="0" err="1" smtClean="0"/>
                  <a:t>Vmin</a:t>
                </a:r>
                <a:r>
                  <a:rPr lang="en-US" sz="3600" dirty="0" smtClean="0"/>
                  <a:t> at 8.5 and 17 cm</a:t>
                </a:r>
              </a:p>
              <a:p>
                <a14:m>
                  <m:oMath xmlns:m="http://schemas.openxmlformats.org/officeDocument/2006/math">
                    <m:r>
                      <a:rPr lang="en-US" sz="4400" i="1" smtClean="0">
                        <a:latin typeface="Cambria Math"/>
                        <a:sym typeface="Symbol"/>
                      </a:rPr>
                      <m:t></m:t>
                    </m:r>
                  </m:oMath>
                </a14:m>
                <a:r>
                  <a:rPr lang="en-US" sz="3600" dirty="0" smtClean="0"/>
                  <a:t>guide ~ 17 cm</a:t>
                </a:r>
              </a:p>
              <a:p>
                <a:r>
                  <a:rPr lang="en-US" sz="4800" dirty="0" smtClean="0">
                    <a:sym typeface="Symbol"/>
                  </a:rPr>
                  <a:t></a:t>
                </a:r>
                <a:r>
                  <a:rPr lang="en-US" sz="3600" dirty="0" smtClean="0">
                    <a:sym typeface="Symbol"/>
                  </a:rPr>
                  <a:t>o = 8.7 cm</a:t>
                </a:r>
              </a:p>
              <a:p>
                <a:r>
                  <a:rPr lang="en-US" sz="4800" dirty="0" smtClean="0">
                    <a:solidFill>
                      <a:srgbClr val="FF99CC"/>
                    </a:solidFill>
                    <a:sym typeface="Symbol"/>
                  </a:rPr>
                  <a:t></a:t>
                </a:r>
                <a:r>
                  <a:rPr lang="en-US" sz="3600" dirty="0" smtClean="0">
                    <a:solidFill>
                      <a:srgbClr val="FF99CC"/>
                    </a:solidFill>
                    <a:sym typeface="Symbol"/>
                  </a:rPr>
                  <a:t>guide</a:t>
                </a:r>
                <a:r>
                  <a:rPr lang="en-US" sz="4800" dirty="0" smtClean="0">
                    <a:solidFill>
                      <a:srgbClr val="FF99CC"/>
                    </a:solidFill>
                    <a:sym typeface="Symbol"/>
                  </a:rPr>
                  <a:t>  &gt; </a:t>
                </a:r>
                <a:r>
                  <a:rPr lang="en-US" sz="3600" dirty="0" smtClean="0">
                    <a:solidFill>
                      <a:srgbClr val="FF99CC"/>
                    </a:solidFill>
                    <a:sym typeface="Symbol"/>
                  </a:rPr>
                  <a:t>o</a:t>
                </a:r>
                <a:endParaRPr lang="en-US" sz="3600" dirty="0" smtClean="0">
                  <a:solidFill>
                    <a:srgbClr val="FF99CC"/>
                  </a:solidFill>
                </a:endParaRPr>
              </a:p>
              <a:p>
                <a:endParaRPr lang="en-US" sz="3600" dirty="0" smtClean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3037" t="-20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265756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Waveguide Open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Low VSWR</a:t>
            </a:r>
          </a:p>
          <a:p>
            <a:r>
              <a:rPr lang="en-US" dirty="0" smtClean="0"/>
              <a:t>Open waveguide radiates as antenna</a:t>
            </a:r>
          </a:p>
          <a:p>
            <a:r>
              <a:rPr lang="en-US" dirty="0" smtClean="0"/>
              <a:t>Polarized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1714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Radiation and Polarization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6" y="1371600"/>
            <a:ext cx="9144000" cy="24203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65" y="4424082"/>
            <a:ext cx="9144000" cy="222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71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06562"/>
          </a:xfrm>
        </p:spPr>
        <p:txBody>
          <a:bodyPr/>
          <a:lstStyle/>
          <a:p>
            <a:r>
              <a:rPr lang="en-US" dirty="0" smtClean="0"/>
              <a:t>Waveguide Terminated</a:t>
            </a:r>
            <a:br>
              <a:rPr lang="en-US" dirty="0" smtClean="0"/>
            </a:br>
            <a:r>
              <a:rPr lang="en-US" sz="4000" dirty="0" smtClean="0">
                <a:solidFill>
                  <a:schemeClr val="tx1"/>
                </a:solidFill>
              </a:rPr>
              <a:t>very low VSWR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54000"/>
            <a:ext cx="9144000" cy="41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4344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35858"/>
            <a:ext cx="8229600" cy="1411941"/>
          </a:xfrm>
        </p:spPr>
        <p:txBody>
          <a:bodyPr/>
          <a:lstStyle/>
          <a:p>
            <a:r>
              <a:rPr lang="en-US" dirty="0" smtClean="0"/>
              <a:t>Probe across Waveguide</a:t>
            </a:r>
            <a:br>
              <a:rPr lang="en-US" dirty="0" smtClean="0"/>
            </a:br>
            <a:r>
              <a:rPr lang="en-US" sz="4000" dirty="0" smtClean="0">
                <a:solidFill>
                  <a:schemeClr val="tx1"/>
                </a:solidFill>
              </a:rPr>
              <a:t>probe thru mesh</a:t>
            </a:r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5" name="Picture 4" descr="F:\TEMP\ff\wg_efiel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057400"/>
            <a:ext cx="7079226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27320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WR-187 Waveguide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1994715"/>
          </a:xfrm>
        </p:spPr>
        <p:txBody>
          <a:bodyPr/>
          <a:lstStyle/>
          <a:p>
            <a:r>
              <a:rPr lang="en-US" dirty="0" smtClean="0"/>
              <a:t>Smaller guide very close to cutoff</a:t>
            </a:r>
          </a:p>
          <a:p>
            <a:r>
              <a:rPr lang="en-US" dirty="0" err="1" smtClean="0">
                <a:sym typeface="Symbol"/>
              </a:rPr>
              <a:t>Vmin</a:t>
            </a:r>
            <a:r>
              <a:rPr lang="en-US" dirty="0" smtClean="0">
                <a:sym typeface="Symbol"/>
              </a:rPr>
              <a:t> spacing longer than slot</a:t>
            </a:r>
          </a:p>
          <a:p>
            <a:r>
              <a:rPr lang="en-US" sz="4400" dirty="0" smtClean="0">
                <a:sym typeface="Symbol"/>
              </a:rPr>
              <a:t></a:t>
            </a:r>
            <a:r>
              <a:rPr lang="en-US" dirty="0" smtClean="0">
                <a:sym typeface="Symbol"/>
              </a:rPr>
              <a:t>g &gt;&gt; </a:t>
            </a:r>
            <a:r>
              <a:rPr lang="en-US" sz="4400" dirty="0" smtClean="0">
                <a:sym typeface="Symbol"/>
              </a:rPr>
              <a:t></a:t>
            </a:r>
            <a:r>
              <a:rPr lang="en-US" dirty="0" smtClean="0">
                <a:sym typeface="Symbol"/>
              </a:rPr>
              <a:t>o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61515"/>
            <a:ext cx="9144000" cy="3783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2625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Open or mesh structures allow probing</a:t>
            </a:r>
          </a:p>
          <a:p>
            <a:r>
              <a:rPr lang="en-US" dirty="0" smtClean="0"/>
              <a:t>Sensitive detector for electric fields</a:t>
            </a:r>
          </a:p>
          <a:p>
            <a:pPr lvl="1"/>
            <a:r>
              <a:rPr lang="en-US" dirty="0" smtClean="0"/>
              <a:t>Coax</a:t>
            </a:r>
          </a:p>
          <a:p>
            <a:pPr lvl="1"/>
            <a:r>
              <a:rPr lang="en-US" dirty="0" smtClean="0"/>
              <a:t>Waveguide</a:t>
            </a:r>
          </a:p>
          <a:p>
            <a:pPr lvl="1"/>
            <a:r>
              <a:rPr lang="en-US" dirty="0" smtClean="0"/>
              <a:t>Antennas</a:t>
            </a:r>
          </a:p>
          <a:p>
            <a:pPr lvl="1"/>
            <a:r>
              <a:rPr lang="en-US" dirty="0" smtClean="0"/>
              <a:t>Leakage</a:t>
            </a:r>
          </a:p>
          <a:p>
            <a:pPr lvl="1"/>
            <a:r>
              <a:rPr lang="en-US" dirty="0" smtClean="0"/>
              <a:t>Optical equivalents: </a:t>
            </a:r>
          </a:p>
          <a:p>
            <a:pPr lvl="2"/>
            <a:r>
              <a:rPr lang="en-US" dirty="0" smtClean="0"/>
              <a:t>Reflection, refraction, diffraction, polarization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89258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Microwaves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4038600"/>
                <a:ext cx="8915400" cy="2697163"/>
              </a:xfrm>
            </p:spPr>
            <p:txBody>
              <a:bodyPr/>
              <a:lstStyle/>
              <a:p>
                <a:r>
                  <a:rPr lang="en-US" dirty="0" smtClean="0"/>
                  <a:t>Traveling at Speed of Light</a:t>
                </a:r>
              </a:p>
              <a:p>
                <a:r>
                  <a:rPr lang="en-US" dirty="0" smtClean="0"/>
                  <a:t>Hard to see</a:t>
                </a:r>
              </a:p>
              <a:p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/>
                      </a:rPr>
                      <m:t>𝑊𝑎𝑣𝑒𝑙𝑒𝑛𝑔𝑡h</m:t>
                    </m:r>
                    <m:r>
                      <a:rPr lang="en-US" sz="36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36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3600" b="0" i="1" smtClean="0">
                            <a:latin typeface="Cambria Math"/>
                          </a:rPr>
                          <m:t>300000000 </m:t>
                        </m:r>
                        <m:r>
                          <a:rPr lang="en-US" sz="3600" b="0" i="1" smtClean="0">
                            <a:latin typeface="Cambria Math"/>
                          </a:rPr>
                          <m:t>𝑚</m:t>
                        </m:r>
                        <m:r>
                          <a:rPr lang="en-US" sz="3600" b="0" i="1" smtClean="0">
                            <a:latin typeface="Cambria Math"/>
                          </a:rPr>
                          <m:t>/</m:t>
                        </m:r>
                        <m:r>
                          <a:rPr lang="en-US" sz="3600" b="0" i="1" smtClean="0">
                            <a:latin typeface="Cambria Math"/>
                          </a:rPr>
                          <m:t>𝑠𝑒𝑐</m:t>
                        </m:r>
                      </m:num>
                      <m:den>
                        <m:r>
                          <a:rPr lang="en-US" sz="3600" b="0" i="1" smtClean="0">
                            <a:latin typeface="Cambria Math"/>
                          </a:rPr>
                          <m:t>1296000000 </m:t>
                        </m:r>
                        <m:r>
                          <a:rPr lang="en-US" sz="3600" b="0" i="1" smtClean="0">
                            <a:latin typeface="Cambria Math"/>
                          </a:rPr>
                          <m:t>𝑐𝑦𝑐𝑙𝑒𝑠</m:t>
                        </m:r>
                        <m:r>
                          <a:rPr lang="en-US" sz="3600" b="0" i="1" smtClean="0">
                            <a:latin typeface="Cambria Math"/>
                          </a:rPr>
                          <m:t>/</m:t>
                        </m:r>
                        <m:r>
                          <a:rPr lang="en-US" sz="3600" b="0" i="1" smtClean="0">
                            <a:latin typeface="Cambria Math"/>
                          </a:rPr>
                          <m:t>𝑠𝑒𝑐</m:t>
                        </m:r>
                      </m:den>
                    </m:f>
                  </m:oMath>
                </a14:m>
                <a:r>
                  <a:rPr lang="en-US" dirty="0" smtClean="0"/>
                  <a:t> = 23 cm</a:t>
                </a:r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4038600"/>
                <a:ext cx="8915400" cy="2697163"/>
              </a:xfrm>
              <a:blipFill rotWithShape="1">
                <a:blip r:embed="rId2"/>
                <a:stretch>
                  <a:fillRect l="-1504" t="-2941" r="-16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143000"/>
            <a:ext cx="4248150" cy="2895600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>
            <a:off x="5257800" y="2209800"/>
            <a:ext cx="2819400" cy="1524000"/>
          </a:xfrm>
          <a:prstGeom prst="rightArrow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220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Heinrich Hertz 1887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r>
              <a:rPr lang="en-US" dirty="0" smtClean="0"/>
              <a:t>Experiments included open coax</a:t>
            </a:r>
          </a:p>
          <a:p>
            <a:r>
              <a:rPr lang="en-US" dirty="0" smtClean="0"/>
              <a:t>Spark gap source – high power</a:t>
            </a:r>
          </a:p>
          <a:p>
            <a:r>
              <a:rPr lang="en-US" dirty="0" smtClean="0"/>
              <a:t>Spark gap detector – very insensitive</a:t>
            </a:r>
          </a:p>
          <a:p>
            <a:r>
              <a:rPr lang="en-US" dirty="0" smtClean="0"/>
              <a:t>~ 50 MHz</a:t>
            </a:r>
          </a:p>
          <a:p>
            <a:r>
              <a:rPr lang="en-US" dirty="0" smtClean="0"/>
              <a:t>Demonstrated optical </a:t>
            </a:r>
            <a:r>
              <a:rPr lang="en-US" dirty="0" err="1" smtClean="0"/>
              <a:t>equivalance</a:t>
            </a:r>
            <a:r>
              <a:rPr lang="en-US" dirty="0" smtClean="0"/>
              <a:t>:</a:t>
            </a:r>
            <a:endParaRPr lang="en-US" dirty="0"/>
          </a:p>
          <a:p>
            <a:r>
              <a:rPr lang="en-US" dirty="0" smtClean="0"/>
              <a:t>Electromagnetic waves</a:t>
            </a:r>
          </a:p>
          <a:p>
            <a:endParaRPr lang="en-US" dirty="0"/>
          </a:p>
          <a:p>
            <a:r>
              <a:rPr lang="en-US" dirty="0" smtClean="0"/>
              <a:t>MIT Museum Exhibit of replica apparatus</a:t>
            </a:r>
          </a:p>
        </p:txBody>
      </p:sp>
    </p:spTree>
    <p:extLst>
      <p:ext uri="{BB962C8B-B14F-4D97-AF65-F5344CB8AC3E}">
        <p14:creationId xmlns:p14="http://schemas.microsoft.com/office/powerpoint/2010/main" val="14946608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7800"/>
            <a:ext cx="9144000" cy="51435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341438"/>
          </a:xfrm>
        </p:spPr>
        <p:txBody>
          <a:bodyPr/>
          <a:lstStyle/>
          <a:p>
            <a:r>
              <a:rPr lang="en-US" sz="6000" dirty="0" smtClean="0"/>
              <a:t>www.w1ghz.org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261560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Visualizing Microwaves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828800"/>
          </a:xfrm>
        </p:spPr>
        <p:txBody>
          <a:bodyPr/>
          <a:lstStyle/>
          <a:p>
            <a:r>
              <a:rPr lang="en-US" dirty="0" smtClean="0"/>
              <a:t>Stop the sine wave – Short circuit</a:t>
            </a:r>
          </a:p>
          <a:p>
            <a:r>
              <a:rPr lang="en-US" dirty="0" smtClean="0"/>
              <a:t>Voltage must be ZERO at short circuit</a:t>
            </a:r>
          </a:p>
          <a:p>
            <a:r>
              <a:rPr lang="en-US" dirty="0" smtClean="0"/>
              <a:t>Wave stands still – Standing wave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3733800"/>
            <a:ext cx="4248150" cy="2895600"/>
          </a:xfrm>
          <a:prstGeom prst="rect">
            <a:avLst/>
          </a:prstGeom>
        </p:spPr>
      </p:pic>
      <p:pic>
        <p:nvPicPr>
          <p:cNvPr id="1026" name="Picture 2" descr="C:\Users\paul\AppData\Local\Microsoft\Windows\Temporary Internet Files\Content.IE5\186AW2C1\kT2jk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000750" y="4429125"/>
            <a:ext cx="1504950" cy="150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7866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2718" y="0"/>
            <a:ext cx="8229600" cy="1143000"/>
          </a:xfrm>
        </p:spPr>
        <p:txBody>
          <a:bodyPr/>
          <a:lstStyle/>
          <a:p>
            <a:r>
              <a:rPr lang="en-US" dirty="0" smtClean="0"/>
              <a:t>Standing Waves on T-Line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31158"/>
            <a:ext cx="8382000" cy="5826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9254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133600"/>
          </a:xfrm>
        </p:spPr>
        <p:txBody>
          <a:bodyPr/>
          <a:lstStyle/>
          <a:p>
            <a:r>
              <a:rPr lang="en-US" sz="4800" dirty="0" smtClean="0"/>
              <a:t>Open Coaxial Line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solidFill>
                  <a:schemeClr val="tx1"/>
                </a:solidFill>
              </a:rPr>
              <a:t>Hobby Tubing</a:t>
            </a:r>
            <a:br>
              <a:rPr lang="en-US" sz="3600" dirty="0" smtClean="0">
                <a:solidFill>
                  <a:schemeClr val="tx1"/>
                </a:solidFill>
              </a:rPr>
            </a:br>
            <a:r>
              <a:rPr lang="en-US" sz="3600" dirty="0" smtClean="0">
                <a:solidFill>
                  <a:schemeClr val="tx1"/>
                </a:solidFill>
              </a:rPr>
              <a:t>Center and 4 ground lines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33541"/>
            <a:ext cx="9144000" cy="4424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2682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3276600"/>
          </a:xfrm>
        </p:spPr>
        <p:txBody>
          <a:bodyPr/>
          <a:lstStyle/>
          <a:p>
            <a:r>
              <a:rPr lang="en-US" sz="5400" dirty="0" smtClean="0"/>
              <a:t>Sensitive RF Detector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4000" dirty="0" smtClean="0">
                <a:solidFill>
                  <a:schemeClr val="tx1"/>
                </a:solidFill>
              </a:rPr>
              <a:t>ADL5513 from SV1AFN</a:t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>21 millivolts per dB</a:t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dirty="0" smtClean="0">
                <a:solidFill>
                  <a:schemeClr val="tx1"/>
                </a:solidFill>
              </a:rPr>
              <a:t>-50 </a:t>
            </a:r>
            <a:r>
              <a:rPr lang="en-US" sz="4000" dirty="0" err="1" smtClean="0">
                <a:solidFill>
                  <a:schemeClr val="tx1"/>
                </a:solidFill>
              </a:rPr>
              <a:t>dBm</a:t>
            </a:r>
            <a:r>
              <a:rPr lang="en-US" sz="4000" dirty="0" smtClean="0">
                <a:solidFill>
                  <a:schemeClr val="tx1"/>
                </a:solidFill>
              </a:rPr>
              <a:t> to -3 </a:t>
            </a:r>
            <a:r>
              <a:rPr lang="en-US" sz="4000" dirty="0" err="1" smtClean="0">
                <a:solidFill>
                  <a:schemeClr val="tx1"/>
                </a:solidFill>
              </a:rPr>
              <a:t>dBm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82" y="3581400"/>
            <a:ext cx="9144000" cy="3483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9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RF Probe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676400"/>
            <a:ext cx="7203999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859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RF Probe &amp; Detector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0"/>
            <a:ext cx="9144000" cy="4944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683266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6">
      <a:dk1>
        <a:srgbClr val="005A58"/>
      </a:dk1>
      <a:lt1>
        <a:srgbClr val="FFFFFF"/>
      </a:lt1>
      <a:dk2>
        <a:srgbClr val="008080"/>
      </a:dk2>
      <a:lt2>
        <a:srgbClr val="FFFF99"/>
      </a:lt2>
      <a:accent1>
        <a:srgbClr val="006462"/>
      </a:accent1>
      <a:accent2>
        <a:srgbClr val="6D6FC7"/>
      </a:accent2>
      <a:accent3>
        <a:srgbClr val="AAC0C0"/>
      </a:accent3>
      <a:accent4>
        <a:srgbClr val="DADADA"/>
      </a:accent4>
      <a:accent5>
        <a:srgbClr val="AAB8B7"/>
      </a:accent5>
      <a:accent6>
        <a:srgbClr val="6264B4"/>
      </a:accent6>
      <a:hlink>
        <a:srgbClr val="00FFFF"/>
      </a:hlink>
      <a:folHlink>
        <a:srgbClr val="00FF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71962</TotalTime>
  <Words>464</Words>
  <Application>Microsoft Office PowerPoint</Application>
  <PresentationFormat>On-screen Show (4:3)</PresentationFormat>
  <Paragraphs>122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Default Design</vt:lpstr>
      <vt:lpstr>Visualing Microwaves</vt:lpstr>
      <vt:lpstr>Visualizing Microwaves</vt:lpstr>
      <vt:lpstr>Microwaves</vt:lpstr>
      <vt:lpstr>Visualizing Microwaves</vt:lpstr>
      <vt:lpstr>Standing Waves on T-Line</vt:lpstr>
      <vt:lpstr>Open Coaxial Line Hobby Tubing Center and 4 ground lines</vt:lpstr>
      <vt:lpstr>Sensitive RF Detector ADL5513 from SV1AFN 21 millivolts per dB -50 dBm to -3 dBm</vt:lpstr>
      <vt:lpstr>RF Probe</vt:lpstr>
      <vt:lpstr>RF Probe &amp; Detector</vt:lpstr>
      <vt:lpstr>Signal Source only a few milliwatts needed</vt:lpstr>
      <vt:lpstr>Probe Standing Waves</vt:lpstr>
      <vt:lpstr>Probe on Transmission Line</vt:lpstr>
      <vt:lpstr>Standing Wave Ratio</vt:lpstr>
      <vt:lpstr>Short Circuit</vt:lpstr>
      <vt:lpstr>Open Circuit</vt:lpstr>
      <vt:lpstr>50 ohm Termination</vt:lpstr>
      <vt:lpstr>100 ohm Termination</vt:lpstr>
      <vt:lpstr>68 ohm Termination</vt:lpstr>
      <vt:lpstr>68 ohm Termination</vt:lpstr>
      <vt:lpstr>Waveguide WR-229 at 3456 MHz</vt:lpstr>
      <vt:lpstr>Probing Waveguide </vt:lpstr>
      <vt:lpstr>Waveguide setup</vt:lpstr>
      <vt:lpstr>WR-229 Waveguide Short </vt:lpstr>
      <vt:lpstr>Waveguide Open</vt:lpstr>
      <vt:lpstr>Radiation and Polarization</vt:lpstr>
      <vt:lpstr>Waveguide Terminated very low VSWR </vt:lpstr>
      <vt:lpstr>Probe across Waveguide probe thru mesh</vt:lpstr>
      <vt:lpstr>WR-187 Waveguide</vt:lpstr>
      <vt:lpstr>Summary</vt:lpstr>
      <vt:lpstr>Heinrich Hertz 1887</vt:lpstr>
      <vt:lpstr>www.w1ghz.org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 Even More Fool-Resistant Conditional Sequencer</dc:title>
  <dc:creator>Beth</dc:creator>
  <cp:lastModifiedBy>paul</cp:lastModifiedBy>
  <cp:revision>114</cp:revision>
  <dcterms:created xsi:type="dcterms:W3CDTF">2009-10-12T01:09:05Z</dcterms:created>
  <dcterms:modified xsi:type="dcterms:W3CDTF">2019-04-06T21:27:34Z</dcterms:modified>
</cp:coreProperties>
</file>