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9" r:id="rId16"/>
    <p:sldId id="280" r:id="rId17"/>
    <p:sldId id="278" r:id="rId18"/>
    <p:sldId id="288" r:id="rId19"/>
    <p:sldId id="287" r:id="rId20"/>
    <p:sldId id="271" r:id="rId21"/>
    <p:sldId id="272" r:id="rId22"/>
    <p:sldId id="274" r:id="rId23"/>
    <p:sldId id="273" r:id="rId24"/>
    <p:sldId id="281" r:id="rId25"/>
    <p:sldId id="282" r:id="rId26"/>
    <p:sldId id="284" r:id="rId27"/>
    <p:sldId id="285" r:id="rId28"/>
    <p:sldId id="286" r:id="rId29"/>
    <p:sldId id="283" r:id="rId30"/>
    <p:sldId id="277" r:id="rId31"/>
    <p:sldId id="27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5" autoAdjust="0"/>
  </p:normalViewPr>
  <p:slideViewPr>
    <p:cSldViewPr>
      <p:cViewPr>
        <p:scale>
          <a:sx n="90" d="100"/>
          <a:sy n="90" d="100"/>
        </p:scale>
        <p:origin x="-1954" y="-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649FD-1DA0-4D86-9866-AE17F537AB9A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B52AF-EAF2-4EE2-B06C-4DBDF1001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B52AF-EAF2-4EE2-B06C-4DBDF100181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B52AF-EAF2-4EE2-B06C-4DBDF100181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905A47-CBA2-49F0-A61E-F66B0E027D18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B7C948-51D8-4D70-B03B-4C076171A5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52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and development of a GPS Disciplined Oscillator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</a:t>
            </a:r>
            <a:r>
              <a:rPr lang="en-US" dirty="0" err="1" smtClean="0"/>
              <a:t>Cresap</a:t>
            </a:r>
            <a:r>
              <a:rPr lang="en-US" dirty="0" smtClean="0"/>
              <a:t>, W3IP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simple block diagram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96704" y="3125634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GPS receiver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3005662"/>
            <a:ext cx="12954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SI-5394 </a:t>
            </a:r>
            <a:r>
              <a:rPr lang="en-US" dirty="0" smtClean="0">
                <a:solidFill>
                  <a:schemeClr val="bg1"/>
                </a:solidFill>
              </a:rPr>
              <a:t>PLL + dividers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692104" y="3430434"/>
            <a:ext cx="1582948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6663904" y="3278034"/>
            <a:ext cx="762000" cy="381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1177504" y="2744634"/>
            <a:ext cx="228600" cy="2286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0"/>
          </p:cNvCxnSpPr>
          <p:nvPr/>
        </p:nvCxnSpPr>
        <p:spPr>
          <a:xfrm>
            <a:off x="1291804" y="2973234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98434" y="3430434"/>
            <a:ext cx="106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46464" y="3200184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1575  MHz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996904" y="3201834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10  MHz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502104" y="3354234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4 outputs</a:t>
            </a:r>
            <a:endParaRPr lang="en-US" sz="1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what should we expect?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47244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Results obtained using battery power source, USB results will be worse!</a:t>
            </a:r>
            <a:endParaRPr lang="en-US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2438400"/>
          <a:ext cx="6324600" cy="1981199"/>
        </p:xfrm>
        <a:graphic>
          <a:graphicData uri="http://schemas.openxmlformats.org/drawingml/2006/table">
            <a:tbl>
              <a:tblPr/>
              <a:tblGrid>
                <a:gridCol w="1219200"/>
                <a:gridCol w="865342"/>
                <a:gridCol w="781704"/>
                <a:gridCol w="781704"/>
                <a:gridCol w="781704"/>
                <a:gridCol w="904346"/>
                <a:gridCol w="990600"/>
              </a:tblGrid>
              <a:tr h="286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116 MHz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Wenzel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 XO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SI5394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LB Mini*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DigiLO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VHF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ApolLO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70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noise Measurement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(FSWP)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(FSWP)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Datasheet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detector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Datasheet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Datasheet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7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-123.7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-123.4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-96.6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-105.0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-85.7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643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-152.7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-149.7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-123.6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-122.0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-104.7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43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-164.7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-157.3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-139.6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-127.0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-108.7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8643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-167.7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-163.5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-147.6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real life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2" y="1600193"/>
          <a:ext cx="8229596" cy="4095611"/>
        </p:xfrm>
        <a:graphic>
          <a:graphicData uri="http://schemas.openxmlformats.org/drawingml/2006/table">
            <a:tbl>
              <a:tblPr/>
              <a:tblGrid>
                <a:gridCol w="1904998"/>
                <a:gridCol w="990600"/>
                <a:gridCol w="425118"/>
                <a:gridCol w="794082"/>
                <a:gridCol w="609600"/>
                <a:gridCol w="685800"/>
                <a:gridCol w="685800"/>
                <a:gridCol w="663559"/>
                <a:gridCol w="784241"/>
                <a:gridCol w="685798"/>
              </a:tblGrid>
              <a:tr h="58040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BEACON case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Contest station case 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Contest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station 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 2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144.3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144.3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144.3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Transmit power (watts)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Cable loss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Transmit antenna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halo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dBi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el yagi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dBi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el yagi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dBi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1881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Effective radiated power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dBm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73.5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Path Loss (1.0 mile)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Receive antenna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 el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yagi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el yagi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Cable loss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Carrier Power to receiver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-30.8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7.2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-33.8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100 Khz offset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dBc/Hz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dBc/Hz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dBc/Hz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100 KHz offset absolute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-177.8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-139.8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-180.8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dBm/Hz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Receiver noise bandwidth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Hz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Receiver noise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bandwidth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dB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07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Phase noise power at receiver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-150.8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dBm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-112.8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dBm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-153.8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dBm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415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Receiving system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noise floor 3 dB noise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figure (500 Hz BW)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-144.0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-144.0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dBm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3" marR="5833" marT="583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-144.0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dBm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5833" marR="5833" marT="5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GPSDO – not so simple block diagram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20179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GPS receiver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1200" y="20179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SI-5394 PLL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121104" y="2171765"/>
            <a:ext cx="762000" cy="381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1066800" y="1636931"/>
            <a:ext cx="228600" cy="2286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9" idx="0"/>
          </p:cNvCxnSpPr>
          <p:nvPr/>
        </p:nvCxnSpPr>
        <p:spPr>
          <a:xfrm>
            <a:off x="1181100" y="1865531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187730" y="2322731"/>
            <a:ext cx="106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35760" y="2092481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1575  MHz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848600" y="22098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4 outputs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20179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1.6 MHz BPF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322580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MHz TCXO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3200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MHz </a:t>
            </a:r>
            <a:r>
              <a:rPr lang="en-US" dirty="0" err="1" smtClean="0">
                <a:solidFill>
                  <a:schemeClr val="bg1"/>
                </a:solidFill>
              </a:rPr>
              <a:t>Xtal</a:t>
            </a:r>
            <a:r>
              <a:rPr lang="en-US" dirty="0" smtClean="0">
                <a:solidFill>
                  <a:schemeClr val="bg1"/>
                </a:solidFill>
              </a:rPr>
              <a:t> filter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>
            <a:stCxn id="4" idx="2"/>
          </p:cNvCxnSpPr>
          <p:nvPr/>
        </p:nvCxnSpPr>
        <p:spPr>
          <a:xfrm>
            <a:off x="6438900" y="2664262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7363136" y="3279463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5525869" y="2077522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3765649" y="2062282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38600" y="4343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3.3v regulator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1200" y="4343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3.3v post regulator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5525869" y="43953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38600" y="5486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1.8v regulator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91200" y="5486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1.8v post regulator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5525869" y="55383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93620" y="3208822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USB     ESD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5" name="Straight Connector 34"/>
          <p:cNvCxnSpPr>
            <a:endCxn id="34" idx="0"/>
          </p:cNvCxnSpPr>
          <p:nvPr/>
        </p:nvCxnSpPr>
        <p:spPr>
          <a:xfrm>
            <a:off x="2933700" y="2667000"/>
            <a:ext cx="7620" cy="541822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773269" y="43953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2895600" y="5814060"/>
            <a:ext cx="1145738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895600" y="4953000"/>
            <a:ext cx="0" cy="861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3400" y="3208822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USB   micro-b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2020669" y="3253173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21666" y="3200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MSP430 micro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5334000" y="2667000"/>
            <a:ext cx="457200" cy="53340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2946399" y="3505200"/>
            <a:ext cx="1066800" cy="18366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43665" y="4343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4-5 volt supply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724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Design – block diagram</a:t>
            </a:r>
          </a:p>
          <a:p>
            <a:endParaRPr lang="en-US" dirty="0" smtClean="0"/>
          </a:p>
          <a:p>
            <a:r>
              <a:rPr lang="en-US" dirty="0" smtClean="0"/>
              <a:t>Design – circuit simulation</a:t>
            </a:r>
          </a:p>
          <a:p>
            <a:endParaRPr lang="en-US" dirty="0" smtClean="0"/>
          </a:p>
          <a:p>
            <a:r>
              <a:rPr lang="en-US" dirty="0" smtClean="0"/>
              <a:t>Design – schematic capture</a:t>
            </a:r>
          </a:p>
          <a:p>
            <a:endParaRPr lang="en-US" dirty="0" smtClean="0"/>
          </a:p>
          <a:p>
            <a:r>
              <a:rPr lang="en-US" dirty="0" smtClean="0"/>
              <a:t>PCB layout – 2 layer board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the build process</a:t>
            </a:r>
            <a:endParaRPr lang="en-US" dirty="0"/>
          </a:p>
        </p:txBody>
      </p:sp>
      <p:pic>
        <p:nvPicPr>
          <p:cNvPr id="5" name="Picture 4" descr="Block diagram snipp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371600"/>
            <a:ext cx="1296634" cy="948690"/>
          </a:xfrm>
          <a:prstGeom prst="rect">
            <a:avLst/>
          </a:prstGeom>
        </p:spPr>
      </p:pic>
      <p:pic>
        <p:nvPicPr>
          <p:cNvPr id="7" name="Picture 6" descr="PCB layout snipp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4724400"/>
            <a:ext cx="1351977" cy="990600"/>
          </a:xfrm>
          <a:prstGeom prst="rect">
            <a:avLst/>
          </a:prstGeom>
        </p:spPr>
      </p:pic>
      <p:pic>
        <p:nvPicPr>
          <p:cNvPr id="9" name="Picture 8" descr="Schematic diagram snipp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3657600"/>
            <a:ext cx="1219200" cy="9959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0" y="4800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Express PCB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86600" y="5791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Express PCB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10200" y="24384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Power Point</a:t>
            </a:r>
            <a:endParaRPr lang="en-US" sz="1400" dirty="0"/>
          </a:p>
        </p:txBody>
      </p:sp>
      <p:pic>
        <p:nvPicPr>
          <p:cNvPr id="15" name="Picture 14" descr="GPSDO QUCS snipp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2514600"/>
            <a:ext cx="1271346" cy="914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467600" y="349758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QUCS</a:t>
            </a:r>
            <a:endParaRPr lang="en-US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the build process</a:t>
            </a:r>
            <a:endParaRPr lang="en-US" dirty="0"/>
          </a:p>
        </p:txBody>
      </p:sp>
      <p:pic>
        <p:nvPicPr>
          <p:cNvPr id="10" name="Picture 9" descr="board assembly snipp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3962400"/>
            <a:ext cx="2935112" cy="2133600"/>
          </a:xfrm>
          <a:prstGeom prst="rect">
            <a:avLst/>
          </a:prstGeom>
        </p:spPr>
      </p:pic>
      <p:sp>
        <p:nvSpPr>
          <p:cNvPr id="15" name="Content Placeholder 1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724400" cy="27858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Solder paste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Toaster oven</a:t>
            </a:r>
          </a:p>
          <a:p>
            <a:endParaRPr lang="en-US" dirty="0" smtClean="0"/>
          </a:p>
        </p:txBody>
      </p:sp>
      <p:pic>
        <p:nvPicPr>
          <p:cNvPr id="16" name="Picture 15" descr="44QFN side view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1143000"/>
            <a:ext cx="334645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the build process</a:t>
            </a:r>
            <a:endParaRPr lang="en-US" dirty="0"/>
          </a:p>
        </p:txBody>
      </p:sp>
      <p:sp>
        <p:nvSpPr>
          <p:cNvPr id="15" name="Content Placeholder 1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4724400" cy="3505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Inspection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Mechanical</a:t>
            </a:r>
          </a:p>
        </p:txBody>
      </p:sp>
      <p:pic>
        <p:nvPicPr>
          <p:cNvPr id="6" name="Picture 5" descr="GPSDO Board Inspe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1295400"/>
            <a:ext cx="2743200" cy="2194560"/>
          </a:xfrm>
          <a:prstGeom prst="rect">
            <a:avLst/>
          </a:prstGeom>
        </p:spPr>
      </p:pic>
      <p:pic>
        <p:nvPicPr>
          <p:cNvPr id="7" name="Picture 6" descr="GPSDO mechanical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3886200"/>
            <a:ext cx="2743200" cy="242798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</a:t>
            </a:r>
            <a:r>
              <a:rPr lang="en-US" dirty="0" smtClean="0"/>
              <a:t>–Prototype 2</a:t>
            </a:r>
            <a:endParaRPr lang="en-US" dirty="0"/>
          </a:p>
        </p:txBody>
      </p:sp>
      <p:pic>
        <p:nvPicPr>
          <p:cNvPr id="4" name="Picture 3" descr="GPSDO - finished 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905000"/>
            <a:ext cx="5907290" cy="28301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46593" y="2895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GPS antenna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84593" y="3733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USB connector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810000" y="3962400"/>
            <a:ext cx="2362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62400" y="3962400"/>
            <a:ext cx="0" cy="685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172200" y="4191000"/>
            <a:ext cx="533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172200" y="3962400"/>
            <a:ext cx="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93793" y="4724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1.8 v regulator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715000" y="1981200"/>
            <a:ext cx="0" cy="1981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57800" y="2743200"/>
            <a:ext cx="0" cy="1219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10000" y="2743200"/>
            <a:ext cx="1447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810000" y="1981200"/>
            <a:ext cx="0" cy="1981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86200" y="1600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3.3 v regulator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0" y="236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GPS </a:t>
            </a:r>
            <a:r>
              <a:rPr lang="en-US" dirty="0" err="1" smtClean="0"/>
              <a:t>rx</a:t>
            </a:r>
            <a:endParaRPr lang="en-US" dirty="0"/>
          </a:p>
        </p:txBody>
      </p:sp>
      <p:sp>
        <p:nvSpPr>
          <p:cNvPr id="34" name="Left Brace 33"/>
          <p:cNvSpPr/>
          <p:nvPr/>
        </p:nvSpPr>
        <p:spPr>
          <a:xfrm>
            <a:off x="1066800" y="2057400"/>
            <a:ext cx="457200" cy="23622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0480" y="2804160"/>
            <a:ext cx="1249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1-1000 MHz outputs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3810000" y="3505200"/>
            <a:ext cx="1447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743200" y="1600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PLL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191000" y="2971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TCXO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114800" y="3581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Filter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GPSDO </a:t>
            </a:r>
            <a:r>
              <a:rPr lang="en-US" dirty="0" smtClean="0"/>
              <a:t> setup – Digital Data Flow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28561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Computer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PC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34200" y="28561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SI-5394 PLL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2856131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MSP430 micro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/>
          <p:cNvCxnSpPr>
            <a:stCxn id="4" idx="1"/>
          </p:cNvCxnSpPr>
          <p:nvPr/>
        </p:nvCxnSpPr>
        <p:spPr>
          <a:xfrm flipH="1">
            <a:off x="5638800" y="3179297"/>
            <a:ext cx="1295400" cy="4494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1"/>
            <a:endCxn id="3" idx="3"/>
          </p:cNvCxnSpPr>
          <p:nvPr/>
        </p:nvCxnSpPr>
        <p:spPr>
          <a:xfrm flipH="1">
            <a:off x="3962400" y="3179297"/>
            <a:ext cx="8382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962400" y="277993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USB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096000" y="277993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I2C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029200" y="39624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GPS receiver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4419600" y="4303931"/>
            <a:ext cx="6096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4419600" y="3313331"/>
            <a:ext cx="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38200" y="2257957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Clock Builder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38200" y="35052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uCenter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2438400" y="3352800"/>
            <a:ext cx="2286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2438400" y="3048000"/>
            <a:ext cx="228600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438400" y="33528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438400" y="2590800"/>
            <a:ext cx="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133600" y="2590800"/>
            <a:ext cx="304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133600" y="3810000"/>
            <a:ext cx="304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USB and I2C compatible</a:t>
            </a:r>
          </a:p>
          <a:p>
            <a:endParaRPr lang="en-US" dirty="0" smtClean="0"/>
          </a:p>
          <a:p>
            <a:r>
              <a:rPr lang="en-US" dirty="0" smtClean="0"/>
              <a:t>Must have factory </a:t>
            </a:r>
            <a:r>
              <a:rPr lang="en-US" dirty="0" err="1" smtClean="0"/>
              <a:t>bootloader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Small pin count</a:t>
            </a:r>
          </a:p>
          <a:p>
            <a:endParaRPr lang="en-US" dirty="0" smtClean="0"/>
          </a:p>
          <a:p>
            <a:r>
              <a:rPr lang="en-US" dirty="0" smtClean="0"/>
              <a:t>MSP430F 5xxx/6xxx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Lots of code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Eliminates the inexpensive PICs</a:t>
            </a:r>
          </a:p>
          <a:p>
            <a:endParaRPr lang="en-US" dirty="0" smtClean="0"/>
          </a:p>
          <a:p>
            <a:r>
              <a:rPr lang="en-US" dirty="0" smtClean="0"/>
              <a:t>Wishful thinking – 48LQFP</a:t>
            </a:r>
          </a:p>
          <a:p>
            <a:endParaRPr lang="en-US" dirty="0" smtClean="0"/>
          </a:p>
          <a:p>
            <a:r>
              <a:rPr lang="en-US" dirty="0" smtClean="0"/>
              <a:t>CCS code bloat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Microprocessor selection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876800" cy="4525963"/>
          </a:xfrm>
        </p:spPr>
        <p:txBody>
          <a:bodyPr/>
          <a:lstStyle/>
          <a:p>
            <a:r>
              <a:rPr lang="en-US" dirty="0" smtClean="0"/>
              <a:t>LOs need more stability</a:t>
            </a:r>
          </a:p>
          <a:p>
            <a:endParaRPr lang="en-US" dirty="0" smtClean="0"/>
          </a:p>
          <a:p>
            <a:r>
              <a:rPr lang="en-US" dirty="0" smtClean="0"/>
              <a:t>LOs need more accuracy</a:t>
            </a:r>
          </a:p>
          <a:p>
            <a:endParaRPr lang="en-US" dirty="0" smtClean="0"/>
          </a:p>
          <a:p>
            <a:r>
              <a:rPr lang="en-US" dirty="0" smtClean="0"/>
              <a:t>Always want better phase noise</a:t>
            </a:r>
          </a:p>
          <a:p>
            <a:endParaRPr lang="en-US" dirty="0" smtClean="0"/>
          </a:p>
          <a:p>
            <a:r>
              <a:rPr lang="en-US" dirty="0" smtClean="0"/>
              <a:t>Shack is too cluttered already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8140" y="274638"/>
            <a:ext cx="84582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GPSDO – Time to update the </a:t>
            </a:r>
            <a:r>
              <a:rPr lang="en-US" sz="3200" dirty="0" err="1" smtClean="0"/>
              <a:t>transverters</a:t>
            </a:r>
            <a:endParaRPr lang="en-US" sz="3200" dirty="0"/>
          </a:p>
        </p:txBody>
      </p:sp>
      <p:pic>
        <p:nvPicPr>
          <p:cNvPr id="7" name="Picture 6" descr="W3IP shack clut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981200"/>
            <a:ext cx="28575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5181600" cy="4525963"/>
          </a:xfrm>
        </p:spPr>
        <p:txBody>
          <a:bodyPr/>
          <a:lstStyle/>
          <a:p>
            <a:r>
              <a:rPr lang="en-US" dirty="0" smtClean="0"/>
              <a:t>Regulator – function</a:t>
            </a:r>
          </a:p>
          <a:p>
            <a:endParaRPr lang="en-US" dirty="0" smtClean="0"/>
          </a:p>
          <a:p>
            <a:r>
              <a:rPr lang="en-US" dirty="0" smtClean="0"/>
              <a:t>Regulator – performance</a:t>
            </a:r>
          </a:p>
          <a:p>
            <a:endParaRPr lang="en-US" dirty="0" smtClean="0"/>
          </a:p>
          <a:p>
            <a:r>
              <a:rPr lang="en-US" dirty="0" smtClean="0"/>
              <a:t>GPS receiver – function</a:t>
            </a:r>
          </a:p>
          <a:p>
            <a:endParaRPr lang="en-US" dirty="0" smtClean="0"/>
          </a:p>
          <a:p>
            <a:r>
              <a:rPr lang="en-US" dirty="0" smtClean="0"/>
              <a:t>GPS receiver - performance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GPSDO – Testing </a:t>
            </a:r>
            <a:r>
              <a:rPr lang="en-US" sz="5400" dirty="0" smtClean="0"/>
              <a:t>1</a:t>
            </a:r>
            <a:r>
              <a:rPr lang="en-US" sz="4000" dirty="0" smtClean="0"/>
              <a:t>,2,3</a:t>
            </a:r>
            <a:endParaRPr lang="en-US" dirty="0"/>
          </a:p>
        </p:txBody>
      </p:sp>
      <p:pic>
        <p:nvPicPr>
          <p:cNvPr id="5" name="Picture 4" descr="spectrum lab snipp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2209800"/>
            <a:ext cx="1451610" cy="1229141"/>
          </a:xfrm>
          <a:prstGeom prst="rect">
            <a:avLst/>
          </a:prstGeom>
        </p:spPr>
      </p:pic>
      <p:pic>
        <p:nvPicPr>
          <p:cNvPr id="6" name="Picture 5" descr="ucenter snipp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1371600" cy="1122467"/>
          </a:xfrm>
          <a:prstGeom prst="rect">
            <a:avLst/>
          </a:prstGeom>
        </p:spPr>
      </p:pic>
      <p:pic>
        <p:nvPicPr>
          <p:cNvPr id="7" name="Picture 6" descr="UBlox M8N 1pt6 MHz wide outpu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4343400"/>
            <a:ext cx="2364294" cy="1524000"/>
          </a:xfrm>
          <a:prstGeom prst="rect">
            <a:avLst/>
          </a:prstGeom>
        </p:spPr>
      </p:pic>
      <p:pic>
        <p:nvPicPr>
          <p:cNvPr id="8" name="Picture 7" descr="multimeter snipp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1447800"/>
            <a:ext cx="990600" cy="6996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86600" y="3505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Spectrum Lab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4267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U-Center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6600" y="5943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SignalHound</a:t>
            </a:r>
            <a:endParaRPr lang="en-US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Clock multiplier – function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Clock output – levels</a:t>
            </a:r>
          </a:p>
          <a:p>
            <a:pPr lvl="1"/>
            <a:r>
              <a:rPr lang="en-US" dirty="0" smtClean="0"/>
              <a:t>+6.5 </a:t>
            </a:r>
            <a:r>
              <a:rPr lang="en-US" dirty="0" err="1" smtClean="0"/>
              <a:t>dBm</a:t>
            </a:r>
            <a:r>
              <a:rPr lang="en-US" dirty="0" smtClean="0"/>
              <a:t> typical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GPSDO – Testing </a:t>
            </a:r>
            <a:r>
              <a:rPr lang="en-US" sz="4000" dirty="0" smtClean="0"/>
              <a:t>1,</a:t>
            </a:r>
            <a:r>
              <a:rPr lang="en-US" sz="5400" dirty="0" smtClean="0"/>
              <a:t>2</a:t>
            </a:r>
            <a:r>
              <a:rPr lang="en-US" sz="4000" dirty="0" smtClean="0"/>
              <a:t>,3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26670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ClockBuilder</a:t>
            </a:r>
            <a:r>
              <a:rPr lang="en-US" sz="1400" dirty="0" smtClean="0"/>
              <a:t> Pro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51054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SignalHound</a:t>
            </a:r>
            <a:endParaRPr lang="en-US" sz="1400" dirty="0"/>
          </a:p>
        </p:txBody>
      </p:sp>
      <p:pic>
        <p:nvPicPr>
          <p:cNvPr id="13" name="Picture 12" descr="CBPro snipp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295400"/>
            <a:ext cx="2533369" cy="1295400"/>
          </a:xfrm>
          <a:prstGeom prst="rect">
            <a:avLst/>
          </a:prstGeom>
        </p:spPr>
      </p:pic>
      <p:pic>
        <p:nvPicPr>
          <p:cNvPr id="14" name="Picture 13" descr="GPSDO 100 M sign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0296" y="3505200"/>
            <a:ext cx="2471104" cy="157901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GPSDO – Phase noise testing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9660" y="20193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Oscillator #2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03820" y="3299460"/>
            <a:ext cx="990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50 Hz -100KHz Output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842260" y="32766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Hz HPF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94860" y="32766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Low freq amplifier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4329529" y="33285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97280" y="32766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Mixer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737360" y="2667000"/>
            <a:ext cx="0" cy="6096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576929" y="33285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97280" y="454152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Oscillator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#1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00800" y="3276600"/>
            <a:ext cx="12954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Hz HPF</a:t>
            </a:r>
          </a:p>
        </p:txBody>
      </p:sp>
      <p:cxnSp>
        <p:nvCxnSpPr>
          <p:cNvPr id="40" name="Straight Connector 39"/>
          <p:cNvCxnSpPr/>
          <p:nvPr/>
        </p:nvCxnSpPr>
        <p:spPr>
          <a:xfrm rot="5400000">
            <a:off x="6158329" y="3328571"/>
            <a:ext cx="0" cy="53613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744980" y="3931920"/>
            <a:ext cx="0" cy="60960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1"/>
          <p:cNvSpPr txBox="1">
            <a:spLocks/>
          </p:cNvSpPr>
          <p:nvPr/>
        </p:nvSpPr>
        <p:spPr>
          <a:xfrm>
            <a:off x="2819400" y="1295401"/>
            <a:ext cx="5943600" cy="1905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Assumptions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000" dirty="0" smtClean="0"/>
              <a:t>One oscillator much lower phase noise than the other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oscillator can be adjusted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within a Hz or two of the other – and stay there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7" name="Picture 46" descr="Phase noise test 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473967" y="3984233"/>
            <a:ext cx="2088258" cy="265419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100 MHz output – phase noise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Prototype-2     Phase </a:t>
            </a:r>
            <a:r>
              <a:rPr lang="en-US" dirty="0" smtClean="0"/>
              <a:t>noise performance</a:t>
            </a:r>
            <a:endParaRPr lang="en-US" dirty="0"/>
          </a:p>
        </p:txBody>
      </p:sp>
      <p:pic>
        <p:nvPicPr>
          <p:cNvPr id="12" name="Content Placeholder 11" descr="W3IP GPSDO phase noise vs Wenzel 1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1447800"/>
            <a:ext cx="4434349" cy="1600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Testing </a:t>
            </a:r>
            <a:r>
              <a:rPr lang="en-US" sz="4000" dirty="0" smtClean="0"/>
              <a:t>1,2,</a:t>
            </a:r>
            <a:r>
              <a:rPr lang="en-US" sz="5400" dirty="0" smtClean="0"/>
              <a:t>3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31242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Spectrum Lab</a:t>
            </a:r>
            <a:endParaRPr lang="en-US" sz="14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962400" y="3886200"/>
          <a:ext cx="4343400" cy="1811815"/>
        </p:xfrm>
        <a:graphic>
          <a:graphicData uri="http://schemas.openxmlformats.org/drawingml/2006/table">
            <a:tbl>
              <a:tblPr/>
              <a:tblGrid>
                <a:gridCol w="975830"/>
                <a:gridCol w="1224571"/>
                <a:gridCol w="1224571"/>
                <a:gridCol w="918428"/>
              </a:tblGrid>
              <a:tr h="2974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Wenzel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W3IP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SI5394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1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noise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(FSWP)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Phase det.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Datasheet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5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-125.0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-97.8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-97.9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745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-154.0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-120.8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-124.9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45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-166.0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-135.8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-140.9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97455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 KHz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-169.0</a:t>
                      </a:r>
                    </a:p>
                  </a:txBody>
                  <a:tcPr marL="7620" marR="7620" marT="762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-148.9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PLL power consumption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0" y="2895600"/>
          <a:ext cx="2286000" cy="76200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</a:tblGrid>
              <a:tr h="254000">
                <a:tc>
                  <a:txBody>
                    <a:bodyPr/>
                    <a:lstStyle/>
                    <a:p>
                      <a:r>
                        <a:rPr lang="en-US" sz="900" b="1" dirty="0"/>
                        <a:t>VDD:</a:t>
                      </a:r>
                      <a:endParaRPr lang="en-US" sz="9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1.8 V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900" b="1" dirty="0"/>
                        <a:t>Ta:</a:t>
                      </a:r>
                      <a:endParaRPr lang="en-US" sz="9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70 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900" b="1" dirty="0"/>
                        <a:t>Airflow:</a:t>
                      </a:r>
                      <a:endParaRPr lang="en-US" sz="9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886200"/>
          <a:ext cx="6096000" cy="2286000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76200">
                <a:tc>
                  <a:txBody>
                    <a:bodyPr/>
                    <a:lstStyle/>
                    <a:p>
                      <a:endParaRPr lang="en-US" sz="1000">
                        <a:latin typeface="Segoe UI"/>
                      </a:endParaRP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Frequency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Format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Voltage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Current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Power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 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 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1.8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187.3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337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 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 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3.3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117.4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387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VDDO0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116 MHz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LVPECL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3.3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22.6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74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VDDO1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192 MHz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LVPECL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3.3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23.1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76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VDDO2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404 MHz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LVPECL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3.3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24.5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81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VDDO3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100 MHz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Segoe UI"/>
                        </a:rPr>
                        <a:t>LVPECL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3.3 V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22.5 mA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>
                          <a:latin typeface="Segoe UI"/>
                        </a:rPr>
                        <a:t>74 mW</a:t>
                      </a: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9160">
                <a:tc gridSpan="4">
                  <a:txBody>
                    <a:bodyPr/>
                    <a:lstStyle/>
                    <a:p>
                      <a:pPr algn="r"/>
                      <a:r>
                        <a:rPr lang="en-US" sz="1000" b="1">
                          <a:latin typeface="Segoe UI"/>
                        </a:rPr>
                        <a:t>Total</a:t>
                      </a:r>
                      <a:endParaRPr lang="en-US" sz="1000">
                        <a:latin typeface="Segoe UI"/>
                      </a:endParaRP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>
                          <a:latin typeface="Segoe UI"/>
                        </a:rPr>
                        <a:t>397.2 mA</a:t>
                      </a:r>
                      <a:endParaRPr lang="en-US" sz="1000">
                        <a:latin typeface="Segoe UI"/>
                      </a:endParaRP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dirty="0">
                          <a:latin typeface="Segoe UI"/>
                        </a:rPr>
                        <a:t>1.030 W</a:t>
                      </a:r>
                      <a:endParaRPr lang="en-US" sz="1000" dirty="0">
                        <a:latin typeface="Segoe UI"/>
                      </a:endParaRPr>
                    </a:p>
                  </a:txBody>
                  <a:tcPr marL="22860" marR="22860" marT="22860" marB="22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14400" y="1600200"/>
            <a:ext cx="7444667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Assumptions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Total Power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: 1.030 W,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On Chip Power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: 960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mW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, </a:t>
            </a:r>
            <a:r>
              <a:rPr kumimoji="0" lang="en-US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Tj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: 91 °C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Note: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On-chip power excludes power dissipated in external terminations.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Tj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 is junction temperature.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Tj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 must be less than 125 °C (on Si5394 Revision A) for device to comply with datasheet specifications.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Segoe UI" pitchFamily="34" charset="0"/>
              </a:rPr>
              <a:t>Total power includes on- and off-chip power. This is a typical value and estimate only.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development boards</a:t>
            </a:r>
            <a:endParaRPr lang="en-US" dirty="0"/>
          </a:p>
        </p:txBody>
      </p:sp>
      <p:pic>
        <p:nvPicPr>
          <p:cNvPr id="4" name="Picture 3" descr="GPSDO - development boa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905000"/>
            <a:ext cx="6556294" cy="32730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1905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Crystal tester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205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BPF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057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LPF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92024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GPS Rx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1676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GPSDO </a:t>
            </a:r>
            <a:r>
              <a:rPr lang="en-US" dirty="0" smtClean="0"/>
              <a:t>prototype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1295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GPSDO </a:t>
            </a:r>
            <a:r>
              <a:rPr lang="en-US" dirty="0" smtClean="0"/>
              <a:t>prototype 2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VHF </a:t>
            </a:r>
            <a:r>
              <a:rPr lang="en-US" dirty="0" err="1" smtClean="0"/>
              <a:t>transverters</a:t>
            </a:r>
            <a:endParaRPr lang="en-US" dirty="0" smtClean="0"/>
          </a:p>
          <a:p>
            <a:pPr lvl="1"/>
            <a:r>
              <a:rPr lang="en-US" dirty="0" smtClean="0"/>
              <a:t>Many </a:t>
            </a:r>
            <a:r>
              <a:rPr lang="en-US" dirty="0" smtClean="0"/>
              <a:t>mixers want +17 </a:t>
            </a:r>
            <a:r>
              <a:rPr lang="en-US" dirty="0" err="1" smtClean="0"/>
              <a:t>dBm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Remove DC power from oscillator and oven (PTC)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Feed GPSDO signal into driver amp, ac  coupled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</a:t>
            </a:r>
            <a:r>
              <a:rPr lang="en-US" dirty="0" err="1" smtClean="0"/>
              <a:t>Transverter</a:t>
            </a:r>
            <a:r>
              <a:rPr lang="en-US" dirty="0" smtClean="0"/>
              <a:t> Integration</a:t>
            </a:r>
            <a:endParaRPr lang="en-US" dirty="0"/>
          </a:p>
        </p:txBody>
      </p:sp>
      <p:pic>
        <p:nvPicPr>
          <p:cNvPr id="5" name="Picture 4" descr="DEMI VHF osc snippe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524000"/>
            <a:ext cx="4267200" cy="1953427"/>
          </a:xfrm>
          <a:prstGeom prst="rect">
            <a:avLst/>
          </a:prstGeom>
        </p:spPr>
      </p:pic>
      <p:pic>
        <p:nvPicPr>
          <p:cNvPr id="6" name="Picture 5" descr="Elecraft VHF osc snipp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886200"/>
            <a:ext cx="4261638" cy="240423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Microwave </a:t>
            </a:r>
            <a:r>
              <a:rPr lang="en-US" dirty="0" err="1" smtClean="0"/>
              <a:t>transverters</a:t>
            </a:r>
            <a:endParaRPr lang="en-US" dirty="0" smtClean="0"/>
          </a:p>
          <a:p>
            <a:pPr lvl="1"/>
            <a:r>
              <a:rPr lang="en-US" dirty="0" smtClean="0"/>
              <a:t>Multi </a:t>
            </a:r>
            <a:r>
              <a:rPr lang="en-US" dirty="0" smtClean="0"/>
              <a:t>PCB </a:t>
            </a:r>
            <a:r>
              <a:rPr lang="en-US" dirty="0" err="1" smtClean="0"/>
              <a:t>transverters</a:t>
            </a:r>
            <a:r>
              <a:rPr lang="en-US" dirty="0" smtClean="0"/>
              <a:t> – Disable the crystal oscillator and lower multiplier stages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Feed GPSDO signal into multiplier on </a:t>
            </a:r>
            <a:r>
              <a:rPr lang="en-US" dirty="0" err="1" smtClean="0"/>
              <a:t>micowave</a:t>
            </a:r>
            <a:r>
              <a:rPr lang="en-US" dirty="0" smtClean="0"/>
              <a:t> board, ac  coupled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</a:t>
            </a:r>
            <a:r>
              <a:rPr lang="en-US" dirty="0" err="1" smtClean="0"/>
              <a:t>Transverter</a:t>
            </a:r>
            <a:r>
              <a:rPr lang="en-US" dirty="0" smtClean="0"/>
              <a:t> Integration</a:t>
            </a:r>
            <a:endParaRPr lang="en-US" dirty="0"/>
          </a:p>
        </p:txBody>
      </p:sp>
      <p:pic>
        <p:nvPicPr>
          <p:cNvPr id="5" name="Picture 4" descr="Demi 3456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286000"/>
            <a:ext cx="3768312" cy="25009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0" y="3733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LO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419600" y="3352800"/>
            <a:ext cx="6096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267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Microwave </a:t>
            </a:r>
            <a:r>
              <a:rPr lang="en-US" dirty="0" err="1" smtClean="0"/>
              <a:t>transverters</a:t>
            </a:r>
            <a:endParaRPr lang="en-US" dirty="0" smtClean="0"/>
          </a:p>
          <a:p>
            <a:pPr lvl="1"/>
            <a:r>
              <a:rPr lang="en-US" dirty="0" smtClean="0"/>
              <a:t>Single </a:t>
            </a:r>
            <a:r>
              <a:rPr lang="en-US" dirty="0" smtClean="0"/>
              <a:t>PCB </a:t>
            </a:r>
            <a:r>
              <a:rPr lang="en-US" dirty="0" err="1" smtClean="0"/>
              <a:t>transverters</a:t>
            </a:r>
            <a:r>
              <a:rPr lang="en-US" dirty="0" smtClean="0"/>
              <a:t> (DB6NT) – Analyze block diagram and schematic, find highest frequency in LO chain supported by the GPSDO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Remove DC power from oscillator and lower level multipliers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Feed GPSDO signal into next multiplier</a:t>
            </a:r>
            <a:endParaRPr lang="en-US" dirty="0"/>
          </a:p>
        </p:txBody>
      </p:sp>
      <p:pic>
        <p:nvPicPr>
          <p:cNvPr id="5" name="Content Placeholder 4" descr="DB6NT oscillator snippet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905000"/>
            <a:ext cx="3499183" cy="256309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– </a:t>
            </a:r>
            <a:r>
              <a:rPr lang="en-US" dirty="0" err="1" smtClean="0"/>
              <a:t>Transverter</a:t>
            </a:r>
            <a:r>
              <a:rPr lang="en-US" dirty="0" smtClean="0"/>
              <a:t> Integration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16200000" flipH="1">
            <a:off x="7620000" y="1905000"/>
            <a:ext cx="304800" cy="3048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7620000" y="1905000"/>
            <a:ext cx="304800" cy="3048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477000" y="3200400"/>
            <a:ext cx="304800" cy="3048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6477000" y="3200400"/>
            <a:ext cx="304800" cy="3048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477000" y="3581400"/>
            <a:ext cx="381000" cy="1066800"/>
          </a:xfrm>
          <a:prstGeom prst="straightConnector1">
            <a:avLst/>
          </a:prstGeom>
          <a:ln w="1905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57800" y="464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 coupled at 639 MHz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channel GPSDO – in the box</a:t>
            </a:r>
            <a:endParaRPr lang="en-US" dirty="0"/>
          </a:p>
        </p:txBody>
      </p:sp>
      <p:pic>
        <p:nvPicPr>
          <p:cNvPr id="3" name="Picture 2" descr="GPSDO comple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828800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“get on frequency” and stay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7010400" cy="4525963"/>
          </a:xfrm>
        </p:spPr>
        <p:txBody>
          <a:bodyPr/>
          <a:lstStyle/>
          <a:p>
            <a:r>
              <a:rPr lang="en-US" dirty="0" smtClean="0"/>
              <a:t>Something GPS based is the answer</a:t>
            </a:r>
          </a:p>
          <a:p>
            <a:endParaRPr lang="en-US" dirty="0" smtClean="0"/>
          </a:p>
          <a:p>
            <a:r>
              <a:rPr lang="en-US" dirty="0" smtClean="0"/>
              <a:t>Anything else seems to be a </a:t>
            </a:r>
            <a:r>
              <a:rPr lang="en-US" dirty="0" err="1" smtClean="0"/>
              <a:t>bandaid</a:t>
            </a:r>
            <a:endParaRPr lang="en-US" dirty="0" smtClean="0"/>
          </a:p>
          <a:p>
            <a:pPr lvl="1"/>
            <a:r>
              <a:rPr lang="en-US" dirty="0" smtClean="0"/>
              <a:t>Try to rebuild </a:t>
            </a:r>
            <a:r>
              <a:rPr lang="en-US" dirty="0" smtClean="0"/>
              <a:t>your existing crystal oscillator or oven controller and figure out what is not in the </a:t>
            </a:r>
            <a:r>
              <a:rPr lang="en-US" dirty="0" smtClean="0"/>
              <a:t>book</a:t>
            </a:r>
          </a:p>
          <a:p>
            <a:pPr lvl="1"/>
            <a:r>
              <a:rPr lang="en-US" dirty="0" smtClean="0"/>
              <a:t>Calibrate </a:t>
            </a:r>
            <a:r>
              <a:rPr lang="en-US" dirty="0" smtClean="0"/>
              <a:t>(often) to an external beacon that you hope is really GPS locked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458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Number of channels: 4</a:t>
            </a:r>
          </a:p>
          <a:p>
            <a:r>
              <a:rPr lang="en-US" sz="2400" dirty="0" smtClean="0"/>
              <a:t>Frequency range: 10-720, 734-800, 825-1028 MHz</a:t>
            </a:r>
          </a:p>
          <a:p>
            <a:r>
              <a:rPr lang="en-US" sz="2400" dirty="0" smtClean="0"/>
              <a:t>Power output: 6.0 </a:t>
            </a:r>
            <a:r>
              <a:rPr lang="en-US" sz="2400" dirty="0" err="1" smtClean="0"/>
              <a:t>dBm</a:t>
            </a:r>
            <a:r>
              <a:rPr lang="en-US" sz="2400" dirty="0" smtClean="0"/>
              <a:t> minimum 1-500 MHz</a:t>
            </a:r>
          </a:p>
          <a:p>
            <a:r>
              <a:rPr lang="en-US" sz="2400" dirty="0" smtClean="0"/>
              <a:t>                       2.3 </a:t>
            </a:r>
            <a:r>
              <a:rPr lang="en-US" sz="2400" dirty="0" err="1" smtClean="0"/>
              <a:t>dBm</a:t>
            </a:r>
            <a:r>
              <a:rPr lang="en-US" sz="2400" dirty="0" smtClean="0"/>
              <a:t> at 1024 MHz</a:t>
            </a:r>
          </a:p>
          <a:p>
            <a:r>
              <a:rPr lang="en-US" sz="2400" dirty="0" smtClean="0"/>
              <a:t>Channel to channel Isolation: 50-85 dB</a:t>
            </a:r>
          </a:p>
          <a:p>
            <a:r>
              <a:rPr lang="en-US" sz="2400" dirty="0" smtClean="0"/>
              <a:t>Phase noise at 100 MHz (clean power source)</a:t>
            </a:r>
          </a:p>
          <a:p>
            <a:pPr lvl="1"/>
            <a:r>
              <a:rPr lang="en-US" sz="2000" dirty="0" smtClean="0"/>
              <a:t>-98 </a:t>
            </a:r>
            <a:r>
              <a:rPr lang="en-US" sz="2000" dirty="0" err="1" smtClean="0"/>
              <a:t>dBc</a:t>
            </a:r>
            <a:r>
              <a:rPr lang="en-US" sz="2000" dirty="0" smtClean="0"/>
              <a:t>/Hz at 100 Hz</a:t>
            </a:r>
          </a:p>
          <a:p>
            <a:pPr lvl="1"/>
            <a:r>
              <a:rPr lang="en-US" sz="2000" dirty="0" smtClean="0"/>
              <a:t>-121 </a:t>
            </a:r>
            <a:r>
              <a:rPr lang="en-US" sz="2000" dirty="0" err="1" smtClean="0"/>
              <a:t>dBc</a:t>
            </a:r>
            <a:r>
              <a:rPr lang="en-US" sz="2000" dirty="0" smtClean="0"/>
              <a:t>/Hz at 1 KHz</a:t>
            </a:r>
          </a:p>
          <a:p>
            <a:pPr lvl="1"/>
            <a:r>
              <a:rPr lang="en-US" sz="2000" dirty="0" smtClean="0"/>
              <a:t>-136 </a:t>
            </a:r>
            <a:r>
              <a:rPr lang="en-US" sz="2000" dirty="0" err="1" smtClean="0"/>
              <a:t>dBc</a:t>
            </a:r>
            <a:r>
              <a:rPr lang="en-US" sz="2000" dirty="0" smtClean="0"/>
              <a:t>/Hz at 10 KHz</a:t>
            </a:r>
          </a:p>
          <a:p>
            <a:r>
              <a:rPr lang="en-US" sz="2400" dirty="0" smtClean="0"/>
              <a:t>Size: 3.2 by 2.1 by .91 inches (excluding connectors)</a:t>
            </a:r>
          </a:p>
          <a:p>
            <a:r>
              <a:rPr lang="en-US" sz="2400" dirty="0" smtClean="0"/>
              <a:t>Power consumption: 5 volts, .67 amps max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 </a:t>
            </a:r>
            <a:r>
              <a:rPr lang="en-US" dirty="0" smtClean="0"/>
              <a:t>– Prototype-2 Datasheet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Described the design process for a 4 channel GPSDO</a:t>
            </a:r>
          </a:p>
          <a:p>
            <a:pPr lvl="1"/>
            <a:r>
              <a:rPr lang="en-US" dirty="0" smtClean="0"/>
              <a:t>Evaluated existing hardware</a:t>
            </a:r>
          </a:p>
          <a:p>
            <a:pPr lvl="1"/>
            <a:r>
              <a:rPr lang="en-US" dirty="0" smtClean="0"/>
              <a:t>Identified areas for improvement</a:t>
            </a:r>
          </a:p>
          <a:p>
            <a:pPr lvl="1"/>
            <a:r>
              <a:rPr lang="en-US" dirty="0" smtClean="0"/>
              <a:t>Tested circuits in phases</a:t>
            </a:r>
          </a:p>
          <a:p>
            <a:pPr lvl="1"/>
            <a:r>
              <a:rPr lang="en-US" dirty="0" smtClean="0"/>
              <a:t>Developed circuit values, schematic, PCB, </a:t>
            </a:r>
            <a:r>
              <a:rPr lang="en-US" dirty="0" err="1" smtClean="0"/>
              <a:t>BoM</a:t>
            </a:r>
            <a:r>
              <a:rPr lang="en-US" dirty="0" smtClean="0"/>
              <a:t>, mechanical package</a:t>
            </a:r>
          </a:p>
          <a:p>
            <a:pPr lvl="1"/>
            <a:r>
              <a:rPr lang="en-US" dirty="0" smtClean="0"/>
              <a:t>Tested key parameters – channel to channel isolation, phase noise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- Summary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GPSDOs - disciplined oscillators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69076" y="2480140"/>
            <a:ext cx="152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PLL Synthesizer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8806" y="2480140"/>
            <a:ext cx="152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Phase locked loop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2480140"/>
            <a:ext cx="152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GPS Receiver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971800" y="2727382"/>
            <a:ext cx="838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394960" y="2743200"/>
            <a:ext cx="838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85560" y="2084712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Optional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6200000">
            <a:off x="4175760" y="3482340"/>
            <a:ext cx="838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40480" y="3832860"/>
            <a:ext cx="152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Low Noise Oscillator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100692" y="1481328"/>
            <a:ext cx="4038600" cy="4525963"/>
          </a:xfrm>
        </p:spPr>
        <p:txBody>
          <a:bodyPr/>
          <a:lstStyle/>
          <a:p>
            <a:r>
              <a:rPr lang="en-US" dirty="0" smtClean="0"/>
              <a:t>Best of both worlds</a:t>
            </a:r>
          </a:p>
          <a:p>
            <a:pPr lvl="1"/>
            <a:r>
              <a:rPr lang="en-US" dirty="0" smtClean="0"/>
              <a:t>Long term stability derived from the GPS cesium clocks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Short term stability (phase noise) from  high quality on board crystal oscillator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what is it?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Military uses –expensive boxes by companies like </a:t>
            </a:r>
            <a:r>
              <a:rPr lang="en-US" dirty="0" err="1" smtClean="0"/>
              <a:t>Symmetricom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Commercial uses – cell phone frequency standard – remember the Z3801 with its 6 channel GPS receiver?</a:t>
            </a:r>
            <a:endParaRPr lang="en-US" dirty="0"/>
          </a:p>
        </p:txBody>
      </p:sp>
      <p:pic>
        <p:nvPicPr>
          <p:cNvPr id="5" name="Content Placeholder 4" descr="Z38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3581400"/>
            <a:ext cx="3581400" cy="2382621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a bit of history</a:t>
            </a:r>
            <a:endParaRPr lang="en-US" dirty="0"/>
          </a:p>
        </p:txBody>
      </p:sp>
      <p:pic>
        <p:nvPicPr>
          <p:cNvPr id="6" name="Picture 5" descr="GPSDO TSC4400 GPS recei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24000"/>
            <a:ext cx="4282717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chip vendors</a:t>
            </a:r>
          </a:p>
          <a:p>
            <a:pPr lvl="1"/>
            <a:r>
              <a:rPr lang="en-US" dirty="0" smtClean="0"/>
              <a:t>UBLOX – small GPS receivers with integrated RF output</a:t>
            </a:r>
          </a:p>
          <a:p>
            <a:pPr lvl="1"/>
            <a:r>
              <a:rPr lang="en-US" dirty="0" smtClean="0"/>
              <a:t>Silicon Labs – clock oscillators and jitter attenuators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Leo </a:t>
            </a:r>
            <a:r>
              <a:rPr lang="en-US" dirty="0" err="1" smtClean="0"/>
              <a:t>Bodnar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SV1AFN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 – more recent history</a:t>
            </a:r>
            <a:endParaRPr lang="en-US" dirty="0"/>
          </a:p>
        </p:txBody>
      </p:sp>
      <p:pic>
        <p:nvPicPr>
          <p:cNvPr id="5" name="Picture 4" descr="Leo Bodnar 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981200"/>
            <a:ext cx="2514600" cy="1813560"/>
          </a:xfrm>
          <a:prstGeom prst="rect">
            <a:avLst/>
          </a:prstGeom>
        </p:spPr>
      </p:pic>
      <p:pic>
        <p:nvPicPr>
          <p:cNvPr id="6" name="Picture 5" descr="SV1AF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4419600"/>
            <a:ext cx="2594794" cy="162857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371600" y="1524000"/>
            <a:ext cx="6400800" cy="4525963"/>
          </a:xfrm>
        </p:spPr>
        <p:txBody>
          <a:bodyPr/>
          <a:lstStyle/>
          <a:p>
            <a:r>
              <a:rPr lang="en-US" dirty="0" smtClean="0"/>
              <a:t>Local oscillators for </a:t>
            </a:r>
            <a:r>
              <a:rPr lang="en-US" dirty="0" err="1" smtClean="0"/>
              <a:t>transverters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Beacon transmitters</a:t>
            </a:r>
          </a:p>
          <a:p>
            <a:endParaRPr lang="en-US" dirty="0" smtClean="0"/>
          </a:p>
          <a:p>
            <a:r>
              <a:rPr lang="en-US" dirty="0" smtClean="0"/>
              <a:t>Reference oscillator for HF receivers, signal generators, spectrum analyzers</a:t>
            </a:r>
          </a:p>
          <a:p>
            <a:endParaRPr lang="en-US" dirty="0" smtClean="0"/>
          </a:p>
          <a:p>
            <a:r>
              <a:rPr lang="en-US" dirty="0" smtClean="0"/>
              <a:t>Weak signal sources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GPSDOs – where are they applicable?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More independent channels</a:t>
            </a:r>
          </a:p>
          <a:p>
            <a:endParaRPr lang="en-US" dirty="0" smtClean="0"/>
          </a:p>
          <a:p>
            <a:r>
              <a:rPr lang="en-US" dirty="0" smtClean="0"/>
              <a:t>Lower phase noise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Latest generation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SI5394 - 4 channels</a:t>
            </a:r>
          </a:p>
          <a:p>
            <a:endParaRPr lang="en-US" dirty="0" smtClean="0"/>
          </a:p>
          <a:p>
            <a:r>
              <a:rPr lang="en-US" dirty="0" smtClean="0"/>
              <a:t>Crystal filter following TCXO</a:t>
            </a:r>
          </a:p>
          <a:p>
            <a:endParaRPr lang="en-US" dirty="0" smtClean="0"/>
          </a:p>
          <a:p>
            <a:r>
              <a:rPr lang="en-US" dirty="0" err="1" smtClean="0"/>
              <a:t>Ublox</a:t>
            </a:r>
            <a:r>
              <a:rPr lang="en-US" dirty="0" smtClean="0"/>
              <a:t> M8 GPS receiver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GPSDOs – what’s new?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26120</TotalTime>
  <Words>1368</Words>
  <Application>Microsoft Office PowerPoint</Application>
  <PresentationFormat>On-screen Show (4:3)</PresentationFormat>
  <Paragraphs>505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Concourse</vt:lpstr>
      <vt:lpstr>Design and development of a GPS Disciplined Oscillator</vt:lpstr>
      <vt:lpstr>GPSDO – Time to update the transverters</vt:lpstr>
      <vt:lpstr>How do we “get on frequency” and stay there?</vt:lpstr>
      <vt:lpstr>GPSDOs - disciplined oscillators</vt:lpstr>
      <vt:lpstr>GPSDO – what is it?</vt:lpstr>
      <vt:lpstr>GPSDO – a bit of history</vt:lpstr>
      <vt:lpstr>GPSDO – more recent history</vt:lpstr>
      <vt:lpstr>GPSDOs – where are they applicable?</vt:lpstr>
      <vt:lpstr>GPSDOs – what’s new?</vt:lpstr>
      <vt:lpstr>GPSDO – simple block diagram</vt:lpstr>
      <vt:lpstr>GPSDO – what should we expect?</vt:lpstr>
      <vt:lpstr>GPSDO – real life</vt:lpstr>
      <vt:lpstr>GPSDO – not so simple block diagram</vt:lpstr>
      <vt:lpstr>GPSDO – the build process</vt:lpstr>
      <vt:lpstr>GPSDO – the build process</vt:lpstr>
      <vt:lpstr>GPSDO – the build process</vt:lpstr>
      <vt:lpstr>GPSDO –Prototype 2</vt:lpstr>
      <vt:lpstr>GPSDO  setup – Digital Data Flow</vt:lpstr>
      <vt:lpstr>GPSDO – Microprocessor selection</vt:lpstr>
      <vt:lpstr>GPSDO – Testing 1,2,3</vt:lpstr>
      <vt:lpstr>GPSDO – Testing 1,2,3</vt:lpstr>
      <vt:lpstr>GPSDO – Phase noise testing </vt:lpstr>
      <vt:lpstr>GPSDO – Testing 1,2,3</vt:lpstr>
      <vt:lpstr>GPSDO – PLL power consumption</vt:lpstr>
      <vt:lpstr>GPSDO – development boards</vt:lpstr>
      <vt:lpstr>GPSDO – Transverter Integration</vt:lpstr>
      <vt:lpstr>GPSDO – Transverter Integration</vt:lpstr>
      <vt:lpstr>GPSDO – Transverter Integration</vt:lpstr>
      <vt:lpstr>4 channel GPSDO – in the box</vt:lpstr>
      <vt:lpstr>GPSDO – Prototype-2 Datasheet</vt:lpstr>
      <vt:lpstr>GPSDO - Summary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GPS Disciplined Oscillators for the VHF and up ham</dc:title>
  <dc:creator>Corporate Edition</dc:creator>
  <cp:lastModifiedBy>Corporate Edition</cp:lastModifiedBy>
  <cp:revision>1606</cp:revision>
  <dcterms:created xsi:type="dcterms:W3CDTF">2019-02-23T20:02:01Z</dcterms:created>
  <dcterms:modified xsi:type="dcterms:W3CDTF">2019-04-05T19:58:27Z</dcterms:modified>
</cp:coreProperties>
</file>