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530b8cc8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530b8cc8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530b8cc84_1_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5530b8cc84_1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530b8cc84_1_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5530b8cc84_1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530b8cc84_1_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35530b8cc84_1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530b8cc84_1_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5530b8cc84_1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530b8cc84_1_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g35530b8cc84_1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530b8cc84_1_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35530b8cc84_1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530b8cc84_1_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35530b8cc84_1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530b8cc84_1_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5530b8cc84_1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530b8cc84_1_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35530b8cc84_1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530b8cc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530b8cc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530b8cc84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530b8cc84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530b8cc84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5530b8cc84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530b8cc84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5530b8cc84_0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5530b8cc84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5530b8cc8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50fc7400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50fc7400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50fc7400f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050fc7400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050fc7400f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3050fc7400f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530b8cc84_1_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35530b8cc84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050fc7400f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050fc7400f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5530b8cc84_1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5530b8cc84_1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35530b8cc84_1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530b8cc8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530b8cc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530b8cc84_1_1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5530b8cc84_1_1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5530b8cc84_1_1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5530b8cc84_1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50fc7400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050fc7400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50fc7400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050fc7400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050fc7400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050fc7400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50fc7400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050fc7400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530b8cc84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530b8cc8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50fc7400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50fc7400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530b8cc84_1_1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5530b8cc84_1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530b8cc84_1_1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g35530b8cc84_1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530b8cc8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530b8cc8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530b8cc84_1_1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5530b8cc84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530b8cc84_1_1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35530b8cc84_1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530b8cc84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5530b8cc84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5530b8cc84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5530b8cc84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530b8cc84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530b8cc84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530b8cc8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530b8cc8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050fc740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050fc740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050fc7400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050fc7400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530b8cc8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530b8cc8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50fc7400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50fc7400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100"/>
            </a:lvl1pPr>
            <a:lvl2pPr indent="0" lvl="1" marL="0" algn="r">
              <a:spcBef>
                <a:spcPts val="0"/>
              </a:spcBef>
              <a:buNone/>
              <a:defRPr sz="1100"/>
            </a:lvl2pPr>
            <a:lvl3pPr indent="0" lvl="2" marL="0" algn="r">
              <a:spcBef>
                <a:spcPts val="0"/>
              </a:spcBef>
              <a:buNone/>
              <a:defRPr sz="1100"/>
            </a:lvl3pPr>
            <a:lvl4pPr indent="0" lvl="3" marL="0" algn="r">
              <a:spcBef>
                <a:spcPts val="0"/>
              </a:spcBef>
              <a:buNone/>
              <a:defRPr sz="1100"/>
            </a:lvl4pPr>
            <a:lvl5pPr indent="0" lvl="4" marL="0" algn="r">
              <a:spcBef>
                <a:spcPts val="0"/>
              </a:spcBef>
              <a:buNone/>
              <a:defRPr sz="1100"/>
            </a:lvl5pPr>
            <a:lvl6pPr indent="0" lvl="5" marL="0" algn="r">
              <a:spcBef>
                <a:spcPts val="0"/>
              </a:spcBef>
              <a:buNone/>
              <a:defRPr sz="1100"/>
            </a:lvl6pPr>
            <a:lvl7pPr indent="0" lvl="6" marL="0" algn="r">
              <a:spcBef>
                <a:spcPts val="0"/>
              </a:spcBef>
              <a:buNone/>
              <a:defRPr sz="1100"/>
            </a:lvl7pPr>
            <a:lvl8pPr indent="0" lvl="7" marL="0" algn="r">
              <a:spcBef>
                <a:spcPts val="0"/>
              </a:spcBef>
              <a:buNone/>
              <a:defRPr sz="1100"/>
            </a:lvl8pPr>
            <a:lvl9pPr indent="0" lvl="8" mar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30.png"/><Relationship Id="rId5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doi.org/10.1109/JMW.2020.3034071" TargetMode="External"/><Relationship Id="rId4" Type="http://schemas.openxmlformats.org/officeDocument/2006/relationships/hyperlink" Target="https://doi.org/10.1109/JMW.2020.3034071" TargetMode="External"/><Relationship Id="rId5" Type="http://schemas.openxmlformats.org/officeDocument/2006/relationships/hyperlink" Target="https://doi.org/10.1063/1.5089550" TargetMode="External"/><Relationship Id="rId6" Type="http://schemas.openxmlformats.org/officeDocument/2006/relationships/hyperlink" Target="https://doi.org/10.1063/1.5089550" TargetMode="External"/><Relationship Id="rId7" Type="http://schemas.openxmlformats.org/officeDocument/2006/relationships/hyperlink" Target="https://drive.google.com/drive/folders/1c0Fg8onT_xUIR8A8ehaEWEfBhnlyDfaS?usp=sharin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gif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gif"/><Relationship Id="rId4" Type="http://schemas.openxmlformats.org/officeDocument/2006/relationships/image" Target="../media/image3.png"/><Relationship Id="rId5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Microwaves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Quantum Computing</a:t>
            </a:r>
            <a:endParaRPr/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Hisen KD2TAI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05/10/2025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QC Hardware </a:t>
            </a:r>
            <a:r>
              <a:rPr lang="en"/>
              <a:t>i</a:t>
            </a:r>
            <a:r>
              <a:rPr lang="en"/>
              <a:t>n a Nutshell…</a:t>
            </a:r>
            <a:endParaRPr/>
          </a:p>
        </p:txBody>
      </p:sp>
      <p:pic>
        <p:nvPicPr>
          <p:cNvPr descr="File:Empty Fridge - Flickr - ElleFlorio.jpg - Wikimedia Commons"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900" y="208176"/>
            <a:ext cx="3155299" cy="4727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rowave Oven Images | Free Photos, PNG Stickers, Wallpapers ..."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5775" y="1492025"/>
            <a:ext cx="1932974" cy="1348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/>
          <p:nvPr/>
        </p:nvSpPr>
        <p:spPr>
          <a:xfrm>
            <a:off x="777825" y="2325450"/>
            <a:ext cx="1253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A </a:t>
            </a:r>
            <a:r>
              <a:rPr b="1" lang="en" sz="2000">
                <a:solidFill>
                  <a:schemeClr val="dk2"/>
                </a:solidFill>
              </a:rPr>
              <a:t>f</a:t>
            </a:r>
            <a:r>
              <a:rPr b="1" lang="en" sz="2000">
                <a:solidFill>
                  <a:schemeClr val="dk2"/>
                </a:solidFill>
              </a:rPr>
              <a:t>ridge</a:t>
            </a:r>
            <a:endParaRPr b="1" sz="2000">
              <a:solidFill>
                <a:schemeClr val="dk2"/>
              </a:solidFill>
            </a:endParaRPr>
          </a:p>
        </p:txBody>
      </p:sp>
      <p:pic>
        <p:nvPicPr>
          <p:cNvPr descr="File:Potato Chips.jpg - Wikimedia Commons" id="176" name="Google Shape;1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4675" y="1590075"/>
            <a:ext cx="1011187" cy="13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>
            <a:off x="777825" y="2665175"/>
            <a:ext cx="269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cooking some </a:t>
            </a:r>
            <a:r>
              <a:rPr b="1" lang="en" sz="2000">
                <a:solidFill>
                  <a:schemeClr val="dk2"/>
                </a:solidFill>
              </a:rPr>
              <a:t>chips</a:t>
            </a:r>
            <a:r>
              <a:rPr lang="en" sz="2000">
                <a:solidFill>
                  <a:schemeClr val="dk2"/>
                </a:solidFill>
              </a:rPr>
              <a:t>.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1777650" y="2325450"/>
            <a:ext cx="312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c</a:t>
            </a:r>
            <a:r>
              <a:rPr lang="en" sz="2000">
                <a:solidFill>
                  <a:schemeClr val="dk2"/>
                </a:solidFill>
              </a:rPr>
              <a:t>ontaining a </a:t>
            </a:r>
            <a:r>
              <a:rPr b="1" lang="en" sz="2000">
                <a:solidFill>
                  <a:schemeClr val="dk2"/>
                </a:solidFill>
              </a:rPr>
              <a:t>microwave</a:t>
            </a:r>
            <a:endParaRPr b="1" sz="2000">
              <a:solidFill>
                <a:schemeClr val="dk2"/>
              </a:solidFill>
            </a:endParaRPr>
          </a:p>
        </p:txBody>
      </p:sp>
      <p:sp>
        <p:nvSpPr>
          <p:cNvPr id="179" name="Google Shape;179;p23"/>
          <p:cNvSpPr/>
          <p:nvPr/>
        </p:nvSpPr>
        <p:spPr>
          <a:xfrm>
            <a:off x="819450" y="1590075"/>
            <a:ext cx="1281600" cy="657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Dilution </a:t>
            </a:r>
            <a:r>
              <a:rPr lang="en"/>
              <a:t>refrigerator</a:t>
            </a:r>
            <a:endParaRPr/>
          </a:p>
        </p:txBody>
      </p:sp>
      <p:sp>
        <p:nvSpPr>
          <p:cNvPr id="180" name="Google Shape;180;p23"/>
          <p:cNvSpPr/>
          <p:nvPr/>
        </p:nvSpPr>
        <p:spPr>
          <a:xfrm>
            <a:off x="3290400" y="1590075"/>
            <a:ext cx="1374000" cy="657900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Defined Radio</a:t>
            </a: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2550600" y="3332325"/>
            <a:ext cx="1578900" cy="657900"/>
          </a:xfrm>
          <a:prstGeom prst="wedgeRectCallout">
            <a:avLst>
              <a:gd fmla="val -24083" name="adj1"/>
              <a:gd fmla="val -7639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 Processing Unit</a:t>
            </a:r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311700" y="859050"/>
            <a:ext cx="306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(Home-style Recipe)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machine&#10;&#10;AI-generated content may be incorrect." id="187" name="Google Shape;187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4473" y="335907"/>
            <a:ext cx="3770915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/>
        </p:nvSpPr>
        <p:spPr>
          <a:xfrm>
            <a:off x="5115863" y="139700"/>
            <a:ext cx="4028138" cy="19620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https://www.sharetechnote.com/html/QC/QuantumComputing_HW_Structure.html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783"/>
            <a:ext cx="4984754" cy="457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441508" y="4502759"/>
            <a:ext cx="8352423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Microwave electronics for operating a 50-qubit Google quantum processor. </a:t>
            </a:r>
            <a:r>
              <a:rPr lang="en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system generates and receives signals in the 4–8 GHz band, and was used to execute a demonstration quantum computing algorithm designed to be too complex for simulation by even the largest classical supercomputers [7]. Four racks of microwave electronics are required to control and measure the quantum processor. Abbreviations: BB–baseband, AWG–arbitrary waveform generator, SSB–single sideband. Photo credit: R. Ceselin.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Quantum Computing Advance Begins New Era, IBM Says - The New York Times" id="195" name="Google Shape;195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3551" y="526216"/>
            <a:ext cx="2789015" cy="41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/>
          <p:nvPr/>
        </p:nvSpPr>
        <p:spPr>
          <a:xfrm>
            <a:off x="183356" y="4222602"/>
            <a:ext cx="1102841" cy="48191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6451" y="49336"/>
                </a:moveTo>
                <a:lnTo>
                  <a:pt x="284155" y="27488"/>
                </a:lnTo>
              </a:path>
            </a:pathLst>
          </a:custGeom>
          <a:solidFill>
            <a:schemeClr val="accent2"/>
          </a:solidFill>
          <a:ln cap="flat" cmpd="sng" w="190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Quantum Processor</a:t>
            </a:r>
            <a:endParaRPr sz="1100"/>
          </a:p>
        </p:txBody>
      </p:sp>
      <p:sp>
        <p:nvSpPr>
          <p:cNvPr id="197" name="Google Shape;197;p25"/>
          <p:cNvSpPr/>
          <p:nvPr/>
        </p:nvSpPr>
        <p:spPr>
          <a:xfrm>
            <a:off x="183356" y="1698768"/>
            <a:ext cx="1102841" cy="65207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6096" y="63973"/>
                </a:moveTo>
                <a:lnTo>
                  <a:pt x="218285" y="157164"/>
                </a:lnTo>
              </a:path>
            </a:pathLst>
          </a:custGeom>
          <a:solidFill>
            <a:schemeClr val="accent2"/>
          </a:solidFill>
          <a:ln cap="flat" cmpd="sng" w="190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Super-conducting</a:t>
            </a: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Coax</a:t>
            </a:r>
            <a:endParaRPr sz="1100"/>
          </a:p>
        </p:txBody>
      </p:sp>
      <p:sp>
        <p:nvSpPr>
          <p:cNvPr id="198" name="Google Shape;198;p25"/>
          <p:cNvSpPr/>
          <p:nvPr/>
        </p:nvSpPr>
        <p:spPr>
          <a:xfrm>
            <a:off x="183356" y="624263"/>
            <a:ext cx="1102841" cy="48191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5741" y="35512"/>
                </a:moveTo>
                <a:lnTo>
                  <a:pt x="167150" y="23933"/>
                </a:lnTo>
              </a:path>
            </a:pathLst>
          </a:custGeom>
          <a:solidFill>
            <a:schemeClr val="accent2"/>
          </a:solidFill>
          <a:ln cap="flat" cmpd="sng" w="190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Dilution Refrigerator</a:t>
            </a:r>
            <a:endParaRPr sz="1100"/>
          </a:p>
        </p:txBody>
      </p:sp>
      <p:pic>
        <p:nvPicPr>
          <p:cNvPr id="199" name="Google Shape;19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4201" y="673062"/>
            <a:ext cx="4820009" cy="3961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/>
          <p:nvPr/>
        </p:nvSpPr>
        <p:spPr>
          <a:xfrm>
            <a:off x="183356" y="3595517"/>
            <a:ext cx="1102841" cy="481914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5741" y="35512"/>
                </a:moveTo>
                <a:lnTo>
                  <a:pt x="210502" y="145910"/>
                </a:lnTo>
              </a:path>
            </a:pathLst>
          </a:custGeom>
          <a:solidFill>
            <a:schemeClr val="accent2"/>
          </a:solidFill>
          <a:ln cap="flat" cmpd="sng" w="190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Quantum-limited Amp.</a:t>
            </a:r>
            <a:endParaRPr sz="1100"/>
          </a:p>
        </p:txBody>
      </p:sp>
      <p:sp>
        <p:nvSpPr>
          <p:cNvPr id="201" name="Google Shape;201;p25"/>
          <p:cNvSpPr/>
          <p:nvPr/>
        </p:nvSpPr>
        <p:spPr>
          <a:xfrm>
            <a:off x="183356" y="2571750"/>
            <a:ext cx="1102841" cy="652079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extrusionOk="0" fill="none" h="120000" w="120000">
                <a:moveTo>
                  <a:pt x="126096" y="63973"/>
                </a:moveTo>
                <a:lnTo>
                  <a:pt x="283144" y="112343"/>
                </a:lnTo>
              </a:path>
            </a:pathLst>
          </a:custGeom>
          <a:solidFill>
            <a:schemeClr val="accent2"/>
          </a:solidFill>
          <a:ln cap="flat" cmpd="sng" w="19050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Heat Exchange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omputer&#10;&#10;AI-generated content may be incorrect." id="206" name="Google Shape;206;p26"/>
          <p:cNvPicPr preferRelativeResize="0"/>
          <p:nvPr/>
        </p:nvPicPr>
        <p:blipFill rotWithShape="1">
          <a:blip r:embed="rId3">
            <a:alphaModFix/>
          </a:blip>
          <a:srcRect b="5526" l="6585" r="4237" t="16587"/>
          <a:stretch/>
        </p:blipFill>
        <p:spPr>
          <a:xfrm>
            <a:off x="0" y="1120698"/>
            <a:ext cx="6607097" cy="3245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blue cable&#10;&#10;AI-generated content may be incorrect." id="207" name="Google Shape;207;p26"/>
          <p:cNvPicPr preferRelativeResize="0"/>
          <p:nvPr/>
        </p:nvPicPr>
        <p:blipFill rotWithShape="1">
          <a:blip r:embed="rId4">
            <a:alphaModFix/>
          </a:blip>
          <a:srcRect b="0" l="58392" r="0" t="0"/>
          <a:stretch/>
        </p:blipFill>
        <p:spPr>
          <a:xfrm>
            <a:off x="6660067" y="844705"/>
            <a:ext cx="2425390" cy="327898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2657045" y="4573973"/>
            <a:ext cx="457060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https://www.youtube.com/watch?v=dKTNBN99xLw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omputer&#10;&#10;AI-generated content may be incorrect." id="213" name="Google Shape;213;p27"/>
          <p:cNvPicPr preferRelativeResize="0"/>
          <p:nvPr/>
        </p:nvPicPr>
        <p:blipFill rotWithShape="1">
          <a:blip r:embed="rId3">
            <a:alphaModFix/>
          </a:blip>
          <a:srcRect b="4888" l="4357" r="0" t="11416"/>
          <a:stretch/>
        </p:blipFill>
        <p:spPr>
          <a:xfrm>
            <a:off x="-1" y="391068"/>
            <a:ext cx="9144001" cy="450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machine&#10;&#10;AI-generated content may be incorrect." id="218" name="Google Shape;21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658190" cy="3738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computer chip&#10;&#10;AI-generated content may be incorrect." id="224" name="Google Shape;22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5932" y="1448962"/>
            <a:ext cx="6568068" cy="3694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hip&#10;&#10;AI-generated content may be incorrect." id="229" name="Google Shape;229;p30"/>
          <p:cNvPicPr preferRelativeResize="0"/>
          <p:nvPr/>
        </p:nvPicPr>
        <p:blipFill rotWithShape="1">
          <a:blip r:embed="rId3">
            <a:alphaModFix/>
          </a:blip>
          <a:srcRect b="15078" l="4357" r="0" t="15627"/>
          <a:stretch/>
        </p:blipFill>
        <p:spPr>
          <a:xfrm>
            <a:off x="0" y="789670"/>
            <a:ext cx="9152708" cy="3730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screen shot of a circuit board&#10;&#10;AI-generated content may be incorrect." id="234" name="Google Shape;234;p31"/>
          <p:cNvPicPr preferRelativeResize="0"/>
          <p:nvPr/>
        </p:nvPicPr>
        <p:blipFill rotWithShape="1">
          <a:blip r:embed="rId3">
            <a:alphaModFix/>
          </a:blip>
          <a:srcRect b="13750" l="25094" r="13442" t="15098"/>
          <a:stretch/>
        </p:blipFill>
        <p:spPr>
          <a:xfrm>
            <a:off x="1363662" y="482599"/>
            <a:ext cx="6416675" cy="4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screen shot of a circuit board&#10;&#10;AI-generated content may be incorrect." id="239" name="Google Shape;239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8339" y="304937"/>
            <a:ext cx="5978400" cy="45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 txBox="1"/>
          <p:nvPr/>
        </p:nvSpPr>
        <p:spPr>
          <a:xfrm>
            <a:off x="336200" y="1554825"/>
            <a:ext cx="1743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Die shot of a QPU from 2025 APS March meeting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System Operation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System Operation</a:t>
            </a:r>
            <a:endParaRPr b="1"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b="1" lang="en" sz="2200"/>
              <a:t>Programming</a:t>
            </a:r>
            <a:endParaRPr b="1"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9841" y="482599"/>
            <a:ext cx="6264319" cy="417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086" y="808199"/>
            <a:ext cx="4106824" cy="376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12" y="1200174"/>
            <a:ext cx="4111792" cy="2858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263" name="Google Shape;26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System Operation</a:t>
            </a:r>
            <a:endParaRPr b="1"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Programming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b="1" lang="en" sz="2200"/>
              <a:t>Controlling a Qubit</a:t>
            </a:r>
            <a:endParaRPr b="1"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(Over)simplified circuit…</a:t>
            </a:r>
            <a:endParaRPr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925" y="1261125"/>
            <a:ext cx="7069624" cy="348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7037075" y="1189000"/>
            <a:ext cx="1928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Qubit can be seen as a high-Q resonator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9000" y="624875"/>
            <a:ext cx="5315001" cy="389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50" y="1017150"/>
            <a:ext cx="3868400" cy="31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/>
        </p:nvSpPr>
        <p:spPr>
          <a:xfrm>
            <a:off x="273025" y="3670350"/>
            <a:ext cx="86223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Generic model and the experimental realization of a transmon-based qubit and relevant microwave control system.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Electrical circuit.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Optical photograph of an Xmon qubit</a:t>
            </a:r>
            <a:endParaRPr sz="1100"/>
          </a:p>
        </p:txBody>
      </p:sp>
      <p:pic>
        <p:nvPicPr>
          <p:cNvPr id="282" name="Google Shape;28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693" y="516747"/>
            <a:ext cx="4410309" cy="2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6745"/>
            <a:ext cx="4709105" cy="273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7350" y="435867"/>
            <a:ext cx="5829300" cy="4271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800" y="1057375"/>
            <a:ext cx="5029351" cy="391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Anharmonicity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/>
          <p:nvPr/>
        </p:nvSpPr>
        <p:spPr>
          <a:xfrm>
            <a:off x="1143" y="0"/>
            <a:ext cx="9141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 b="5029" l="6162" r="3877" t="3362"/>
          <a:stretch/>
        </p:blipFill>
        <p:spPr>
          <a:xfrm>
            <a:off x="179875" y="0"/>
            <a:ext cx="878423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Quantum Computing: Why?</a:t>
            </a:r>
            <a:endParaRPr b="1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</a:t>
            </a:r>
            <a:r>
              <a:rPr lang="en" sz="2600"/>
              <a:t>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System Operation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Programming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7350" y="1111357"/>
            <a:ext cx="5829300" cy="292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physics formulas&#10;&#10;AI-generated content may be incorrect." id="312" name="Google Shape;312;p44"/>
          <p:cNvPicPr preferRelativeResize="0"/>
          <p:nvPr/>
        </p:nvPicPr>
        <p:blipFill rotWithShape="1">
          <a:blip r:embed="rId3">
            <a:alphaModFix/>
          </a:blip>
          <a:srcRect b="19" l="4561" r="0" t="-1"/>
          <a:stretch/>
        </p:blipFill>
        <p:spPr>
          <a:xfrm>
            <a:off x="315095" y="962"/>
            <a:ext cx="8726960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200" y="963752"/>
            <a:ext cx="4311600" cy="392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Non-native Gates</a:t>
            </a:r>
            <a:endParaRPr/>
          </a:p>
        </p:txBody>
      </p:sp>
      <p:sp>
        <p:nvSpPr>
          <p:cNvPr id="319" name="Google Shape;319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Qubit </a:t>
            </a:r>
            <a:r>
              <a:rPr lang="en"/>
              <a:t>Leakage</a:t>
            </a:r>
            <a:endParaRPr/>
          </a:p>
        </p:txBody>
      </p:sp>
      <p:pic>
        <p:nvPicPr>
          <p:cNvPr id="325" name="Google Shape;32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5715674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1798" y="2672275"/>
            <a:ext cx="2137125" cy="21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1800" y="497875"/>
            <a:ext cx="2137125" cy="196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3200" y="1243675"/>
            <a:ext cx="4482976" cy="371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DRAG Pulse: Derivative Removal by Adiabatic Gate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250" y="960925"/>
            <a:ext cx="7829951" cy="403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Pulse Design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345" name="Google Shape;34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System Operation</a:t>
            </a:r>
            <a:endParaRPr b="1"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Programming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b="1" lang="en" sz="2200"/>
              <a:t>Readout a Qubit</a:t>
            </a:r>
            <a:endParaRPr b="1"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Qubit State</a:t>
            </a:r>
            <a:endParaRPr/>
          </a:p>
        </p:txBody>
      </p:sp>
      <p:sp>
        <p:nvSpPr>
          <p:cNvPr id="351" name="Google Shape;351;p50"/>
          <p:cNvSpPr txBox="1"/>
          <p:nvPr>
            <p:ph idx="1" type="body"/>
          </p:nvPr>
        </p:nvSpPr>
        <p:spPr>
          <a:xfrm>
            <a:off x="311700" y="1180175"/>
            <a:ext cx="4953000" cy="34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Resonance frequency change according to qubit state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can measure resonant frequency shift to tell which state the qubit is in.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BUT…</a:t>
            </a:r>
            <a:r>
              <a:rPr lang="en"/>
              <a:t> t</a:t>
            </a:r>
            <a:r>
              <a:rPr lang="en"/>
              <a:t>racing out the resonance curve is slow.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Instead… M</a:t>
            </a:r>
            <a:r>
              <a:rPr lang="en"/>
              <a:t>easures the phase of a transmitted/reflected signal at a fixed probe frequency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Much faster - just send a single-frequency probe pulse</a:t>
            </a:r>
            <a:endParaRPr/>
          </a:p>
        </p:txBody>
      </p:sp>
      <p:pic>
        <p:nvPicPr>
          <p:cNvPr id="352" name="Google Shape;35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1950" y="1555650"/>
            <a:ext cx="3075950" cy="214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1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machine&#10;&#10;AI-generated content may be incorrect." id="358" name="Google Shape;358;p51"/>
          <p:cNvPicPr preferRelativeResize="0"/>
          <p:nvPr/>
        </p:nvPicPr>
        <p:blipFill rotWithShape="1">
          <a:blip r:embed="rId3">
            <a:alphaModFix/>
          </a:blip>
          <a:srcRect b="19" l="4966" r="0" t="-1"/>
          <a:stretch/>
        </p:blipFill>
        <p:spPr>
          <a:xfrm>
            <a:off x="352167" y="962"/>
            <a:ext cx="8689889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2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graph and diagram of a graph and diagram of a graph&#10;&#10;AI-generated content may be incorrect." id="364" name="Google Shape;364;p52"/>
          <p:cNvPicPr preferRelativeResize="0"/>
          <p:nvPr/>
        </p:nvPicPr>
        <p:blipFill rotWithShape="1">
          <a:blip r:embed="rId3">
            <a:alphaModFix/>
          </a:blip>
          <a:srcRect b="19" l="4864" r="0" t="-1"/>
          <a:stretch/>
        </p:blipFill>
        <p:spPr>
          <a:xfrm>
            <a:off x="444843" y="962"/>
            <a:ext cx="8699157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Classical vs. Quantum Computing</a:t>
            </a:r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1274975" y="121000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endParaRPr/>
          </a:p>
        </p:txBody>
      </p:sp>
      <p:sp>
        <p:nvSpPr>
          <p:cNvPr id="80" name="Google Shape;80;p17"/>
          <p:cNvSpPr/>
          <p:nvPr/>
        </p:nvSpPr>
        <p:spPr>
          <a:xfrm>
            <a:off x="1274975" y="176160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endParaRPr/>
          </a:p>
        </p:txBody>
      </p:sp>
      <p:sp>
        <p:nvSpPr>
          <p:cNvPr id="81" name="Google Shape;81;p17"/>
          <p:cNvSpPr/>
          <p:nvPr/>
        </p:nvSpPr>
        <p:spPr>
          <a:xfrm>
            <a:off x="1274975" y="231320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1274975" y="323600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1274975" y="3787625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</a:t>
            </a:r>
            <a:endParaRPr/>
          </a:p>
        </p:txBody>
      </p:sp>
      <p:sp>
        <p:nvSpPr>
          <p:cNvPr id="84" name="Google Shape;84;p17"/>
          <p:cNvSpPr txBox="1"/>
          <p:nvPr/>
        </p:nvSpPr>
        <p:spPr>
          <a:xfrm rot="5400000">
            <a:off x="1415025" y="2859500"/>
            <a:ext cx="3852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…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3253475" y="1208254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3253475" y="1759854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3253475" y="2311454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3253475" y="3234254"/>
            <a:ext cx="435900" cy="4359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3253475" y="3785879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 rot="5400000">
            <a:off x="3393525" y="2857754"/>
            <a:ext cx="3852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…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91" name="Google Shape;91;p17"/>
          <p:cNvCxnSpPr>
            <a:stCxn id="79" idx="3"/>
            <a:endCxn id="85" idx="1"/>
          </p:cNvCxnSpPr>
          <p:nvPr/>
        </p:nvCxnSpPr>
        <p:spPr>
          <a:xfrm flipH="1" rot="10800000">
            <a:off x="1710875" y="142615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7"/>
          <p:cNvCxnSpPr/>
          <p:nvPr/>
        </p:nvCxnSpPr>
        <p:spPr>
          <a:xfrm flipH="1" rot="10800000">
            <a:off x="1710875" y="197865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7"/>
          <p:cNvCxnSpPr/>
          <p:nvPr/>
        </p:nvCxnSpPr>
        <p:spPr>
          <a:xfrm flipH="1" rot="10800000">
            <a:off x="1710875" y="252765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" name="Google Shape;94;p17"/>
          <p:cNvCxnSpPr/>
          <p:nvPr/>
        </p:nvCxnSpPr>
        <p:spPr>
          <a:xfrm flipH="1" rot="10800000">
            <a:off x="1710875" y="3437288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" name="Google Shape;95;p17"/>
          <p:cNvCxnSpPr/>
          <p:nvPr/>
        </p:nvCxnSpPr>
        <p:spPr>
          <a:xfrm flipH="1" rot="10800000">
            <a:off x="1710875" y="400465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" name="Google Shape;96;p17"/>
          <p:cNvSpPr/>
          <p:nvPr/>
        </p:nvSpPr>
        <p:spPr>
          <a:xfrm>
            <a:off x="2050775" y="1210000"/>
            <a:ext cx="8628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2050775" y="1759850"/>
            <a:ext cx="8628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98" name="Google Shape;98;p17"/>
          <p:cNvSpPr/>
          <p:nvPr/>
        </p:nvSpPr>
        <p:spPr>
          <a:xfrm>
            <a:off x="2050775" y="2323650"/>
            <a:ext cx="8628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>
            <a:off x="2017725" y="3225025"/>
            <a:ext cx="8628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2017725" y="3787625"/>
            <a:ext cx="8628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343175" y="4339250"/>
            <a:ext cx="35718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Classical: </a:t>
            </a:r>
            <a:r>
              <a:rPr lang="en" sz="1800">
                <a:solidFill>
                  <a:schemeClr val="dk2"/>
                </a:solidFill>
              </a:rPr>
              <a:t>Handles</a:t>
            </a:r>
            <a:r>
              <a:rPr lang="en" sz="1800">
                <a:solidFill>
                  <a:schemeClr val="dk2"/>
                </a:solidFill>
              </a:rPr>
              <a:t> one at a time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5179400" y="121175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5179400" y="176335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</a:t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5179400" y="231495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  <p:sp>
        <p:nvSpPr>
          <p:cNvPr id="105" name="Google Shape;105;p17"/>
          <p:cNvSpPr/>
          <p:nvPr/>
        </p:nvSpPr>
        <p:spPr>
          <a:xfrm>
            <a:off x="5179400" y="3237750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5179400" y="3789375"/>
            <a:ext cx="4359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</a:t>
            </a:r>
            <a:endParaRPr/>
          </a:p>
        </p:txBody>
      </p:sp>
      <p:sp>
        <p:nvSpPr>
          <p:cNvPr id="107" name="Google Shape;107;p17"/>
          <p:cNvSpPr txBox="1"/>
          <p:nvPr/>
        </p:nvSpPr>
        <p:spPr>
          <a:xfrm rot="5400000">
            <a:off x="5319450" y="2861250"/>
            <a:ext cx="3852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…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7157900" y="1210000"/>
            <a:ext cx="7494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0.1%</a:t>
            </a:r>
            <a:endParaRPr b="1"/>
          </a:p>
        </p:txBody>
      </p:sp>
      <p:sp>
        <p:nvSpPr>
          <p:cNvPr id="109" name="Google Shape;109;p17"/>
          <p:cNvSpPr/>
          <p:nvPr/>
        </p:nvSpPr>
        <p:spPr>
          <a:xfrm>
            <a:off x="7157900" y="1761600"/>
            <a:ext cx="7494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0.1%</a:t>
            </a:r>
            <a:endParaRPr b="1"/>
          </a:p>
        </p:txBody>
      </p:sp>
      <p:sp>
        <p:nvSpPr>
          <p:cNvPr id="110" name="Google Shape;110;p17"/>
          <p:cNvSpPr/>
          <p:nvPr/>
        </p:nvSpPr>
        <p:spPr>
          <a:xfrm>
            <a:off x="7157900" y="2313200"/>
            <a:ext cx="7494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0.1%</a:t>
            </a:r>
            <a:endParaRPr b="1"/>
          </a:p>
        </p:txBody>
      </p:sp>
      <p:sp>
        <p:nvSpPr>
          <p:cNvPr id="111" name="Google Shape;111;p17"/>
          <p:cNvSpPr/>
          <p:nvPr/>
        </p:nvSpPr>
        <p:spPr>
          <a:xfrm>
            <a:off x="7157900" y="3236000"/>
            <a:ext cx="749400" cy="4359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99%</a:t>
            </a:r>
            <a:endParaRPr b="1"/>
          </a:p>
        </p:txBody>
      </p:sp>
      <p:sp>
        <p:nvSpPr>
          <p:cNvPr id="112" name="Google Shape;112;p17"/>
          <p:cNvSpPr/>
          <p:nvPr/>
        </p:nvSpPr>
        <p:spPr>
          <a:xfrm>
            <a:off x="7157900" y="3787625"/>
            <a:ext cx="749400" cy="435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0.1%</a:t>
            </a:r>
            <a:endParaRPr b="1"/>
          </a:p>
        </p:txBody>
      </p:sp>
      <p:sp>
        <p:nvSpPr>
          <p:cNvPr id="113" name="Google Shape;113;p17"/>
          <p:cNvSpPr txBox="1"/>
          <p:nvPr/>
        </p:nvSpPr>
        <p:spPr>
          <a:xfrm rot="5400000">
            <a:off x="7452025" y="2859504"/>
            <a:ext cx="3852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…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114" name="Google Shape;114;p17"/>
          <p:cNvCxnSpPr>
            <a:stCxn id="102" idx="3"/>
            <a:endCxn id="108" idx="1"/>
          </p:cNvCxnSpPr>
          <p:nvPr/>
        </p:nvCxnSpPr>
        <p:spPr>
          <a:xfrm flipH="1" rot="10800000">
            <a:off x="5615300" y="142790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17"/>
          <p:cNvCxnSpPr/>
          <p:nvPr/>
        </p:nvCxnSpPr>
        <p:spPr>
          <a:xfrm flipH="1" rot="10800000">
            <a:off x="5615300" y="198040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7"/>
          <p:cNvCxnSpPr/>
          <p:nvPr/>
        </p:nvCxnSpPr>
        <p:spPr>
          <a:xfrm flipH="1" rot="10800000">
            <a:off x="5615300" y="252940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7" name="Google Shape;117;p17"/>
          <p:cNvCxnSpPr/>
          <p:nvPr/>
        </p:nvCxnSpPr>
        <p:spPr>
          <a:xfrm flipH="1" rot="10800000">
            <a:off x="5615300" y="3439038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8" name="Google Shape;118;p17"/>
          <p:cNvCxnSpPr/>
          <p:nvPr/>
        </p:nvCxnSpPr>
        <p:spPr>
          <a:xfrm flipH="1" rot="10800000">
            <a:off x="5615300" y="4006400"/>
            <a:ext cx="1542600" cy="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17"/>
          <p:cNvSpPr/>
          <p:nvPr/>
        </p:nvSpPr>
        <p:spPr>
          <a:xfrm>
            <a:off x="5955200" y="1211750"/>
            <a:ext cx="862800" cy="301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it “X”?</a:t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4704800" y="4341000"/>
            <a:ext cx="35718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Quantum</a:t>
            </a:r>
            <a:r>
              <a:rPr lang="en" sz="1800">
                <a:solidFill>
                  <a:schemeClr val="dk2"/>
                </a:solidFill>
              </a:rPr>
              <a:t>: Handles all in once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768900" y="1208863"/>
            <a:ext cx="490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Iter 0</a:t>
            </a:r>
            <a:endParaRPr b="1" sz="1000">
              <a:solidFill>
                <a:schemeClr val="dk2"/>
              </a:solidFill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768900" y="1785200"/>
            <a:ext cx="490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Iter 1</a:t>
            </a:r>
            <a:endParaRPr b="1" sz="1000">
              <a:solidFill>
                <a:schemeClr val="dk2"/>
              </a:solidFill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768900" y="2361525"/>
            <a:ext cx="4902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Iter 2</a:t>
            </a:r>
            <a:endParaRPr b="1" sz="1000">
              <a:solidFill>
                <a:schemeClr val="dk2"/>
              </a:solidFill>
            </a:endParaRPr>
          </a:p>
        </p:txBody>
      </p:sp>
      <p:sp>
        <p:nvSpPr>
          <p:cNvPr id="124" name="Google Shape;124;p17"/>
          <p:cNvSpPr txBox="1"/>
          <p:nvPr/>
        </p:nvSpPr>
        <p:spPr>
          <a:xfrm>
            <a:off x="674325" y="3288450"/>
            <a:ext cx="5847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Iter n</a:t>
            </a:r>
            <a:endParaRPr b="1" sz="1000">
              <a:solidFill>
                <a:schemeClr val="dk2"/>
              </a:solidFill>
            </a:endParaRPr>
          </a:p>
        </p:txBody>
      </p:sp>
      <p:sp>
        <p:nvSpPr>
          <p:cNvPr id="125" name="Google Shape;125;p17"/>
          <p:cNvSpPr txBox="1"/>
          <p:nvPr/>
        </p:nvSpPr>
        <p:spPr>
          <a:xfrm>
            <a:off x="609350" y="3813850"/>
            <a:ext cx="6969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Iter n+1</a:t>
            </a:r>
            <a:endParaRPr b="1" sz="10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resonator&#10;&#10;AI-generated content may be incorrect." id="370" name="Google Shape;370;p53"/>
          <p:cNvPicPr preferRelativeResize="0"/>
          <p:nvPr/>
        </p:nvPicPr>
        <p:blipFill rotWithShape="1">
          <a:blip r:embed="rId3">
            <a:alphaModFix/>
          </a:blip>
          <a:srcRect b="19" l="4764" r="0" t="-1"/>
          <a:stretch/>
        </p:blipFill>
        <p:spPr>
          <a:xfrm>
            <a:off x="435576" y="962"/>
            <a:ext cx="8708424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4"/>
          <p:cNvSpPr/>
          <p:nvPr/>
        </p:nvSpPr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diagram of a machine&#10;&#10;AI-generated content may be incorrect." id="376" name="Google Shape;376;p54"/>
          <p:cNvPicPr preferRelativeResize="0"/>
          <p:nvPr/>
        </p:nvPicPr>
        <p:blipFill rotWithShape="1">
          <a:blip r:embed="rId3">
            <a:alphaModFix/>
          </a:blip>
          <a:srcRect b="19" l="4459" r="0" t="-1"/>
          <a:stretch/>
        </p:blipFill>
        <p:spPr>
          <a:xfrm>
            <a:off x="407772" y="962"/>
            <a:ext cx="8736227" cy="5142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382" name="Google Shape;382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How: Microwave in a Fridge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System Operation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Programming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Challenges</a:t>
            </a:r>
            <a:endParaRPr b="1" sz="2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388" name="Google Shape;38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Temperature extremes (300K to 10mK)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Extreme noise sensitivity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Severe power constraints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Interconnect scaling bottlenecks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Electromagnetic crosstalk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Thermal loading limitations</a:t>
            </a:r>
            <a:endParaRPr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Readings</a:t>
            </a:r>
            <a:endParaRPr/>
          </a:p>
        </p:txBody>
      </p:sp>
      <p:sp>
        <p:nvSpPr>
          <p:cNvPr id="394" name="Google Shape;39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There’s a proceeding comes with this talk: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/>
              <a:t>Quantum Computing: RF Applications in Superconducting Qubit Control Systems</a:t>
            </a:r>
            <a:endParaRPr i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Other literature surveys:</a:t>
            </a:r>
            <a:endParaRPr/>
          </a:p>
          <a:p>
            <a:pPr indent="-298450" lvl="0" marL="457200" marR="50800" rtl="0" algn="l">
              <a:lnSpc>
                <a:spcPct val="13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J. C. Bardin, D. H. Slichter, and D. J. Reilly, “Microwaves in Quantum Computing,” </a:t>
            </a:r>
            <a:r>
              <a:rPr i="1" lang="en" sz="1100">
                <a:solidFill>
                  <a:schemeClr val="dk1"/>
                </a:solidFill>
              </a:rPr>
              <a:t>IEEE Journal of Microwaves</a:t>
            </a:r>
            <a:r>
              <a:rPr lang="en" sz="1100">
                <a:solidFill>
                  <a:schemeClr val="dk1"/>
                </a:solidFill>
              </a:rPr>
              <a:t>, vol. 1, no. 1, pp. 403–427, Jan. 2021, doi: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10.1109/JMW.2020.3034071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marR="508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P. Krantz, M. Kjaergaard, F. Yan, T. P. Orlando, S. Gustavsson, and W. D. Oliver, “A Quantum Engineer’s Guide to Superconducting Qubits,” </a:t>
            </a:r>
            <a:r>
              <a:rPr i="1" lang="en" sz="1100">
                <a:solidFill>
                  <a:schemeClr val="dk1"/>
                </a:solidFill>
              </a:rPr>
              <a:t>Applied Physics Reviews</a:t>
            </a:r>
            <a:r>
              <a:rPr lang="en" sz="1100">
                <a:solidFill>
                  <a:schemeClr val="dk1"/>
                </a:solidFill>
              </a:rPr>
              <a:t>, vol. 6, no. 2, p. 021318, Jun. 2019, doi: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10.1063/1.5089550</a:t>
            </a:r>
            <a:r>
              <a:rPr lang="en" sz="1100">
                <a:solidFill>
                  <a:schemeClr val="dk1"/>
                </a:solidFill>
              </a:rPr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/>
              <a:t>All available at: </a:t>
            </a:r>
            <a:r>
              <a:rPr b="1" lang="en" sz="1400" u="sng">
                <a:solidFill>
                  <a:schemeClr val="hlink"/>
                </a:solidFill>
                <a:hlinkClick r:id="rId7"/>
              </a:rPr>
              <a:t>https://drive.google.com/drive/folders/1c0Fg8onT_xUIR8A8ehaEWEfBhnlyDfaS?usp=sharing</a:t>
            </a:r>
            <a:endParaRPr b="1" sz="1400"/>
          </a:p>
        </p:txBody>
      </p:sp>
      <p:sp>
        <p:nvSpPr>
          <p:cNvPr id="395" name="Google Shape;395;p57"/>
          <p:cNvSpPr txBox="1"/>
          <p:nvPr/>
        </p:nvSpPr>
        <p:spPr>
          <a:xfrm>
            <a:off x="6030175" y="31306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15900" marR="508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Quantum Computing</a:t>
            </a:r>
            <a:endParaRPr sz="2500"/>
          </a:p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311700" y="1561825"/>
            <a:ext cx="8520600" cy="30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/>
              <a:t>Leveraging </a:t>
            </a:r>
            <a:r>
              <a:rPr b="1" lang="en" sz="2800"/>
              <a:t>superposition</a:t>
            </a:r>
            <a:r>
              <a:rPr lang="en" sz="2800"/>
              <a:t> and </a:t>
            </a:r>
            <a:r>
              <a:rPr b="1" lang="en" sz="2800"/>
              <a:t>entanglement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" y="2723038"/>
            <a:ext cx="8324850" cy="100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3025575" y="39360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https://algassert.com/post/1716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Quantum: Discrete Energy </a:t>
            </a:r>
            <a:endParaRPr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50" y="993825"/>
            <a:ext cx="3316476" cy="26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364050" y="2881450"/>
            <a:ext cx="4585200" cy="1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                    </a:t>
            </a:r>
            <a:r>
              <a:rPr b="1" lang="en" sz="1600">
                <a:solidFill>
                  <a:schemeClr val="dk1"/>
                </a:solidFill>
              </a:rPr>
              <a:t>ΔE = ħω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ħ (h-bar) = reduced Planck constant = h/2π = 1.055 × 10⁻³⁴ J·s   </a:t>
            </a:r>
            <a:r>
              <a:rPr i="1" lang="en" sz="1600">
                <a:solidFill>
                  <a:schemeClr val="dk1"/>
                </a:solidFill>
              </a:rPr>
              <a:t> </a:t>
            </a:r>
            <a:r>
              <a:rPr b="1" i="1" lang="en" sz="1600">
                <a:solidFill>
                  <a:schemeClr val="dk1"/>
                </a:solidFill>
              </a:rPr>
              <a:t>Very small</a:t>
            </a:r>
            <a:endParaRPr b="1" i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ω (omega) = angular frequency (in rad/s)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41" name="Google Shape;141;p19"/>
          <p:cNvCxnSpPr/>
          <p:nvPr/>
        </p:nvCxnSpPr>
        <p:spPr>
          <a:xfrm>
            <a:off x="1510150" y="2634700"/>
            <a:ext cx="0" cy="68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0550" y="2362050"/>
            <a:ext cx="2289900" cy="2331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9250" y="652552"/>
            <a:ext cx="2289900" cy="22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3547000" y="3163400"/>
            <a:ext cx="71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|0&gt;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3547000" y="2356200"/>
            <a:ext cx="71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|1&gt;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Quantum Bit (Qubit)</a:t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575" y="1871950"/>
            <a:ext cx="5188725" cy="194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Quantum Computing: Why?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b="1" lang="en" sz="2600"/>
              <a:t>How: Microwave in a Fridge</a:t>
            </a:r>
            <a:endParaRPr b="1"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System Operation</a:t>
            </a:r>
            <a:endParaRPr sz="26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Programming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Controlling a Qubit</a:t>
            </a:r>
            <a:endParaRPr sz="2200"/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Readout a Qubit</a:t>
            </a:r>
            <a:endParaRPr sz="22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en" sz="2600"/>
              <a:t>Challenges</a:t>
            </a:r>
            <a:endParaRPr sz="2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Controlling a Qubit</a:t>
            </a: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325" y="1170125"/>
            <a:ext cx="382097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4">
            <a:alphaModFix/>
          </a:blip>
          <a:srcRect b="47059" l="26405" r="0" t="0"/>
          <a:stretch/>
        </p:blipFill>
        <p:spPr>
          <a:xfrm>
            <a:off x="508125" y="1337400"/>
            <a:ext cx="4406301" cy="17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825" y="1170113"/>
            <a:ext cx="3526975" cy="35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/>
          <p:nvPr/>
        </p:nvSpPr>
        <p:spPr>
          <a:xfrm>
            <a:off x="382150" y="3071700"/>
            <a:ext cx="5263500" cy="16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(b)</a:t>
            </a:r>
            <a:r>
              <a:rPr lang="en" sz="1300">
                <a:solidFill>
                  <a:schemeClr val="dk1"/>
                </a:solidFill>
              </a:rPr>
              <a:t> A microwave pulse of duration τ applied at the qubit frequency drives transitions between the ground state |0⟩ and excited state |1⟩.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(c)</a:t>
            </a:r>
            <a:r>
              <a:rPr lang="en" sz="1300">
                <a:solidFill>
                  <a:schemeClr val="dk1"/>
                </a:solidFill>
              </a:rPr>
              <a:t> The probability of finding the qubit in either state oscillates sinusoidally with the pulse duration, exhibiting Rabi oscillations at frequency Ω (the Rabi frequency), which is proportional to the pulse amplitude.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