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orsiva"/>
      <p:regular r:id="rId26"/>
      <p:bold r:id="rId27"/>
      <p:italic r:id="rId28"/>
      <p:boldItalic r:id="rId29"/>
    </p:embeddedFont>
    <p:embeddedFont>
      <p:font typeface="Lobster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regular.fntdata"/><Relationship Id="rId25" Type="http://schemas.openxmlformats.org/officeDocument/2006/relationships/slide" Target="slides/slide20.xml"/><Relationship Id="rId28" Type="http://schemas.openxmlformats.org/officeDocument/2006/relationships/font" Target="fonts/Corsiva-italic.fntdata"/><Relationship Id="rId27" Type="http://schemas.openxmlformats.org/officeDocument/2006/relationships/font" Target="fonts/Corsi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7201eaa4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7201eaa4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7201eaa4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7201eaa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7201eaa4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7201eaa4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7201eaa4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7201eaa4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7201eaa4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7201eaa4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7201eaa4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7201eaa4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7201eaa4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7201eaa4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7201eaa4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7201eaa4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7201eaa4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7201eaa4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7201eaa4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7201eaa4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7201eaa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7201eaa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7201eaa4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7201eaa4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7201eaa4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7201eaa4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7201eaa4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7201eaa4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7201eaa4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7201eaa4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7201eaa46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7201eaa46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7201eaa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7201eaa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7201eaa4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7201eaa4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7201eaa4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7201eaa4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jack@crepinc.com" TargetMode="External"/><Relationship Id="rId4" Type="http://schemas.openxmlformats.org/officeDocument/2006/relationships/hyperlink" Target="http://crepinc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603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FMCW Radar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Carrozzo, NA1C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3550" y="-1270663"/>
            <a:ext cx="9527552" cy="714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1303025" y="44502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LM317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185150" y="1152475"/>
            <a:ext cx="118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HMC213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Mixer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953000" y="157277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798825" y="153467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BPF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508750" y="311202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VCO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581400" y="2304300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943600" y="2456700"/>
            <a:ext cx="163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Circulator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4632975" y="3195850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-10dB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0" y="-61450"/>
            <a:ext cx="3857626" cy="52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 flipH="1">
            <a:off x="2520472" y="109317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 flipH="1">
            <a:off x="2489747" y="393997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 flipH="1">
            <a:off x="1811297" y="292297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 flipH="1">
            <a:off x="1811297" y="2192300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259100" y="35350"/>
            <a:ext cx="409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First try: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+16dBm from sweep gen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No PA or preamp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No IF </a:t>
            </a:r>
            <a:r>
              <a:rPr lang="en" sz="1800">
                <a:solidFill>
                  <a:schemeClr val="dk2"/>
                </a:solidFill>
              </a:rPr>
              <a:t>impedance</a:t>
            </a:r>
            <a:r>
              <a:rPr lang="en" sz="1800">
                <a:solidFill>
                  <a:schemeClr val="dk2"/>
                </a:solidFill>
              </a:rPr>
              <a:t> matching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925" y="1214375"/>
            <a:ext cx="5141498" cy="39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2661575" y="50052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TX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2661575" y="4107175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RX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1670975" y="2571750"/>
            <a:ext cx="9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Mixer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these squiggles?</a:t>
            </a:r>
            <a:endParaRPr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of sines whose: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Magnitude</a:t>
            </a:r>
            <a:r>
              <a:rPr lang="en"/>
              <a:t> represents “brightness” of a particular response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Frequency</a:t>
            </a:r>
            <a:r>
              <a:rPr lang="en"/>
              <a:t> represents distance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 TX sweeps positively in frequency, the mixer compares instantaneous TX freq with “all” past TX freqs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longer in time a particular response </a:t>
            </a:r>
            <a:r>
              <a:rPr lang="en"/>
              <a:t>component</a:t>
            </a:r>
            <a:r>
              <a:rPr lang="en"/>
              <a:t> spent “in flight”, the higher its difference frequency will be with the TX by the time it arrives back to us</a:t>
            </a: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65875"/>
            <a:ext cx="9144003" cy="16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5770300" y="657525"/>
            <a:ext cx="338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Bonus pt: what stands out about that wave</a:t>
            </a:r>
            <a:r>
              <a:rPr lang="en" sz="1800">
                <a:solidFill>
                  <a:srgbClr val="FF00FF"/>
                </a:solidFill>
              </a:rPr>
              <a:t>*</a:t>
            </a:r>
            <a:r>
              <a:rPr lang="en" sz="1800">
                <a:solidFill>
                  <a:schemeClr val="dk2"/>
                </a:solidFill>
              </a:rPr>
              <a:t>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8613800" y="3127875"/>
            <a:ext cx="35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</a:rPr>
              <a:t>*</a:t>
            </a:r>
            <a:endParaRPr sz="1800">
              <a:solidFill>
                <a:srgbClr val="FF00FF"/>
              </a:solidFill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6027425" y="1295400"/>
            <a:ext cx="320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-"/>
            </a:pPr>
            <a:r>
              <a:rPr i="1" lang="en" sz="1800">
                <a:solidFill>
                  <a:srgbClr val="FF00FF"/>
                </a:solidFill>
              </a:rPr>
              <a:t>Ends, dip; padding</a:t>
            </a:r>
            <a:endParaRPr i="1" sz="18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Magnitude</a:t>
            </a:r>
            <a:r>
              <a:rPr lang="en"/>
              <a:t> and </a:t>
            </a:r>
            <a:r>
              <a:rPr b="1" lang="en"/>
              <a:t>frequency</a:t>
            </a:r>
            <a:r>
              <a:rPr lang="en"/>
              <a:t>? This sounds like a job for…</a:t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rsiva"/>
                <a:ea typeface="Corsiva"/>
                <a:cs typeface="Corsiva"/>
                <a:sym typeface="Corsiva"/>
              </a:rPr>
              <a:t>The</a:t>
            </a:r>
            <a:endParaRPr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700">
                <a:latin typeface="Lobster"/>
                <a:ea typeface="Lobster"/>
                <a:cs typeface="Lobster"/>
                <a:sym typeface="Lobster"/>
              </a:rPr>
              <a:t>Discrete Fourier Transform</a:t>
            </a:r>
            <a:r>
              <a:rPr lang="en"/>
              <a:t> </a:t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3535669" y="3190793"/>
            <a:ext cx="1309500" cy="1378080"/>
          </a:xfrm>
          <a:prstGeom prst="lightningBol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86" y="0"/>
            <a:ext cx="55971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5958900" y="1325875"/>
            <a:ext cx="3185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Boring old USB soundcard as input: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Left ch:</a:t>
            </a:r>
            <a:r>
              <a:rPr lang="en" sz="1800">
                <a:solidFill>
                  <a:schemeClr val="dk2"/>
                </a:solidFill>
              </a:rPr>
              <a:t> trigger from sweep generator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Right ch: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direct</a:t>
            </a:r>
            <a:r>
              <a:rPr lang="en" sz="1800">
                <a:solidFill>
                  <a:schemeClr val="dk2"/>
                </a:solidFill>
              </a:rPr>
              <a:t> output from mixer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6126475" y="3832850"/>
            <a:ext cx="303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48khz, ~ 65 sweeps/s,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“overlap”/slice sum of 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Framing!</a:t>
            </a:r>
            <a:endParaRPr/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311700" y="801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Can’t just jam the audio stream into DFT- data is only valid inside trigger window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Raw trigger samples in: </a:t>
            </a:r>
            <a:r>
              <a:rPr lang="en">
                <a:solidFill>
                  <a:srgbClr val="FF00FF"/>
                </a:solidFill>
              </a:rPr>
              <a:t>pink</a:t>
            </a:r>
            <a:r>
              <a:rPr lang="en"/>
              <a:t>; Processed 0/1 trigger: </a:t>
            </a:r>
            <a:r>
              <a:rPr lang="en">
                <a:solidFill>
                  <a:srgbClr val="1155CC"/>
                </a:solidFill>
              </a:rPr>
              <a:t>purple</a:t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Raw IF samples in: </a:t>
            </a:r>
            <a:r>
              <a:rPr lang="en">
                <a:solidFill>
                  <a:srgbClr val="F1C232"/>
                </a:solidFill>
              </a:rPr>
              <a:t>orange</a:t>
            </a:r>
            <a:r>
              <a:rPr lang="en"/>
              <a:t>; FIR highpassed and sliced: </a:t>
            </a:r>
            <a:r>
              <a:rPr lang="en">
                <a:solidFill>
                  <a:srgbClr val="FFFF00"/>
                </a:solidFill>
              </a:rPr>
              <a:t>yellow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3693"/>
            <a:ext cx="9143999" cy="285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-948714"/>
            <a:ext cx="9029699" cy="677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1309075" y="556025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90-deg coupler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4320550" y="53350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4-port splitters for I and Q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2535900" y="2804150"/>
            <a:ext cx="333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 and Q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DBMs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411475" y="1920225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IFs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more channels please</a:t>
            </a:r>
            <a:endParaRPr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25" y="-1028700"/>
            <a:ext cx="914400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311700" y="0"/>
            <a:ext cx="3331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2x “Active Balun” configuration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Impedance</a:t>
            </a:r>
            <a:r>
              <a:rPr lang="en" sz="1800">
                <a:solidFill>
                  <a:schemeClr val="lt1"/>
                </a:solidFill>
              </a:rPr>
              <a:t> xfmr +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Balanced drive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LMH6551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4351025" y="4259575"/>
            <a:ext cx="333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PCM1804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192-khz 24-bit 110 dB DNR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6941825" y="2571750"/>
            <a:ext cx="230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PMOD Interface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267" name="Google Shape;267;p29"/>
          <p:cNvCxnSpPr/>
          <p:nvPr/>
        </p:nvCxnSpPr>
        <p:spPr>
          <a:xfrm>
            <a:off x="2849875" y="1996425"/>
            <a:ext cx="670500" cy="990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9"/>
          <p:cNvCxnSpPr/>
          <p:nvPr/>
        </p:nvCxnSpPr>
        <p:spPr>
          <a:xfrm>
            <a:off x="2887975" y="906775"/>
            <a:ext cx="594300" cy="10218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9"/>
          <p:cNvCxnSpPr/>
          <p:nvPr/>
        </p:nvCxnSpPr>
        <p:spPr>
          <a:xfrm flipH="1" rot="10800000">
            <a:off x="4244350" y="3033475"/>
            <a:ext cx="535800" cy="1340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9"/>
          <p:cNvCxnSpPr/>
          <p:nvPr/>
        </p:nvCxnSpPr>
        <p:spPr>
          <a:xfrm flipH="1">
            <a:off x="6766550" y="2552400"/>
            <a:ext cx="952500" cy="38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Times that by 64, linear array style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169"/>
            <a:ext cx="9144003" cy="460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/>
        </p:nvSpPr>
        <p:spPr>
          <a:xfrm>
            <a:off x="205750" y="209175"/>
            <a:ext cx="35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Linear array-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how many?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487675" y="1158250"/>
            <a:ext cx="35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</a:rPr>
              <a:t>64!!</a:t>
            </a:r>
            <a:endParaRPr sz="18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this related to the original goals again?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 PLLing animal hearts and breathing requires great SNR-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64 element linear array gives about </a:t>
            </a:r>
            <a:r>
              <a:rPr b="1" lang="en"/>
              <a:t>~18 dB over isotropic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Target loop: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bright spots of interest in “radial display”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soft PLLs / correlators against stacked / beamformed sample vectors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 soft PLL to include target state tracking, doppler, etc etc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Goals: Ecology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Measure heart and </a:t>
            </a:r>
            <a:r>
              <a:rPr lang="en"/>
              <a:t>breathing</a:t>
            </a:r>
            <a:r>
              <a:rPr lang="en"/>
              <a:t> rates of multiple animals in a group / flock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Trivial with high SNR and animal sitting still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soft PLLs be used to recover periodic signals like heart beats or flapping?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a number of soft PLLs lock onto individuals of a group within one signal?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</a:t>
            </a:r>
            <a:r>
              <a:rPr lang="en"/>
              <a:t> and display tiny movement “sums”</a:t>
            </a:r>
            <a:r>
              <a:rPr lang="en"/>
              <a:t> vs angle and range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Snakes in rock wall, turtles in tall grass, active bird nests in thick woods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Look for and sum tiny changes vs baseline of phase in FMCW phased array responses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/ future work</a:t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Bats, frogs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Cheap coherent ISM-legal GPSDO PPS-synchronous CDMA-like transmitters and receivers for measuring and monitoring ionospheric microwave bounce / radar comet entries and LEO </a:t>
            </a:r>
            <a:r>
              <a:rPr lang="en"/>
              <a:t>satellites</a:t>
            </a:r>
            <a:r>
              <a:rPr lang="en"/>
              <a:t> at the right angle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80 mhz wide, +33 dBm into antenna, seconds to minutes of integration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50+ dB of processing gain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GPSDO lock hasn’t been all it’s cracked up to be thus far - 20ms vs 1000ms periods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Jack Carrozzo, NA1C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jack@crepinc.com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http://crepinc.com</a:t>
            </a:r>
            <a:r>
              <a:rPr lang="en"/>
              <a:t> @jackcarrozzo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" y="-563875"/>
            <a:ext cx="8910300" cy="668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5"/>
          <p:cNvCxnSpPr/>
          <p:nvPr/>
        </p:nvCxnSpPr>
        <p:spPr>
          <a:xfrm>
            <a:off x="2109975" y="1880875"/>
            <a:ext cx="6000" cy="807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" name="Google Shape;70;p15"/>
          <p:cNvCxnSpPr/>
          <p:nvPr/>
        </p:nvCxnSpPr>
        <p:spPr>
          <a:xfrm>
            <a:off x="5137975" y="1436475"/>
            <a:ext cx="6000" cy="807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5"/>
          <p:cNvCxnSpPr/>
          <p:nvPr/>
        </p:nvCxnSpPr>
        <p:spPr>
          <a:xfrm>
            <a:off x="7810250" y="714725"/>
            <a:ext cx="9000" cy="807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5"/>
          <p:cNvSpPr txBox="1"/>
          <p:nvPr/>
        </p:nvSpPr>
        <p:spPr>
          <a:xfrm>
            <a:off x="4265425" y="556025"/>
            <a:ext cx="347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“Gunnplexor”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550775" y="850325"/>
            <a:ext cx="347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10.525GHZ Gunn osc + mixer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981000" y="301425"/>
            <a:ext cx="25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USB Audio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555350" y="819850"/>
            <a:ext cx="3472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Test cat in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“High SNR”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configuration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62" y="0"/>
            <a:ext cx="82156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09125"/>
            <a:ext cx="9143997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118800" y="906800"/>
            <a:ext cx="325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Legoplexor ft.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My largest horn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614100" y="3779525"/>
            <a:ext cx="252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Yig Osc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75" y="-516262"/>
            <a:ext cx="8234701" cy="61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732025" y="1200600"/>
            <a:ext cx="35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L272 Power Op Amp YIG Driver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632950" y="3931925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Stellex YIG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OK, let’s build a phased array FMCW radar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4389050" y="2927900"/>
            <a:ext cx="792900" cy="780600"/>
          </a:xfrm>
          <a:prstGeom prst="flowChartSummingJunct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2208225" y="1848325"/>
            <a:ext cx="677100" cy="66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4446949" y="1952024"/>
            <a:ext cx="677100" cy="4819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>
            <a:off x="6118375" y="2189925"/>
            <a:ext cx="79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9"/>
          <p:cNvCxnSpPr/>
          <p:nvPr/>
        </p:nvCxnSpPr>
        <p:spPr>
          <a:xfrm flipH="1" rot="10800000">
            <a:off x="6920425" y="1799625"/>
            <a:ext cx="49740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6911275" y="2189925"/>
            <a:ext cx="482100" cy="35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9"/>
          <p:cNvCxnSpPr/>
          <p:nvPr/>
        </p:nvCxnSpPr>
        <p:spPr>
          <a:xfrm>
            <a:off x="6118375" y="3318200"/>
            <a:ext cx="79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9"/>
          <p:cNvCxnSpPr/>
          <p:nvPr/>
        </p:nvCxnSpPr>
        <p:spPr>
          <a:xfrm flipH="1" rot="10800000">
            <a:off x="6920425" y="2927900"/>
            <a:ext cx="497400" cy="39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9"/>
          <p:cNvCxnSpPr/>
          <p:nvPr/>
        </p:nvCxnSpPr>
        <p:spPr>
          <a:xfrm>
            <a:off x="6911275" y="3318200"/>
            <a:ext cx="482100" cy="35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9"/>
          <p:cNvSpPr txBox="1"/>
          <p:nvPr/>
        </p:nvSpPr>
        <p:spPr>
          <a:xfrm>
            <a:off x="2382075" y="1962125"/>
            <a:ext cx="3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~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909325" y="2471475"/>
            <a:ext cx="35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Sweep gen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446925" y="1531250"/>
            <a:ext cx="35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-3dB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697825" y="3119525"/>
            <a:ext cx="35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DBM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0" name="Google Shape;120;p19"/>
          <p:cNvCxnSpPr>
            <a:endCxn id="109" idx="1"/>
          </p:cNvCxnSpPr>
          <p:nvPr/>
        </p:nvCxnSpPr>
        <p:spPr>
          <a:xfrm>
            <a:off x="2909749" y="2183974"/>
            <a:ext cx="15372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9"/>
          <p:cNvCxnSpPr>
            <a:stCxn id="109" idx="3"/>
          </p:cNvCxnSpPr>
          <p:nvPr/>
        </p:nvCxnSpPr>
        <p:spPr>
          <a:xfrm flipH="1" rot="10800000">
            <a:off x="5124049" y="2183674"/>
            <a:ext cx="9975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9"/>
          <p:cNvCxnSpPr/>
          <p:nvPr/>
        </p:nvCxnSpPr>
        <p:spPr>
          <a:xfrm rot="10800000">
            <a:off x="5206250" y="3315350"/>
            <a:ext cx="9183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9"/>
          <p:cNvCxnSpPr/>
          <p:nvPr/>
        </p:nvCxnSpPr>
        <p:spPr>
          <a:xfrm>
            <a:off x="4819050" y="2433925"/>
            <a:ext cx="6000" cy="53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9"/>
          <p:cNvSpPr txBox="1"/>
          <p:nvPr/>
        </p:nvSpPr>
        <p:spPr>
          <a:xfrm>
            <a:off x="6852925" y="1439425"/>
            <a:ext cx="19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852925" y="2584638"/>
            <a:ext cx="19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RX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4799375" y="3730125"/>
            <a:ext cx="12300" cy="49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 flipH="1">
            <a:off x="3220150" y="4215575"/>
            <a:ext cx="16038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9"/>
          <p:cNvSpPr/>
          <p:nvPr/>
        </p:nvSpPr>
        <p:spPr>
          <a:xfrm>
            <a:off x="5729447" y="193732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65097" y="3062450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5405912">
            <a:off x="4453050" y="2625715"/>
            <a:ext cx="348901" cy="11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3442935" y="190112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flipH="1">
            <a:off x="3410272" y="4007575"/>
            <a:ext cx="446400" cy="12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1909325" y="4507775"/>
            <a:ext cx="43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F</a:t>
            </a:r>
            <a:r>
              <a:rPr lang="en" sz="1800">
                <a:solidFill>
                  <a:schemeClr val="dk2"/>
                </a:solidFill>
              </a:rPr>
              <a:t>requency </a:t>
            </a:r>
            <a:r>
              <a:rPr b="1" lang="en" sz="1800">
                <a:solidFill>
                  <a:schemeClr val="dk2"/>
                </a:solidFill>
              </a:rPr>
              <a:t>M</a:t>
            </a:r>
            <a:r>
              <a:rPr lang="en" sz="1800">
                <a:solidFill>
                  <a:schemeClr val="dk2"/>
                </a:solidFill>
              </a:rPr>
              <a:t>odulated </a:t>
            </a:r>
            <a:r>
              <a:rPr b="1" lang="en" sz="1800">
                <a:solidFill>
                  <a:schemeClr val="dk2"/>
                </a:solidFill>
              </a:rPr>
              <a:t>C</a:t>
            </a:r>
            <a:r>
              <a:rPr lang="en" sz="1800">
                <a:solidFill>
                  <a:schemeClr val="dk2"/>
                </a:solidFill>
              </a:rPr>
              <a:t>ontinuous </a:t>
            </a:r>
            <a:r>
              <a:rPr b="1" lang="en" sz="1800">
                <a:solidFill>
                  <a:schemeClr val="dk2"/>
                </a:solidFill>
              </a:rPr>
              <a:t>W</a:t>
            </a:r>
            <a:r>
              <a:rPr lang="en" sz="1800">
                <a:solidFill>
                  <a:schemeClr val="dk2"/>
                </a:solidFill>
              </a:rPr>
              <a:t>ave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== Distance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1379594" y="3730801"/>
            <a:ext cx="412800" cy="445200"/>
          </a:xfrm>
          <a:prstGeom prst="flowChartSummingJunct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244323" y="3114903"/>
            <a:ext cx="352500" cy="379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1409735" y="3174064"/>
            <a:ext cx="352478" cy="274924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0"/>
          <p:cNvCxnSpPr/>
          <p:nvPr/>
        </p:nvCxnSpPr>
        <p:spPr>
          <a:xfrm>
            <a:off x="2279828" y="3309786"/>
            <a:ext cx="41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0"/>
          <p:cNvCxnSpPr/>
          <p:nvPr/>
        </p:nvCxnSpPr>
        <p:spPr>
          <a:xfrm flipH="1" rot="10800000">
            <a:off x="2697351" y="3087186"/>
            <a:ext cx="258900" cy="22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0"/>
          <p:cNvCxnSpPr/>
          <p:nvPr/>
        </p:nvCxnSpPr>
        <p:spPr>
          <a:xfrm>
            <a:off x="2692588" y="3309786"/>
            <a:ext cx="251100" cy="2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0"/>
          <p:cNvCxnSpPr/>
          <p:nvPr/>
        </p:nvCxnSpPr>
        <p:spPr>
          <a:xfrm>
            <a:off x="2279828" y="3953467"/>
            <a:ext cx="41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0"/>
          <p:cNvCxnSpPr/>
          <p:nvPr/>
        </p:nvCxnSpPr>
        <p:spPr>
          <a:xfrm flipH="1" rot="10800000">
            <a:off x="2697351" y="3730867"/>
            <a:ext cx="258900" cy="22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2692588" y="3953467"/>
            <a:ext cx="251100" cy="2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0"/>
          <p:cNvSpPr txBox="1"/>
          <p:nvPr/>
        </p:nvSpPr>
        <p:spPr>
          <a:xfrm>
            <a:off x="244325" y="3073650"/>
            <a:ext cx="3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~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9" name="Google Shape;149;p20"/>
          <p:cNvCxnSpPr>
            <a:endCxn id="141" idx="1"/>
          </p:cNvCxnSpPr>
          <p:nvPr/>
        </p:nvCxnSpPr>
        <p:spPr>
          <a:xfrm>
            <a:off x="609335" y="3306426"/>
            <a:ext cx="8004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0"/>
          <p:cNvCxnSpPr>
            <a:stCxn id="141" idx="3"/>
          </p:cNvCxnSpPr>
          <p:nvPr/>
        </p:nvCxnSpPr>
        <p:spPr>
          <a:xfrm flipH="1" rot="10800000">
            <a:off x="1762212" y="3306126"/>
            <a:ext cx="5193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1804843" y="3951793"/>
            <a:ext cx="4782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1603439" y="3448988"/>
            <a:ext cx="30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 txBox="1"/>
          <p:nvPr/>
        </p:nvSpPr>
        <p:spPr>
          <a:xfrm>
            <a:off x="244325" y="1932888"/>
            <a:ext cx="41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TX sawtooths from eg 5.5 - 6ghz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4" name="Google Shape;154;p20"/>
          <p:cNvCxnSpPr/>
          <p:nvPr/>
        </p:nvCxnSpPr>
        <p:spPr>
          <a:xfrm>
            <a:off x="1593197" y="4188471"/>
            <a:ext cx="6300" cy="28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0"/>
          <p:cNvCxnSpPr/>
          <p:nvPr/>
        </p:nvCxnSpPr>
        <p:spPr>
          <a:xfrm flipH="1">
            <a:off x="771090" y="4465420"/>
            <a:ext cx="8349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0"/>
          <p:cNvSpPr/>
          <p:nvPr/>
        </p:nvSpPr>
        <p:spPr>
          <a:xfrm>
            <a:off x="2077364" y="3165678"/>
            <a:ext cx="232500" cy="6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 flipH="1">
            <a:off x="2095805" y="3807562"/>
            <a:ext cx="232500" cy="6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 rot="5405177">
            <a:off x="1404066" y="3561172"/>
            <a:ext cx="199200" cy="5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887075" y="3145026"/>
            <a:ext cx="232500" cy="6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 flipH="1">
            <a:off x="869955" y="4346756"/>
            <a:ext cx="232500" cy="6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1956638" y="4290975"/>
            <a:ext cx="407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Returning RX signal now x kHz slower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than instantaneous TX freq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62" name="Google Shape;162;p20"/>
          <p:cNvCxnSpPr/>
          <p:nvPr/>
        </p:nvCxnSpPr>
        <p:spPr>
          <a:xfrm flipH="1" rot="10800000">
            <a:off x="343625" y="2470363"/>
            <a:ext cx="56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0"/>
          <p:cNvCxnSpPr/>
          <p:nvPr/>
        </p:nvCxnSpPr>
        <p:spPr>
          <a:xfrm flipH="1" rot="10800000">
            <a:off x="869950" y="2470363"/>
            <a:ext cx="56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0"/>
          <p:cNvCxnSpPr/>
          <p:nvPr/>
        </p:nvCxnSpPr>
        <p:spPr>
          <a:xfrm flipH="1" rot="10800000">
            <a:off x="1409725" y="2471288"/>
            <a:ext cx="56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 flipH="1" rot="10800000">
            <a:off x="1972525" y="2470363"/>
            <a:ext cx="562800" cy="3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910300" y="2483725"/>
            <a:ext cx="120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1433475" y="2495575"/>
            <a:ext cx="120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0"/>
          <p:cNvCxnSpPr/>
          <p:nvPr/>
        </p:nvCxnSpPr>
        <p:spPr>
          <a:xfrm>
            <a:off x="1956650" y="2482975"/>
            <a:ext cx="120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/>
          <p:nvPr/>
        </p:nvCxnSpPr>
        <p:spPr>
          <a:xfrm>
            <a:off x="2539200" y="2482975"/>
            <a:ext cx="12000" cy="2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125" y="2053225"/>
            <a:ext cx="2187176" cy="291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0"/>
          <p:cNvCxnSpPr/>
          <p:nvPr/>
        </p:nvCxnSpPr>
        <p:spPr>
          <a:xfrm>
            <a:off x="3454325" y="3273475"/>
            <a:ext cx="2441400" cy="12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0"/>
          <p:cNvCxnSpPr/>
          <p:nvPr/>
        </p:nvCxnSpPr>
        <p:spPr>
          <a:xfrm flipH="1">
            <a:off x="3454325" y="3986525"/>
            <a:ext cx="2441400" cy="120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73" name="Google Shape;173;p20"/>
          <p:cNvSpPr txBox="1"/>
          <p:nvPr/>
        </p:nvSpPr>
        <p:spPr>
          <a:xfrm>
            <a:off x="3683400" y="2893675"/>
            <a:ext cx="333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TX signal delayed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683400" y="3179863"/>
            <a:ext cx="333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By path travel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606450" y="1304988"/>
            <a:ext cx="41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freq = TX freq - RX freq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care </a:t>
            </a:r>
            <a:r>
              <a:rPr lang="en"/>
              <a:t>about</a:t>
            </a:r>
            <a:r>
              <a:rPr lang="en"/>
              <a:t> FMCW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Most complexity is in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Analog front end is simple and low-BW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High-speed comparisons taking place in RX mixer instead of FPGA / computer, so sampling rate can be quite 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Results are encoded in the </a:t>
            </a:r>
            <a:r>
              <a:rPr b="1" lang="en"/>
              <a:t>frequency</a:t>
            </a:r>
            <a:r>
              <a:rPr lang="en"/>
              <a:t> of the signal vs timing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