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304" r:id="rId2"/>
    <p:sldId id="305" r:id="rId3"/>
    <p:sldId id="307" r:id="rId4"/>
    <p:sldId id="306" r:id="rId5"/>
    <p:sldId id="309" r:id="rId6"/>
    <p:sldId id="310" r:id="rId7"/>
    <p:sldId id="311" r:id="rId8"/>
    <p:sldId id="316" r:id="rId9"/>
    <p:sldId id="318" r:id="rId10"/>
    <p:sldId id="320" r:id="rId11"/>
    <p:sldId id="312" r:id="rId12"/>
    <p:sldId id="313" r:id="rId13"/>
    <p:sldId id="314" r:id="rId14"/>
    <p:sldId id="326" r:id="rId15"/>
    <p:sldId id="325" r:id="rId16"/>
    <p:sldId id="327" r:id="rId17"/>
    <p:sldId id="333" r:id="rId18"/>
    <p:sldId id="315" r:id="rId19"/>
    <p:sldId id="308" r:id="rId20"/>
    <p:sldId id="321" r:id="rId21"/>
    <p:sldId id="322" r:id="rId22"/>
    <p:sldId id="331" r:id="rId23"/>
    <p:sldId id="324" r:id="rId24"/>
    <p:sldId id="328" r:id="rId25"/>
    <p:sldId id="332" r:id="rId26"/>
    <p:sldId id="319" r:id="rId27"/>
    <p:sldId id="323" r:id="rId28"/>
    <p:sldId id="329" r:id="rId29"/>
    <p:sldId id="330" r:id="rId30"/>
    <p:sldId id="334" r:id="rId31"/>
    <p:sldId id="336" r:id="rId32"/>
    <p:sldId id="335" r:id="rId33"/>
    <p:sldId id="337" r:id="rId34"/>
    <p:sldId id="338" r:id="rId35"/>
    <p:sldId id="339" r:id="rId36"/>
    <p:sldId id="340" r:id="rId37"/>
    <p:sldId id="341" r:id="rId38"/>
    <p:sldId id="342" r:id="rId39"/>
  </p:sldIdLst>
  <p:sldSz cx="9144000" cy="6858000" type="screen4x3"/>
  <p:notesSz cx="7315200" cy="96012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83" d="100"/>
          <a:sy n="83" d="100"/>
        </p:scale>
        <p:origin x="-78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0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1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1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4800587"/>
            <a:ext cx="6619243" cy="566739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24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6619244" cy="1981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34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1"/>
            <a:ext cx="5999486" cy="232337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1" y="3771174"/>
            <a:ext cx="5459737" cy="342175"/>
          </a:xfrm>
        </p:spPr>
        <p:txBody>
          <a:bodyPr anchor="t">
            <a:normAutofit/>
          </a:bodyPr>
          <a:lstStyle>
            <a:lvl1pPr marL="0" indent="0">
              <a:buNone/>
              <a:defRPr lang="en-US" sz="11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3721" y="971253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613787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552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124202"/>
            <a:ext cx="6619245" cy="165318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67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981200"/>
            <a:ext cx="2210150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667000"/>
            <a:ext cx="2195513" cy="3589339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6" y="1981200"/>
            <a:ext cx="2202181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9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6" y="1981200"/>
            <a:ext cx="2199085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6" y="2667000"/>
            <a:ext cx="2199085" cy="3589339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7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4250950"/>
            <a:ext cx="2205038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4827212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50"/>
            <a:ext cx="2197894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7" y="4827211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6" y="4250950"/>
            <a:ext cx="2199085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6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08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58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78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60" y="430213"/>
            <a:ext cx="131445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5"/>
            <a:ext cx="5567362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30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M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2861734"/>
            <a:ext cx="6619243" cy="1915647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92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6"/>
            <a:ext cx="3297254" cy="41957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2056092"/>
            <a:ext cx="3297256" cy="420024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05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1"/>
            <a:ext cx="3297254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905001"/>
            <a:ext cx="3297254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2514600"/>
            <a:ext cx="3297254" cy="374173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69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447800"/>
            <a:ext cx="2550798" cy="14478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3129282"/>
            <a:ext cx="2550797" cy="289559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69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7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1" y="2669685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8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0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60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452717"/>
            <a:ext cx="7053542" cy="140053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20"/>
            <a:ext cx="6709906" cy="419548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06" y="1828802"/>
            <a:ext cx="990599" cy="228599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l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5B87D0D-F64B-4874-9914-DBCA1BDB833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l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BC03E-3456-4ED6-A6B7-772C17C78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898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3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56790" y="933253"/>
            <a:ext cx="6619244" cy="2816606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10 GHz Preamp</a:t>
            </a:r>
            <a:br>
              <a:rPr lang="en-US" sz="6000" b="1" dirty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Simple &amp; Cheap</a:t>
            </a:r>
            <a:br>
              <a:rPr lang="en-US" b="1" i="1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plus 5760 Preamp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WaDE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/>
              <a:t>W1GHZ ©2025</a:t>
            </a:r>
          </a:p>
        </p:txBody>
      </p:sp>
    </p:spTree>
    <p:extLst>
      <p:ext uri="{BB962C8B-B14F-4D97-AF65-F5344CB8AC3E}">
        <p14:creationId xmlns:p14="http://schemas.microsoft.com/office/powerpoint/2010/main" val="46491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/>
              <a:t>About $2 in parts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4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9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84818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Fine Tuning - </a:t>
            </a:r>
            <a:r>
              <a:rPr lang="en-US" b="1" dirty="0" err="1" smtClean="0">
                <a:solidFill>
                  <a:srgbClr val="FFFF00"/>
                </a:solidFill>
              </a:rPr>
              <a:t>Snowflaking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00" y="1212784"/>
            <a:ext cx="3175433" cy="5645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46221" y="2198741"/>
            <a:ext cx="5744132" cy="35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47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895316"/>
          </a:xfrm>
        </p:spPr>
        <p:txBody>
          <a:bodyPr/>
          <a:lstStyle/>
          <a:p>
            <a:pPr algn="ctr"/>
            <a:r>
              <a:rPr lang="en-US" sz="4000" b="1" dirty="0" smtClean="0"/>
              <a:t>Three New Designs</a:t>
            </a:r>
            <a:endParaRPr lang="en-US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7190" y="4709160"/>
            <a:ext cx="8446770" cy="948689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WA1MBA		  W1GHZ	      Combo</a:t>
            </a:r>
            <a:endParaRPr 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577"/>
            <a:ext cx="9144000" cy="310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53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7"/>
            <a:ext cx="7859316" cy="998893"/>
          </a:xfrm>
        </p:spPr>
        <p:txBody>
          <a:bodyPr/>
          <a:lstStyle/>
          <a:p>
            <a:pPr algn="ctr"/>
            <a:r>
              <a:rPr lang="en-US" sz="4000" b="1" dirty="0" smtClean="0"/>
              <a:t>Simple Tuning – X-</a:t>
            </a:r>
            <a:r>
              <a:rPr lang="en-US" sz="4000" b="1" dirty="0" err="1" smtClean="0"/>
              <a:t>Acto</a:t>
            </a:r>
            <a:r>
              <a:rPr lang="en-US" sz="4000" b="1" dirty="0" smtClean="0"/>
              <a:t> knife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59" y="1188719"/>
            <a:ext cx="6407451" cy="5669281"/>
          </a:xfrm>
        </p:spPr>
      </p:pic>
    </p:spTree>
    <p:extLst>
      <p:ext uri="{BB962C8B-B14F-4D97-AF65-F5344CB8AC3E}">
        <p14:creationId xmlns:p14="http://schemas.microsoft.com/office/powerpoint/2010/main" val="2575160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 smtClean="0"/>
              <a:t>With Bias Board</a:t>
            </a:r>
            <a:endParaRPr lang="en-US" sz="48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82" y="2052638"/>
            <a:ext cx="7002956" cy="4805362"/>
          </a:xfrm>
        </p:spPr>
      </p:pic>
    </p:spTree>
    <p:extLst>
      <p:ext uri="{BB962C8B-B14F-4D97-AF65-F5344CB8AC3E}">
        <p14:creationId xmlns:p14="http://schemas.microsoft.com/office/powerpoint/2010/main" val="3187256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7"/>
            <a:ext cx="7642146" cy="1400531"/>
          </a:xfrm>
        </p:spPr>
        <p:txBody>
          <a:bodyPr/>
          <a:lstStyle/>
          <a:p>
            <a:pPr algn="ctr"/>
            <a:r>
              <a:rPr lang="en-US" sz="3600" b="1" dirty="0" smtClean="0"/>
              <a:t>SMA Connectors – Thin PC board</a:t>
            </a:r>
            <a:br>
              <a:rPr lang="en-US" sz="3600" b="1" dirty="0" smtClean="0"/>
            </a:br>
            <a:r>
              <a:rPr lang="en-US" b="1" dirty="0" smtClean="0"/>
              <a:t>0.8mm SMA on 0.6mm board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91" y="2052638"/>
            <a:ext cx="5760525" cy="4805362"/>
          </a:xfrm>
        </p:spPr>
      </p:pic>
    </p:spTree>
    <p:extLst>
      <p:ext uri="{BB962C8B-B14F-4D97-AF65-F5344CB8AC3E}">
        <p14:creationId xmlns:p14="http://schemas.microsoft.com/office/powerpoint/2010/main" val="2656926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7"/>
            <a:ext cx="7893606" cy="1400531"/>
          </a:xfrm>
        </p:spPr>
        <p:txBody>
          <a:bodyPr/>
          <a:lstStyle/>
          <a:p>
            <a:pPr algn="ctr"/>
            <a:r>
              <a:rPr lang="en-US" sz="4000" b="1" dirty="0" smtClean="0"/>
              <a:t>Robust Clamshell Housing </a:t>
            </a:r>
            <a:br>
              <a:rPr lang="en-US" sz="4000" b="1" dirty="0" smtClean="0"/>
            </a:br>
            <a:r>
              <a:rPr lang="en-US" sz="4000" b="1" dirty="0" smtClean="0"/>
              <a:t>Clamp SMA to reduce flexing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689"/>
            <a:ext cx="9145170" cy="4546789"/>
          </a:xfrm>
        </p:spPr>
      </p:pic>
    </p:spTree>
    <p:extLst>
      <p:ext uri="{BB962C8B-B14F-4D97-AF65-F5344CB8AC3E}">
        <p14:creationId xmlns:p14="http://schemas.microsoft.com/office/powerpoint/2010/main" val="2746172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194310"/>
            <a:ext cx="7053542" cy="1131570"/>
          </a:xfrm>
        </p:spPr>
        <p:txBody>
          <a:bodyPr/>
          <a:lstStyle/>
          <a:p>
            <a:pPr algn="ctr"/>
            <a:r>
              <a:rPr lang="en-US" sz="4000" b="1" dirty="0" smtClean="0"/>
              <a:t>Preamp Completed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01" y="982980"/>
            <a:ext cx="6698269" cy="5875020"/>
          </a:xfrm>
        </p:spPr>
      </p:pic>
    </p:spTree>
    <p:extLst>
      <p:ext uri="{BB962C8B-B14F-4D97-AF65-F5344CB8AC3E}">
        <p14:creationId xmlns:p14="http://schemas.microsoft.com/office/powerpoint/2010/main" val="969021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7"/>
            <a:ext cx="7053542" cy="930313"/>
          </a:xfrm>
        </p:spPr>
        <p:txBody>
          <a:bodyPr/>
          <a:lstStyle/>
          <a:p>
            <a:pPr algn="ctr"/>
            <a:r>
              <a:rPr lang="en-US" sz="3600" b="1" dirty="0" smtClean="0"/>
              <a:t>Alternative – Foil under SMA</a:t>
            </a:r>
            <a:endParaRPr lang="en-US" sz="36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42" y="1554480"/>
            <a:ext cx="7812430" cy="5200650"/>
          </a:xfrm>
        </p:spPr>
      </p:pic>
    </p:spTree>
    <p:extLst>
      <p:ext uri="{BB962C8B-B14F-4D97-AF65-F5344CB8AC3E}">
        <p14:creationId xmlns:p14="http://schemas.microsoft.com/office/powerpoint/2010/main" val="1344971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smtClean="0"/>
              <a:t>Foil Assembly</a:t>
            </a:r>
            <a:endParaRPr lang="en-US" sz="4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26" y="2052638"/>
            <a:ext cx="7218628" cy="4805362"/>
          </a:xfrm>
        </p:spPr>
      </p:pic>
    </p:spTree>
    <p:extLst>
      <p:ext uri="{BB962C8B-B14F-4D97-AF65-F5344CB8AC3E}">
        <p14:creationId xmlns:p14="http://schemas.microsoft.com/office/powerpoint/2010/main" val="126803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5" y="452717"/>
            <a:ext cx="8083463" cy="1400531"/>
          </a:xfrm>
        </p:spPr>
        <p:txBody>
          <a:bodyPr/>
          <a:lstStyle/>
          <a:p>
            <a:pPr algn="ctr"/>
            <a:r>
              <a:rPr lang="en-US" b="1" dirty="0"/>
              <a:t>Simple and Cheap </a:t>
            </a:r>
            <a:r>
              <a:rPr lang="en-US" b="1" dirty="0" smtClean="0"/>
              <a:t>10 GHZ </a:t>
            </a:r>
            <a:r>
              <a:rPr lang="en-US" b="1" dirty="0" err="1" smtClean="0"/>
              <a:t>Transverter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needs a preamp </a:t>
            </a:r>
            <a:r>
              <a:rPr lang="en-US" b="1" dirty="0" smtClean="0"/>
              <a:t>(or LNA)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057" y="1647568"/>
            <a:ext cx="6709906" cy="4195481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/>
              <a:t>Good ones cost &gt; $100</a:t>
            </a:r>
          </a:p>
          <a:p>
            <a:r>
              <a:rPr lang="en-US" sz="3200" b="1" dirty="0"/>
              <a:t>How about an OK one?</a:t>
            </a:r>
          </a:p>
          <a:p>
            <a:r>
              <a:rPr lang="en-US" sz="3200" b="1" dirty="0"/>
              <a:t>Can it be done for $10?</a:t>
            </a:r>
          </a:p>
          <a:p>
            <a:pPr marL="0" indent="0">
              <a:buNone/>
            </a:pPr>
            <a:endParaRPr lang="en-US" sz="2700" b="1" dirty="0"/>
          </a:p>
          <a:p>
            <a:r>
              <a:rPr lang="en-US" sz="3200" b="1" dirty="0"/>
              <a:t>GOAL:</a:t>
            </a:r>
          </a:p>
          <a:p>
            <a:pPr lvl="1"/>
            <a:r>
              <a:rPr lang="en-US" sz="2800" b="1" dirty="0"/>
              <a:t>NF ≤ 1.5 dB</a:t>
            </a:r>
          </a:p>
          <a:p>
            <a:pPr lvl="1"/>
            <a:r>
              <a:rPr lang="en-US" sz="2800" b="1" dirty="0"/>
              <a:t>Easy to build</a:t>
            </a:r>
          </a:p>
          <a:p>
            <a:pPr lvl="1"/>
            <a:r>
              <a:rPr lang="en-US" sz="2800" b="1" dirty="0"/>
              <a:t>Simple </a:t>
            </a:r>
            <a:r>
              <a:rPr lang="en-US" sz="2800" b="1" dirty="0" smtClean="0"/>
              <a:t>tuning</a:t>
            </a:r>
          </a:p>
          <a:p>
            <a:pPr lvl="1"/>
            <a:r>
              <a:rPr lang="en-US" sz="2800" b="1" i="1" dirty="0" smtClean="0"/>
              <a:t>You hear me better!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453755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/>
              <a:t>Traditional Soldered Brass</a:t>
            </a:r>
            <a:br>
              <a:rPr lang="en-US" sz="3600" b="1" dirty="0" smtClean="0"/>
            </a:br>
            <a:r>
              <a:rPr lang="en-US" sz="3600" b="1" dirty="0" smtClean="0"/>
              <a:t>(Zack Lau W1VT)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7" y="2092066"/>
            <a:ext cx="7768247" cy="4765934"/>
          </a:xfrm>
        </p:spPr>
      </p:pic>
    </p:spTree>
    <p:extLst>
      <p:ext uri="{BB962C8B-B14F-4D97-AF65-F5344CB8AC3E}">
        <p14:creationId xmlns:p14="http://schemas.microsoft.com/office/powerpoint/2010/main" val="3515313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Blocking Capacitors  - IN and OUT</a:t>
            </a:r>
            <a:br>
              <a:rPr lang="en-US" b="1" dirty="0" smtClean="0"/>
            </a:br>
            <a:r>
              <a:rPr lang="en-US" b="1" dirty="0" smtClean="0"/>
              <a:t>make a difference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630" y="1851660"/>
            <a:ext cx="8035290" cy="4396741"/>
          </a:xfrm>
        </p:spPr>
        <p:txBody>
          <a:bodyPr>
            <a:normAutofit fontScale="92500"/>
          </a:bodyPr>
          <a:lstStyle/>
          <a:p>
            <a:r>
              <a:rPr lang="en-US" sz="3200" b="1" dirty="0" smtClean="0"/>
              <a:t>Good 0603 chips work well, solder easily</a:t>
            </a:r>
          </a:p>
          <a:p>
            <a:pPr lvl="1"/>
            <a:r>
              <a:rPr lang="en-US" sz="2600" b="1" dirty="0" smtClean="0"/>
              <a:t>AVX (was ATC) S500 1.0 pf </a:t>
            </a:r>
          </a:p>
          <a:p>
            <a:pPr lvl="1"/>
            <a:r>
              <a:rPr lang="en-US" sz="2600" b="1" dirty="0" smtClean="0"/>
              <a:t>~0.1 to 0.2 </a:t>
            </a:r>
            <a:r>
              <a:rPr lang="en-US" sz="2600" b="1" dirty="0" err="1" smtClean="0"/>
              <a:t>db</a:t>
            </a:r>
            <a:r>
              <a:rPr lang="en-US" sz="2600" b="1" dirty="0" smtClean="0"/>
              <a:t> better</a:t>
            </a:r>
          </a:p>
          <a:p>
            <a:pPr lvl="1"/>
            <a:r>
              <a:rPr lang="en-US" sz="2600" b="1" dirty="0" smtClean="0"/>
              <a:t>Fragile </a:t>
            </a:r>
          </a:p>
          <a:p>
            <a:pPr lvl="1"/>
            <a:r>
              <a:rPr lang="en-US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Hard-to-</a:t>
            </a:r>
            <a:r>
              <a:rPr lang="en-US" sz="22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obtanium</a:t>
            </a:r>
            <a:r>
              <a:rPr lang="en-US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(sample kits?)</a:t>
            </a:r>
          </a:p>
          <a:p>
            <a:r>
              <a:rPr lang="en-US" sz="3200" b="1" dirty="0"/>
              <a:t>AVX (was ATC) </a:t>
            </a:r>
            <a:r>
              <a:rPr lang="en-US" sz="3200" b="1" dirty="0" smtClean="0"/>
              <a:t>S600 1pf – nearly as good</a:t>
            </a:r>
          </a:p>
          <a:p>
            <a:r>
              <a:rPr lang="en-US" sz="3200" b="1" dirty="0"/>
              <a:t>AVX (was ATC) </a:t>
            </a:r>
            <a:r>
              <a:rPr lang="en-US" sz="3200" b="1" dirty="0" smtClean="0"/>
              <a:t>S500 2.0 pf – nearly as good</a:t>
            </a:r>
          </a:p>
          <a:p>
            <a:pPr lvl="1"/>
            <a:r>
              <a:rPr lang="en-US" sz="2600" b="1" dirty="0" smtClean="0"/>
              <a:t>Modest quantity available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011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14" y="1"/>
            <a:ext cx="7053542" cy="857249"/>
          </a:xfrm>
        </p:spPr>
        <p:txBody>
          <a:bodyPr/>
          <a:lstStyle/>
          <a:p>
            <a:pPr algn="ctr"/>
            <a:r>
              <a:rPr lang="en-US" sz="4400" b="1" dirty="0" smtClean="0"/>
              <a:t>Capacitors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" y="5566410"/>
            <a:ext cx="8938170" cy="108585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AVX 600S  1.0pf          AVX 500S 2.0pf         AVX 500S 1.1 pf						 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4" y="655312"/>
            <a:ext cx="8778286" cy="472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30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7"/>
            <a:ext cx="7053542" cy="1021753"/>
          </a:xfrm>
        </p:spPr>
        <p:txBody>
          <a:bodyPr/>
          <a:lstStyle/>
          <a:p>
            <a:pPr algn="ctr"/>
            <a:r>
              <a:rPr lang="en-US" sz="4800" b="1" dirty="0" smtClean="0"/>
              <a:t>Noise Figure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1531620"/>
            <a:ext cx="6709906" cy="4716781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 smtClean="0"/>
              <a:t>HP 8970A </a:t>
            </a:r>
          </a:p>
          <a:p>
            <a:pPr lvl="1"/>
            <a:r>
              <a:rPr lang="en-US" sz="2400" b="1" dirty="0" smtClean="0"/>
              <a:t>12 Preamps read ~ 1.5 dB before tuning</a:t>
            </a:r>
          </a:p>
          <a:p>
            <a:pPr lvl="1"/>
            <a:r>
              <a:rPr lang="en-US" sz="2400" b="1" dirty="0" smtClean="0"/>
              <a:t>1.2 to 1.5 dB after tuning – simple stub trim</a:t>
            </a:r>
          </a:p>
          <a:p>
            <a:endParaRPr lang="en-US" sz="2800" b="1" dirty="0"/>
          </a:p>
          <a:p>
            <a:r>
              <a:rPr lang="en-US" sz="3200" b="1" dirty="0" smtClean="0"/>
              <a:t>CS/G – cold sky to ground</a:t>
            </a:r>
          </a:p>
          <a:p>
            <a:pPr lvl="1"/>
            <a:r>
              <a:rPr lang="en-US" sz="2400" b="1" dirty="0" smtClean="0"/>
              <a:t>3 preamps measure 1.24 to 1.52 dB</a:t>
            </a:r>
          </a:p>
          <a:p>
            <a:pPr lvl="1"/>
            <a:r>
              <a:rPr lang="en-US" sz="2400" b="1" dirty="0" smtClean="0"/>
              <a:t>Slightly better than NF meter</a:t>
            </a:r>
          </a:p>
          <a:p>
            <a:endParaRPr lang="en-US" sz="2800" b="1" dirty="0"/>
          </a:p>
          <a:p>
            <a:r>
              <a:rPr lang="en-US" sz="3200" b="1" dirty="0" smtClean="0"/>
              <a:t>Test by EB3FRN on Agilent E4407B</a:t>
            </a:r>
          </a:p>
          <a:p>
            <a:pPr lvl="1"/>
            <a:r>
              <a:rPr lang="en-US" sz="2200" b="1" dirty="0" smtClean="0"/>
              <a:t>Measured 1.50 dB vs my 1.30 dB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299892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7"/>
            <a:ext cx="7053542" cy="1090333"/>
          </a:xfrm>
        </p:spPr>
        <p:txBody>
          <a:bodyPr/>
          <a:lstStyle/>
          <a:p>
            <a:pPr algn="ctr"/>
            <a:r>
              <a:rPr lang="en-US" sz="4000" b="1" dirty="0" smtClean="0"/>
              <a:t>System Noise Figure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90" y="1623060"/>
            <a:ext cx="8081010" cy="4625341"/>
          </a:xfrm>
        </p:spPr>
        <p:txBody>
          <a:bodyPr/>
          <a:lstStyle/>
          <a:p>
            <a:r>
              <a:rPr lang="en-US" sz="2800" b="1" dirty="0" smtClean="0"/>
              <a:t>Preamp with  ≤ 1.5 dB NF, 12 to 13 dB gain</a:t>
            </a:r>
          </a:p>
          <a:p>
            <a:r>
              <a:rPr lang="en-US" sz="2800" b="1" dirty="0" smtClean="0"/>
              <a:t>Simple and Cheap </a:t>
            </a:r>
            <a:r>
              <a:rPr lang="en-US" sz="2800" b="1" dirty="0" err="1" smtClean="0"/>
              <a:t>Transverter</a:t>
            </a:r>
            <a:r>
              <a:rPr lang="en-US" sz="2800" b="1" dirty="0" smtClean="0"/>
              <a:t> NF ~8dB</a:t>
            </a:r>
          </a:p>
          <a:p>
            <a:r>
              <a:rPr lang="en-US" sz="2800" b="1" dirty="0" smtClean="0"/>
              <a:t>Together about 2 dB NF</a:t>
            </a:r>
          </a:p>
          <a:p>
            <a:endParaRPr lang="en-US" sz="2800" b="1" dirty="0"/>
          </a:p>
          <a:p>
            <a:r>
              <a:rPr lang="en-US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Plus cable loss</a:t>
            </a:r>
          </a:p>
          <a:p>
            <a:endParaRPr lang="en-US" sz="28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sz="2800" b="1" dirty="0"/>
              <a:t>Put the preamp at the feed</a:t>
            </a:r>
          </a:p>
          <a:p>
            <a:endParaRPr lang="en-US" b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0447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" y="0"/>
            <a:ext cx="2880360" cy="232029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Stability Test</a:t>
            </a:r>
            <a:b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Antennas are not broadband</a:t>
            </a:r>
            <a:br>
              <a:rPr lang="en-US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terminations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38" y="731520"/>
            <a:ext cx="6005163" cy="612647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0" y="2628900"/>
            <a:ext cx="2994660" cy="3760470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 smtClean="0"/>
              <a:t>Inject Noise Source thru 10 dB Coupler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 smtClean="0"/>
              <a:t>NF 10 dB higher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 smtClean="0"/>
              <a:t>Put SHORT and OPEN on Antenna 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 smtClean="0"/>
              <a:t>No oscillation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 smtClean="0"/>
              <a:t>Sliding short would be better test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70559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/>
              <a:t>Maybe not $10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GaAsFET</a:t>
            </a:r>
            <a:r>
              <a:rPr lang="en-US" sz="2800" b="1" dirty="0" smtClean="0"/>
              <a:t> CE3512 (0.3 dB NF)  	$1.67</a:t>
            </a:r>
          </a:p>
          <a:p>
            <a:r>
              <a:rPr lang="en-US" sz="2800" b="1" dirty="0" smtClean="0"/>
              <a:t>SMA </a:t>
            </a:r>
            <a:r>
              <a:rPr lang="en-US" sz="2800" b="1" dirty="0" err="1" smtClean="0"/>
              <a:t>Taoglass</a:t>
            </a:r>
            <a:r>
              <a:rPr lang="en-US" sz="2800" b="1" dirty="0" smtClean="0"/>
              <a:t> $3.50 x 2		       $7</a:t>
            </a:r>
          </a:p>
          <a:p>
            <a:r>
              <a:rPr lang="en-US" sz="2800" b="1" dirty="0" smtClean="0"/>
              <a:t>PC board 				                        $4</a:t>
            </a:r>
          </a:p>
          <a:p>
            <a:r>
              <a:rPr lang="en-US" sz="2800" b="1" dirty="0" smtClean="0"/>
              <a:t>ATC capacitors $1 x 2		          $2</a:t>
            </a:r>
          </a:p>
          <a:p>
            <a:r>
              <a:rPr lang="en-US" sz="2800" b="1" dirty="0" smtClean="0"/>
              <a:t>Chip resistor and caps 		      $0.50</a:t>
            </a:r>
          </a:p>
          <a:p>
            <a:endParaRPr lang="en-US" sz="2800" b="1" dirty="0"/>
          </a:p>
          <a:p>
            <a:r>
              <a:rPr lang="en-US" sz="2800" b="1" dirty="0" smtClean="0"/>
              <a:t>Negative bias board	&amp; parts 	$2 </a:t>
            </a:r>
          </a:p>
          <a:p>
            <a:pPr marL="0" indent="0">
              <a:buNone/>
            </a:pPr>
            <a:r>
              <a:rPr lang="en-US" sz="2800" b="1" dirty="0" smtClean="0"/>
              <a:t>                                                          =====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                  How about 	~$15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0346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smtClean="0"/>
              <a:t>Summary – 10 GHz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1543050"/>
            <a:ext cx="7779306" cy="470535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Simple and Cheap 10 GHz </a:t>
            </a:r>
            <a:r>
              <a:rPr lang="en-US" sz="3200" b="1" dirty="0"/>
              <a:t>Preamp</a:t>
            </a:r>
            <a:endParaRPr lang="en-US" sz="3200" b="1" dirty="0" smtClean="0"/>
          </a:p>
          <a:p>
            <a:r>
              <a:rPr lang="en-US" sz="3200" b="1" dirty="0"/>
              <a:t>G</a:t>
            </a:r>
            <a:r>
              <a:rPr lang="en-US" sz="3200" b="1" dirty="0" smtClean="0"/>
              <a:t>ood performance</a:t>
            </a:r>
          </a:p>
          <a:p>
            <a:r>
              <a:rPr lang="en-US" sz="3200" b="1" dirty="0" smtClean="0"/>
              <a:t>Easy to build</a:t>
            </a:r>
          </a:p>
          <a:p>
            <a:r>
              <a:rPr lang="en-US" sz="3200" b="1" dirty="0" smtClean="0"/>
              <a:t>Simple, repeatable tuning</a:t>
            </a:r>
          </a:p>
          <a:p>
            <a:r>
              <a:rPr lang="en-US" sz="3200" b="1" dirty="0" smtClean="0"/>
              <a:t>PC boards available</a:t>
            </a:r>
          </a:p>
          <a:p>
            <a:r>
              <a:rPr lang="en-US" sz="3200" b="1" dirty="0" smtClean="0"/>
              <a:t>Parts from Mouser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10148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66216" y="1047751"/>
            <a:ext cx="6619244" cy="1924050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5760 Preamp</a:t>
            </a:r>
            <a:br>
              <a:rPr lang="en-US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or LNA</a:t>
            </a:r>
            <a:endParaRPr lang="en-US" sz="6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38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/>
              <a:t>5760 MHz Preamp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2052920"/>
            <a:ext cx="7813596" cy="4195481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Follow 10 GHz example</a:t>
            </a:r>
          </a:p>
          <a:p>
            <a:r>
              <a:rPr lang="en-US" sz="2400" b="1" dirty="0" smtClean="0"/>
              <a:t>Same Device  - should be better performance</a:t>
            </a:r>
          </a:p>
          <a:p>
            <a:r>
              <a:rPr lang="en-US" sz="2400" b="1" dirty="0" smtClean="0"/>
              <a:t>Same Design Process – mostly </a:t>
            </a:r>
            <a:r>
              <a:rPr lang="en-US" sz="2400" b="1" dirty="0" err="1" smtClean="0"/>
              <a:t>snowflaking</a:t>
            </a:r>
            <a:endParaRPr lang="en-US" sz="2400" b="1" dirty="0" smtClean="0"/>
          </a:p>
          <a:p>
            <a:r>
              <a:rPr lang="en-US" sz="2400" b="1" dirty="0" smtClean="0"/>
              <a:t>Lower Cost</a:t>
            </a:r>
          </a:p>
          <a:p>
            <a:pPr lvl="1"/>
            <a:r>
              <a:rPr lang="en-US" sz="2400" b="1" dirty="0" smtClean="0"/>
              <a:t>0.8mm (1/32”) thick PC board – more common</a:t>
            </a:r>
          </a:p>
          <a:p>
            <a:pPr lvl="1"/>
            <a:r>
              <a:rPr lang="en-US" sz="2400" b="1" dirty="0" smtClean="0"/>
              <a:t>Cheap SMA connectors</a:t>
            </a:r>
          </a:p>
          <a:p>
            <a:pPr lvl="1"/>
            <a:r>
              <a:rPr lang="en-US" sz="2400" b="1" dirty="0" smtClean="0"/>
              <a:t>Ordinary 0805 capacitors  (selected type)</a:t>
            </a:r>
          </a:p>
          <a:p>
            <a:r>
              <a:rPr lang="en-US" sz="3100" b="1" dirty="0" smtClean="0"/>
              <a:t>Same bias board</a:t>
            </a:r>
          </a:p>
          <a:p>
            <a:pPr lvl="1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2159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smtClean="0"/>
              <a:t>Low Noise Device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CEL CE3512K2-C1</a:t>
            </a:r>
          </a:p>
          <a:p>
            <a:r>
              <a:rPr lang="en-US" sz="3200" b="1" dirty="0" smtClean="0"/>
              <a:t>For Ku band LNB</a:t>
            </a:r>
          </a:p>
          <a:p>
            <a:r>
              <a:rPr lang="en-US" sz="3200" b="1" dirty="0" smtClean="0"/>
              <a:t>0.3 dB NF at 12 GHz</a:t>
            </a:r>
          </a:p>
          <a:p>
            <a:r>
              <a:rPr lang="en-US" sz="3200" b="1" dirty="0" smtClean="0"/>
              <a:t>Mouser</a:t>
            </a:r>
          </a:p>
          <a:p>
            <a:pPr lvl="1"/>
            <a:r>
              <a:rPr lang="en-US" sz="2800" b="1" dirty="0" smtClean="0"/>
              <a:t>$1.67</a:t>
            </a:r>
          </a:p>
          <a:p>
            <a:pPr lvl="1"/>
            <a:r>
              <a:rPr lang="en-US" sz="2800" b="1" dirty="0" smtClean="0"/>
              <a:t>26000 in stock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55241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171451"/>
            <a:ext cx="8305086" cy="1325880"/>
          </a:xfrm>
        </p:spPr>
        <p:txBody>
          <a:bodyPr/>
          <a:lstStyle/>
          <a:p>
            <a:r>
              <a:rPr lang="en-US" sz="3600" b="1" dirty="0" smtClean="0"/>
              <a:t>Tuned Prototype</a:t>
            </a:r>
            <a:br>
              <a:rPr lang="en-US" sz="3600" b="1" dirty="0" smtClean="0"/>
            </a:br>
            <a:r>
              <a:rPr lang="en-US" sz="3600" b="1" dirty="0" smtClean="0"/>
              <a:t>Three copies same tuning </a:t>
            </a:r>
            <a:r>
              <a:rPr lang="en-US" sz="3600" b="1" dirty="0" smtClean="0">
                <a:sym typeface="Wingdings" panose="05000000000000000000" pitchFamily="2" charset="2"/>
              </a:rPr>
              <a:t> artwork</a:t>
            </a:r>
            <a:endParaRPr lang="en-US" sz="36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4937" y="1657350"/>
            <a:ext cx="6606924" cy="5200650"/>
          </a:xfrm>
        </p:spPr>
      </p:pic>
    </p:spTree>
    <p:extLst>
      <p:ext uri="{BB962C8B-B14F-4D97-AF65-F5344CB8AC3E}">
        <p14:creationId xmlns:p14="http://schemas.microsoft.com/office/powerpoint/2010/main" val="2864364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smtClean="0"/>
              <a:t>Schematic</a:t>
            </a:r>
            <a:endParaRPr lang="en-US" sz="4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10" y="1782866"/>
            <a:ext cx="6098253" cy="5075134"/>
          </a:xfrm>
        </p:spPr>
      </p:pic>
    </p:spTree>
    <p:extLst>
      <p:ext uri="{BB962C8B-B14F-4D97-AF65-F5344CB8AC3E}">
        <p14:creationId xmlns:p14="http://schemas.microsoft.com/office/powerpoint/2010/main" val="2222769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7"/>
            <a:ext cx="7053542" cy="1033183"/>
          </a:xfrm>
        </p:spPr>
        <p:txBody>
          <a:bodyPr/>
          <a:lstStyle/>
          <a:p>
            <a:pPr algn="ctr"/>
            <a:r>
              <a:rPr lang="en-US" sz="4400" b="1" dirty="0" smtClean="0"/>
              <a:t>NO Tuning needed</a:t>
            </a:r>
            <a:endParaRPr lang="en-US" sz="4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12" y="2052638"/>
            <a:ext cx="6899308" cy="4805362"/>
          </a:xfrm>
        </p:spPr>
      </p:pic>
    </p:spTree>
    <p:extLst>
      <p:ext uri="{BB962C8B-B14F-4D97-AF65-F5344CB8AC3E}">
        <p14:creationId xmlns:p14="http://schemas.microsoft.com/office/powerpoint/2010/main" val="894546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Same Bias Board as 10 GHz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78" y="1282725"/>
            <a:ext cx="7846191" cy="5575275"/>
          </a:xfrm>
        </p:spPr>
      </p:pic>
    </p:spTree>
    <p:extLst>
      <p:ext uri="{BB962C8B-B14F-4D97-AF65-F5344CB8AC3E}">
        <p14:creationId xmlns:p14="http://schemas.microsoft.com/office/powerpoint/2010/main" val="233527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7"/>
            <a:ext cx="7619286" cy="1400531"/>
          </a:xfrm>
        </p:spPr>
        <p:txBody>
          <a:bodyPr/>
          <a:lstStyle/>
          <a:p>
            <a:r>
              <a:rPr lang="en-US" sz="4400" b="1" dirty="0" smtClean="0"/>
              <a:t>Robust Clamshell Housing</a:t>
            </a:r>
            <a:endParaRPr lang="en-US" sz="4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2825"/>
            <a:ext cx="9144000" cy="4656585"/>
          </a:xfrm>
        </p:spPr>
      </p:pic>
    </p:spTree>
    <p:extLst>
      <p:ext uri="{BB962C8B-B14F-4D97-AF65-F5344CB8AC3E}">
        <p14:creationId xmlns:p14="http://schemas.microsoft.com/office/powerpoint/2010/main" val="3993891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smtClean="0"/>
              <a:t>Preamp Complete</a:t>
            </a:r>
            <a:endParaRPr lang="en-US" sz="4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2" y="1721758"/>
            <a:ext cx="7782318" cy="5136242"/>
          </a:xfrm>
        </p:spPr>
      </p:pic>
    </p:spTree>
    <p:extLst>
      <p:ext uri="{BB962C8B-B14F-4D97-AF65-F5344CB8AC3E}">
        <p14:creationId xmlns:p14="http://schemas.microsoft.com/office/powerpoint/2010/main" val="1767979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452717"/>
            <a:ext cx="3710226" cy="1400531"/>
          </a:xfrm>
        </p:spPr>
        <p:txBody>
          <a:bodyPr/>
          <a:lstStyle/>
          <a:p>
            <a:r>
              <a:rPr lang="en-US" sz="4400" b="1" dirty="0" smtClean="0"/>
              <a:t>Stability Test</a:t>
            </a:r>
            <a:endParaRPr lang="en-US" sz="4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3" y="857253"/>
            <a:ext cx="6857997" cy="5143498"/>
          </a:xfrm>
        </p:spPr>
      </p:pic>
    </p:spTree>
    <p:extLst>
      <p:ext uri="{BB962C8B-B14F-4D97-AF65-F5344CB8AC3E}">
        <p14:creationId xmlns:p14="http://schemas.microsoft.com/office/powerpoint/2010/main" val="2448582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smtClean="0"/>
              <a:t>Noise Figure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2052920"/>
            <a:ext cx="7916466" cy="419548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HP 8970A reads 0.7 to 1.2 dB</a:t>
            </a:r>
          </a:p>
          <a:p>
            <a:endParaRPr lang="en-US" sz="3200" b="1" dirty="0"/>
          </a:p>
          <a:p>
            <a:r>
              <a:rPr lang="en-US" sz="3200" b="1" dirty="0" smtClean="0"/>
              <a:t>CS/G under 2 dB</a:t>
            </a:r>
          </a:p>
          <a:p>
            <a:pPr lvl="1"/>
            <a:r>
              <a:rPr lang="en-US" sz="2500" b="1" dirty="0" smtClean="0"/>
              <a:t> </a:t>
            </a:r>
            <a:r>
              <a:rPr lang="en-US" sz="44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Hard to find Cold Sky</a:t>
            </a:r>
          </a:p>
          <a:p>
            <a:endParaRPr lang="en-US" sz="3200" b="1" dirty="0"/>
          </a:p>
          <a:p>
            <a:r>
              <a:rPr lang="en-US" sz="3200" b="1" dirty="0" smtClean="0"/>
              <a:t>Better measurements at conference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806974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Summary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1497330"/>
            <a:ext cx="7653576" cy="4751071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Good preamps for 10 GHz and 5760 MHz</a:t>
            </a:r>
          </a:p>
          <a:p>
            <a:r>
              <a:rPr lang="en-US" sz="2800" b="1" dirty="0" smtClean="0"/>
              <a:t>Inexpensive</a:t>
            </a:r>
          </a:p>
          <a:p>
            <a:r>
              <a:rPr lang="en-US" sz="2800" b="1" dirty="0" smtClean="0"/>
              <a:t>Easy to build</a:t>
            </a:r>
          </a:p>
          <a:p>
            <a:r>
              <a:rPr lang="en-US" sz="2800" b="1" dirty="0" smtClean="0"/>
              <a:t>Parts &amp; PC boards available</a:t>
            </a:r>
          </a:p>
          <a:p>
            <a:r>
              <a:rPr lang="en-US" sz="2800" b="1" dirty="0" smtClean="0"/>
              <a:t>Simple Tuning</a:t>
            </a:r>
          </a:p>
          <a:p>
            <a:r>
              <a:rPr lang="en-US" sz="2800" b="1" dirty="0" smtClean="0"/>
              <a:t>Fool-resistant negative bias circuit</a:t>
            </a:r>
          </a:p>
          <a:p>
            <a:endParaRPr lang="en-US" sz="2800" b="1" dirty="0"/>
          </a:p>
          <a:p>
            <a:r>
              <a:rPr lang="en-US" sz="2800" b="1" dirty="0" smtClean="0"/>
              <a:t>Improved performance for Simple &amp; Cheap </a:t>
            </a:r>
            <a:r>
              <a:rPr lang="en-US" sz="2800" b="1" dirty="0" err="1" smtClean="0"/>
              <a:t>Transverters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640587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Design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191" y="1138520"/>
            <a:ext cx="6709906" cy="5149158"/>
          </a:xfrm>
        </p:spPr>
        <p:txBody>
          <a:bodyPr>
            <a:noAutofit/>
          </a:bodyPr>
          <a:lstStyle/>
          <a:p>
            <a:r>
              <a:rPr lang="en-US" sz="2800" b="1" i="1" dirty="0" smtClean="0"/>
              <a:t>No fancy software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S-parameters</a:t>
            </a:r>
          </a:p>
          <a:p>
            <a:r>
              <a:rPr lang="en-US" sz="2800" b="1" dirty="0" smtClean="0"/>
              <a:t>Plot on Smith Chart with </a:t>
            </a:r>
            <a:r>
              <a:rPr lang="en-US" sz="2800" b="1" dirty="0" err="1" smtClean="0"/>
              <a:t>Ansoft</a:t>
            </a:r>
            <a:r>
              <a:rPr lang="en-US" sz="2800" b="1" dirty="0" smtClean="0"/>
              <a:t> Designer SV</a:t>
            </a:r>
          </a:p>
          <a:p>
            <a:r>
              <a:rPr lang="en-US" sz="2800" b="1" dirty="0" smtClean="0"/>
              <a:t>Guess at a transmission line circuit</a:t>
            </a:r>
          </a:p>
          <a:p>
            <a:r>
              <a:rPr lang="en-US" sz="2800" b="1" dirty="0" smtClean="0"/>
              <a:t>Add T-lines</a:t>
            </a:r>
          </a:p>
          <a:p>
            <a:r>
              <a:rPr lang="en-US" sz="2800" b="1" dirty="0" smtClean="0"/>
              <a:t>Plot again on Smith Chart</a:t>
            </a:r>
          </a:p>
          <a:p>
            <a:r>
              <a:rPr lang="en-US" sz="2800" b="1" dirty="0" smtClean="0"/>
              <a:t>Fiddle and repeat</a:t>
            </a:r>
          </a:p>
          <a:p>
            <a:r>
              <a:rPr lang="en-US" sz="2800" b="1" dirty="0" smtClean="0"/>
              <a:t>Draw T-lines on PCB layout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28943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100843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Simple PC board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71600"/>
          </a:xfrm>
        </p:spPr>
        <p:txBody>
          <a:bodyPr/>
          <a:lstStyle/>
          <a:p>
            <a:r>
              <a:rPr lang="en-US" sz="2800" b="1" dirty="0" smtClean="0"/>
              <a:t>Ordinary PC board (cheap)</a:t>
            </a:r>
          </a:p>
          <a:p>
            <a:r>
              <a:rPr lang="en-US" sz="2800" b="1" dirty="0" smtClean="0"/>
              <a:t>Thin – lower loss &amp; radiation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678" y="2913979"/>
            <a:ext cx="5943600" cy="395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51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/>
              <a:t>Several Trial Designs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800"/>
          </a:xfrm>
        </p:spPr>
        <p:txBody>
          <a:bodyPr/>
          <a:lstStyle/>
          <a:p>
            <a:r>
              <a:rPr lang="en-US" sz="2400" b="1" dirty="0" smtClean="0"/>
              <a:t>All work, good gain, NF 2 to 3 dB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" y="2667000"/>
            <a:ext cx="9144000" cy="355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13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852" y="141402"/>
            <a:ext cx="7053542" cy="1400531"/>
          </a:xfrm>
        </p:spPr>
        <p:txBody>
          <a:bodyPr/>
          <a:lstStyle/>
          <a:p>
            <a:pPr algn="ctr"/>
            <a:r>
              <a:rPr lang="en-US" sz="4000" b="1" dirty="0" smtClean="0"/>
              <a:t>Schematic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98" y="1049669"/>
            <a:ext cx="7296346" cy="5820539"/>
          </a:xfrm>
        </p:spPr>
      </p:pic>
    </p:spTree>
    <p:extLst>
      <p:ext uri="{BB962C8B-B14F-4D97-AF65-F5344CB8AC3E}">
        <p14:creationId xmlns:p14="http://schemas.microsoft.com/office/powerpoint/2010/main" val="1925356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942450"/>
          </a:xfrm>
        </p:spPr>
        <p:txBody>
          <a:bodyPr/>
          <a:lstStyle/>
          <a:p>
            <a:pPr algn="ctr"/>
            <a:r>
              <a:rPr lang="en-US" sz="4000" b="1" dirty="0" smtClean="0"/>
              <a:t>Negative Bias Board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338" y="1411898"/>
            <a:ext cx="6709906" cy="4545842"/>
          </a:xfrm>
        </p:spPr>
        <p:txBody>
          <a:bodyPr/>
          <a:lstStyle/>
          <a:p>
            <a:r>
              <a:rPr lang="en-US" b="1" dirty="0" smtClean="0"/>
              <a:t>Uses </a:t>
            </a:r>
            <a:r>
              <a:rPr lang="en-US" b="1" dirty="0" err="1" smtClean="0"/>
              <a:t>Optoisolator</a:t>
            </a:r>
            <a:r>
              <a:rPr lang="en-US" b="1" dirty="0" smtClean="0"/>
              <a:t> to generate negative voltage</a:t>
            </a:r>
          </a:p>
          <a:p>
            <a:r>
              <a:rPr lang="en-US" b="1" dirty="0" smtClean="0"/>
              <a:t>Shine light on an LED and it produces voltage</a:t>
            </a:r>
          </a:p>
          <a:p>
            <a:r>
              <a:rPr lang="en-US" b="1" dirty="0" smtClean="0"/>
              <a:t>Same with a transistor</a:t>
            </a:r>
          </a:p>
          <a:p>
            <a:r>
              <a:rPr lang="en-US" b="1" dirty="0" err="1" smtClean="0"/>
              <a:t>Optoisolator</a:t>
            </a:r>
            <a:r>
              <a:rPr lang="en-US" b="1" dirty="0" smtClean="0"/>
              <a:t> has LED lighting transistor </a:t>
            </a:r>
          </a:p>
          <a:p>
            <a:r>
              <a:rPr lang="en-US" b="1" dirty="0" smtClean="0"/>
              <a:t>Transistor produces floating voltage</a:t>
            </a:r>
          </a:p>
          <a:p>
            <a:pPr lvl="1"/>
            <a:r>
              <a:rPr lang="en-US" sz="1600" b="1" dirty="0" smtClean="0"/>
              <a:t>About 0.4 volts at 50 </a:t>
            </a:r>
            <a:r>
              <a:rPr lang="en-US" sz="1600" b="1" dirty="0" err="1" smtClean="0"/>
              <a:t>microamps</a:t>
            </a:r>
            <a:endParaRPr lang="en-US" sz="1600" b="1" dirty="0" smtClean="0"/>
          </a:p>
          <a:p>
            <a:pPr lvl="1"/>
            <a:r>
              <a:rPr lang="en-US" sz="1600" b="1" dirty="0" smtClean="0"/>
              <a:t>Enough to bias a </a:t>
            </a:r>
            <a:r>
              <a:rPr lang="en-US" sz="1600" b="1" dirty="0" err="1" smtClean="0"/>
              <a:t>GaAsFET</a:t>
            </a:r>
            <a:endParaRPr lang="en-US" sz="1600" b="1" dirty="0" smtClean="0"/>
          </a:p>
          <a:p>
            <a:pPr lvl="1"/>
            <a:endParaRPr lang="en-US" sz="1600" dirty="0"/>
          </a:p>
          <a:p>
            <a:r>
              <a:rPr lang="en-US" sz="2400" b="1" dirty="0" smtClean="0"/>
              <a:t>Circuit is fool-resistant</a:t>
            </a:r>
          </a:p>
          <a:p>
            <a:pPr lvl="1"/>
            <a:r>
              <a:rPr lang="en-US" sz="1800" b="1" dirty="0" smtClean="0"/>
              <a:t>Maximum voltage and current safe for FET</a:t>
            </a:r>
          </a:p>
          <a:p>
            <a:pPr lvl="1"/>
            <a:r>
              <a:rPr lang="en-US" sz="1800" b="1" dirty="0" smtClean="0"/>
              <a:t>Wrong connections also save</a:t>
            </a:r>
          </a:p>
        </p:txBody>
      </p:sp>
    </p:spTree>
    <p:extLst>
      <p:ext uri="{BB962C8B-B14F-4D97-AF65-F5344CB8AC3E}">
        <p14:creationId xmlns:p14="http://schemas.microsoft.com/office/powerpoint/2010/main" val="2021975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3336" y="152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Bias Board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93336" y="634739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Fool-resistant – Drain current powers </a:t>
            </a:r>
            <a:r>
              <a:rPr lang="en-US" sz="2400" b="1" dirty="0" err="1" smtClean="0"/>
              <a:t>optoisolator</a:t>
            </a:r>
            <a:r>
              <a:rPr lang="en-US" sz="2400" b="1" dirty="0" smtClean="0"/>
              <a:t> to produce negative bias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" y="1628049"/>
            <a:ext cx="9144000" cy="521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696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1">
      <a:dk1>
        <a:srgbClr val="FFFF00"/>
      </a:dk1>
      <a:lt1>
        <a:srgbClr val="FFFF00"/>
      </a:lt1>
      <a:dk2>
        <a:srgbClr val="215E99"/>
      </a:dk2>
      <a:lt2>
        <a:srgbClr val="E8E8E8"/>
      </a:lt2>
      <a:accent1>
        <a:srgbClr val="C1F0C8"/>
      </a:accent1>
      <a:accent2>
        <a:srgbClr val="FAE2D6"/>
      </a:accent2>
      <a:accent3>
        <a:srgbClr val="DBC7D1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289679</TotalTime>
  <Words>590</Words>
  <Application>Microsoft Office PowerPoint</Application>
  <PresentationFormat>On-screen Show (4:3)</PresentationFormat>
  <Paragraphs>149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Ion</vt:lpstr>
      <vt:lpstr>10 GHz Preamp Simple &amp; Cheap plus 5760 Preamp</vt:lpstr>
      <vt:lpstr>Simple and Cheap 10 GHZ Transverter needs a preamp (or LNA) </vt:lpstr>
      <vt:lpstr>Low Noise Device</vt:lpstr>
      <vt:lpstr>Design Process</vt:lpstr>
      <vt:lpstr>Simple PC board</vt:lpstr>
      <vt:lpstr>Several Trial Designs</vt:lpstr>
      <vt:lpstr>Schematic</vt:lpstr>
      <vt:lpstr>Negative Bias Board</vt:lpstr>
      <vt:lpstr>Bias Board</vt:lpstr>
      <vt:lpstr>About $2 in parts</vt:lpstr>
      <vt:lpstr>Fine Tuning - Snowflaking</vt:lpstr>
      <vt:lpstr>Three New Designs</vt:lpstr>
      <vt:lpstr>Simple Tuning – X-Acto knife</vt:lpstr>
      <vt:lpstr>With Bias Board</vt:lpstr>
      <vt:lpstr>SMA Connectors – Thin PC board 0.8mm SMA on 0.6mm board</vt:lpstr>
      <vt:lpstr>Robust Clamshell Housing  Clamp SMA to reduce flexing</vt:lpstr>
      <vt:lpstr>Preamp Completed</vt:lpstr>
      <vt:lpstr>Alternative – Foil under SMA</vt:lpstr>
      <vt:lpstr>Foil Assembly</vt:lpstr>
      <vt:lpstr>Traditional Soldered Brass (Zack Lau W1VT)</vt:lpstr>
      <vt:lpstr>Blocking Capacitors  - IN and OUT make a difference</vt:lpstr>
      <vt:lpstr>Capacitors</vt:lpstr>
      <vt:lpstr>Noise Figure</vt:lpstr>
      <vt:lpstr>System Noise Figure</vt:lpstr>
      <vt:lpstr>Stability Test Antennas are not broadband terminations </vt:lpstr>
      <vt:lpstr>Maybe not $10</vt:lpstr>
      <vt:lpstr>Summary – 10 GHz</vt:lpstr>
      <vt:lpstr>5760 Preamp or LNA</vt:lpstr>
      <vt:lpstr>5760 MHz Preamp</vt:lpstr>
      <vt:lpstr>Tuned Prototype Three copies same tuning  artwork</vt:lpstr>
      <vt:lpstr>Schematic</vt:lpstr>
      <vt:lpstr>NO Tuning needed</vt:lpstr>
      <vt:lpstr>Same Bias Board as 10 GHz</vt:lpstr>
      <vt:lpstr>Robust Clamshell Housing</vt:lpstr>
      <vt:lpstr>Preamp Complete</vt:lpstr>
      <vt:lpstr>Stability Test</vt:lpstr>
      <vt:lpstr>Noise Figure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W2IMU Feeds for Improved G/T  on Offset Dishes</dc:title>
  <dc:creator>p w</dc:creator>
  <cp:lastModifiedBy>paul</cp:lastModifiedBy>
  <cp:revision>64</cp:revision>
  <cp:lastPrinted>2024-10-21T13:58:25Z</cp:lastPrinted>
  <dcterms:created xsi:type="dcterms:W3CDTF">2024-09-15T13:55:54Z</dcterms:created>
  <dcterms:modified xsi:type="dcterms:W3CDTF">2025-05-03T18:01:47Z</dcterms:modified>
</cp:coreProperties>
</file>