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69" r:id="rId3"/>
    <p:sldId id="265" r:id="rId4"/>
    <p:sldId id="266" r:id="rId5"/>
    <p:sldId id="279" r:id="rId6"/>
    <p:sldId id="262" r:id="rId7"/>
    <p:sldId id="264" r:id="rId8"/>
    <p:sldId id="304" r:id="rId9"/>
    <p:sldId id="281" r:id="rId10"/>
    <p:sldId id="280" r:id="rId11"/>
    <p:sldId id="270" r:id="rId12"/>
    <p:sldId id="268" r:id="rId13"/>
    <p:sldId id="282" r:id="rId14"/>
    <p:sldId id="283" r:id="rId15"/>
    <p:sldId id="324" r:id="rId16"/>
    <p:sldId id="271" r:id="rId17"/>
    <p:sldId id="267" r:id="rId18"/>
    <p:sldId id="297" r:id="rId19"/>
    <p:sldId id="284" r:id="rId20"/>
    <p:sldId id="272" r:id="rId21"/>
    <p:sldId id="285" r:id="rId22"/>
    <p:sldId id="286" r:id="rId23"/>
    <p:sldId id="301" r:id="rId24"/>
    <p:sldId id="302" r:id="rId25"/>
    <p:sldId id="303" r:id="rId26"/>
    <p:sldId id="287" r:id="rId27"/>
    <p:sldId id="288" r:id="rId28"/>
    <p:sldId id="289" r:id="rId29"/>
    <p:sldId id="290" r:id="rId30"/>
    <p:sldId id="291" r:id="rId31"/>
    <p:sldId id="300" r:id="rId32"/>
    <p:sldId id="299" r:id="rId33"/>
    <p:sldId id="292" r:id="rId34"/>
    <p:sldId id="313" r:id="rId35"/>
    <p:sldId id="311" r:id="rId36"/>
    <p:sldId id="314" r:id="rId37"/>
    <p:sldId id="316" r:id="rId38"/>
    <p:sldId id="293" r:id="rId39"/>
    <p:sldId id="305" r:id="rId40"/>
    <p:sldId id="317" r:id="rId41"/>
    <p:sldId id="318" r:id="rId42"/>
    <p:sldId id="315" r:id="rId43"/>
    <p:sldId id="308" r:id="rId44"/>
    <p:sldId id="294" r:id="rId45"/>
    <p:sldId id="310" r:id="rId46"/>
    <p:sldId id="309" r:id="rId47"/>
    <p:sldId id="325" r:id="rId48"/>
    <p:sldId id="273" r:id="rId49"/>
    <p:sldId id="274" r:id="rId50"/>
    <p:sldId id="321" r:id="rId51"/>
    <p:sldId id="322" r:id="rId52"/>
    <p:sldId id="323" r:id="rId53"/>
    <p:sldId id="275" r:id="rId54"/>
    <p:sldId id="319" r:id="rId55"/>
    <p:sldId id="320" r:id="rId56"/>
    <p:sldId id="326" r:id="rId57"/>
    <p:sldId id="277" r:id="rId58"/>
    <p:sldId id="278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4"/>
    <p:restoredTop sz="94648"/>
  </p:normalViewPr>
  <p:slideViewPr>
    <p:cSldViewPr snapToGrid="0">
      <p:cViewPr varScale="1">
        <p:scale>
          <a:sx n="107" d="100"/>
          <a:sy n="107" d="100"/>
        </p:scale>
        <p:origin x="203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DCA69-E418-4ADD-B705-5D656B489101}" type="datetimeFigureOut">
              <a:rPr lang="en-US" smtClean="0"/>
              <a:t>5/10/25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D5C77-B88E-4412-8A74-677E4635A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4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1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4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5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9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9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0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8DA5F9-58C6-4E80-9B74-BACB4A0FFFA8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AD5E12-4EB4-493C-8C5A-2165F68CC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6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4E68-756E-300A-EF88-941010ED1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19248"/>
            <a:ext cx="7772400" cy="1562471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Synthesizers for Amateur Radio</a:t>
            </a:r>
            <a:br>
              <a:rPr lang="en-US" dirty="0"/>
            </a:br>
            <a:r>
              <a:rPr lang="en-US" sz="3600" dirty="0"/>
              <a:t>NEWS Conference 2025  -  WA1MBA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65B2A-2273-B334-B255-393ABC5006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RECENT EXPERIENCE WITH SYNTHESIZERS</a:t>
            </a:r>
          </a:p>
        </p:txBody>
      </p:sp>
    </p:spTree>
    <p:extLst>
      <p:ext uri="{BB962C8B-B14F-4D97-AF65-F5344CB8AC3E}">
        <p14:creationId xmlns:p14="http://schemas.microsoft.com/office/powerpoint/2010/main" val="3186633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19D5-BCBF-5DBD-7465-4F36B26D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301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Remove Internal 10MHz </a:t>
            </a:r>
            <a:r>
              <a:rPr lang="en-US" sz="2400" dirty="0" err="1"/>
              <a:t>Osc</a:t>
            </a:r>
            <a:r>
              <a:rPr lang="en-US" sz="2400" dirty="0"/>
              <a:t> and Wire to Internal Socket</a:t>
            </a:r>
            <a:br>
              <a:rPr lang="en-US" sz="2400" dirty="0"/>
            </a:br>
            <a:r>
              <a:rPr lang="en-US" sz="2400" dirty="0"/>
              <a:t>File hole above DC to let thin coax out to SMA for 10 MHz</a:t>
            </a:r>
          </a:p>
        </p:txBody>
      </p:sp>
      <p:pic>
        <p:nvPicPr>
          <p:cNvPr id="5" name="Picture 4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67B9DED0-A3E8-D6C8-904A-7424BCA89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r="6004" b="14468"/>
          <a:stretch/>
        </p:blipFill>
        <p:spPr>
          <a:xfrm>
            <a:off x="791513" y="1360039"/>
            <a:ext cx="2953635" cy="2669112"/>
          </a:xfrm>
          <a:prstGeom prst="rect">
            <a:avLst/>
          </a:prstGeom>
        </p:spPr>
      </p:pic>
      <p:pic>
        <p:nvPicPr>
          <p:cNvPr id="7" name="Picture 6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C5D85014-85D5-54B2-D5C6-3DB510ECE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40682" b="24555"/>
          <a:stretch/>
        </p:blipFill>
        <p:spPr>
          <a:xfrm>
            <a:off x="791513" y="4215875"/>
            <a:ext cx="3949625" cy="2054854"/>
          </a:xfrm>
          <a:prstGeom prst="rect">
            <a:avLst/>
          </a:prstGeom>
        </p:spPr>
      </p:pic>
      <p:pic>
        <p:nvPicPr>
          <p:cNvPr id="9" name="Picture 8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F834EBA0-8863-6974-8FE1-9655ED5A1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31" y="1360039"/>
            <a:ext cx="1132414" cy="1503987"/>
          </a:xfrm>
          <a:prstGeom prst="rect">
            <a:avLst/>
          </a:prstGeom>
        </p:spPr>
      </p:pic>
      <p:pic>
        <p:nvPicPr>
          <p:cNvPr id="11" name="Picture 10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046EF2AB-4B53-95BF-C75F-7AC448F15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2" t="50000" r="8367" b="20000"/>
          <a:stretch/>
        </p:blipFill>
        <p:spPr>
          <a:xfrm>
            <a:off x="5811331" y="1324861"/>
            <a:ext cx="2704019" cy="2803431"/>
          </a:xfrm>
          <a:prstGeom prst="rect">
            <a:avLst/>
          </a:prstGeom>
        </p:spPr>
      </p:pic>
      <p:pic>
        <p:nvPicPr>
          <p:cNvPr id="13" name="Picture 12" descr="A black electronic device with wires plugged into it&#10;&#10;AI-generated content may be incorrect.">
            <a:extLst>
              <a:ext uri="{FF2B5EF4-FFF2-40B4-BE49-F238E27FC236}">
                <a16:creationId xmlns:a16="http://schemas.microsoft.com/office/drawing/2014/main" id="{B52114DB-A14F-C678-7FD5-0B7B5FD5D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7" r="31796" b="30511"/>
          <a:stretch/>
        </p:blipFill>
        <p:spPr>
          <a:xfrm>
            <a:off x="5025389" y="4251052"/>
            <a:ext cx="3489961" cy="1984209"/>
          </a:xfrm>
          <a:prstGeom prst="rect">
            <a:avLst/>
          </a:prstGeom>
        </p:spPr>
      </p:pic>
      <p:pic>
        <p:nvPicPr>
          <p:cNvPr id="3" name="Picture 2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6F062EC2-A234-0782-2152-D29A5D7F1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6" t="44377" r="31818" b="25928"/>
          <a:stretch/>
        </p:blipFill>
        <p:spPr>
          <a:xfrm>
            <a:off x="4206970" y="2951609"/>
            <a:ext cx="1144594" cy="1042365"/>
          </a:xfrm>
          <a:prstGeom prst="rect">
            <a:avLst/>
          </a:prstGeom>
        </p:spPr>
      </p:pic>
      <p:sp>
        <p:nvSpPr>
          <p:cNvPr id="4" name="Up Arrow 3">
            <a:extLst>
              <a:ext uri="{FF2B5EF4-FFF2-40B4-BE49-F238E27FC236}">
                <a16:creationId xmlns:a16="http://schemas.microsoft.com/office/drawing/2014/main" id="{19C5C2C8-675D-EEE3-71B0-10254709CB60}"/>
              </a:ext>
            </a:extLst>
          </p:cNvPr>
          <p:cNvSpPr/>
          <p:nvPr/>
        </p:nvSpPr>
        <p:spPr>
          <a:xfrm rot="3011732">
            <a:off x="6344479" y="2976516"/>
            <a:ext cx="464695" cy="72175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6B798-FFCB-E41B-F2C4-998C2A60ACEC}"/>
              </a:ext>
            </a:extLst>
          </p:cNvPr>
          <p:cNvSpPr txBox="1"/>
          <p:nvPr/>
        </p:nvSpPr>
        <p:spPr>
          <a:xfrm>
            <a:off x="5765650" y="3626484"/>
            <a:ext cx="1397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REMOVE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26D75096-4183-C5EF-6E5A-108335BFF2E2}"/>
              </a:ext>
            </a:extLst>
          </p:cNvPr>
          <p:cNvSpPr/>
          <p:nvPr/>
        </p:nvSpPr>
        <p:spPr>
          <a:xfrm rot="12343237">
            <a:off x="3512801" y="4630779"/>
            <a:ext cx="464695" cy="72175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056BC-E9B2-91BA-36D7-AC5123051473}"/>
              </a:ext>
            </a:extLst>
          </p:cNvPr>
          <p:cNvSpPr txBox="1"/>
          <p:nvPr/>
        </p:nvSpPr>
        <p:spPr>
          <a:xfrm>
            <a:off x="3664118" y="4251052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ADD</a:t>
            </a:r>
          </a:p>
        </p:txBody>
      </p:sp>
    </p:spTree>
    <p:extLst>
      <p:ext uri="{BB962C8B-B14F-4D97-AF65-F5344CB8AC3E}">
        <p14:creationId xmlns:p14="http://schemas.microsoft.com/office/powerpoint/2010/main" val="203120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36A43-F8DF-E164-7A6B-37D714808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C507-CE8A-65CF-4D3C-C40016D9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6D29E-F071-6DD5-DED0-5C6A6F9C6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Which  Synthesizers ?</a:t>
            </a:r>
          </a:p>
          <a:p>
            <a:r>
              <a:rPr lang="en-US" sz="3600" dirty="0"/>
              <a:t>Synthesizer Innards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Tests performed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9783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CBB6-32CC-C6CC-544A-5A3F52667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A1A70-941B-D230-AC07-EF3AF16F7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these synthesizers are meant to cover up to either 13.6 or 20 GHz</a:t>
            </a:r>
          </a:p>
          <a:p>
            <a:r>
              <a:rPr lang="en-US" dirty="0"/>
              <a:t>With one exception (the HP 8341B), they are based on modern PLL VCO IC’s </a:t>
            </a:r>
          </a:p>
          <a:p>
            <a:r>
              <a:rPr lang="en-US" dirty="0"/>
              <a:t>What is a PLL VCO Synthesizer IC?</a:t>
            </a:r>
          </a:p>
          <a:p>
            <a:r>
              <a:rPr lang="en-US" dirty="0"/>
              <a:t>What is important about them?</a:t>
            </a:r>
          </a:p>
          <a:p>
            <a:r>
              <a:rPr lang="en-US" dirty="0"/>
              <a:t>How are they controlled? </a:t>
            </a:r>
          </a:p>
        </p:txBody>
      </p:sp>
    </p:spTree>
    <p:extLst>
      <p:ext uri="{BB962C8B-B14F-4D97-AF65-F5344CB8AC3E}">
        <p14:creationId xmlns:p14="http://schemas.microsoft.com/office/powerpoint/2010/main" val="1557078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75C7-B74B-71D6-6344-3DE7A6FB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PLL Synthesizer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AB2C3D-11A1-219D-D6D7-DF46C3443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43" y="1316673"/>
            <a:ext cx="6528553" cy="519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6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63E4F-1DC7-27EF-E585-E6E7B547B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911BD-E0B2-56B9-7BEB-C8B5D12D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The AD 5355 PLL Synthesizer</a:t>
            </a:r>
          </a:p>
        </p:txBody>
      </p:sp>
      <p:pic>
        <p:nvPicPr>
          <p:cNvPr id="5" name="Picture 4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CD5F3452-F081-1849-C8AC-3DA5906AD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5" t="22639" r="19468" b="10716"/>
          <a:stretch/>
        </p:blipFill>
        <p:spPr>
          <a:xfrm>
            <a:off x="768485" y="1371798"/>
            <a:ext cx="8119795" cy="48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5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heet with black text and notes&#10;&#10;AI-generated content may be incorrect.">
            <a:extLst>
              <a:ext uri="{FF2B5EF4-FFF2-40B4-BE49-F238E27FC236}">
                <a16:creationId xmlns:a16="http://schemas.microsoft.com/office/drawing/2014/main" id="{CC3DFBE4-D24C-4096-E519-A3ECF97EB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98" y="391887"/>
            <a:ext cx="6257604" cy="6257604"/>
          </a:xfrm>
        </p:spPr>
      </p:pic>
    </p:spTree>
    <p:extLst>
      <p:ext uri="{BB962C8B-B14F-4D97-AF65-F5344CB8AC3E}">
        <p14:creationId xmlns:p14="http://schemas.microsoft.com/office/powerpoint/2010/main" val="1756874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EF5F5-9D9E-CDF8-4375-49DC642CF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0A0D-7F5A-E201-8276-C28592C0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9756E-74F2-AD40-DA78-9B9D00CA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Which  Synthesizers ?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Synthesizer Innards</a:t>
            </a:r>
          </a:p>
          <a:p>
            <a:r>
              <a:rPr lang="en-US" sz="3600" dirty="0"/>
              <a:t>Tests performed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24916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A4AD-5B0A-458B-2585-D7646179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Tests to Understand these Synthesizers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26A43-12A3-4310-31FC-ABE501E52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Tried to lock them to 10 MHz</a:t>
            </a:r>
          </a:p>
          <a:p>
            <a:r>
              <a:rPr lang="en-US" dirty="0"/>
              <a:t>Looked at several frequencies</a:t>
            </a:r>
          </a:p>
          <a:p>
            <a:pPr lvl="1"/>
            <a:r>
              <a:rPr lang="en-US" dirty="0"/>
              <a:t>Wide span</a:t>
            </a:r>
          </a:p>
          <a:p>
            <a:pPr lvl="1"/>
            <a:r>
              <a:rPr lang="en-US" dirty="0"/>
              <a:t>Close span</a:t>
            </a:r>
          </a:p>
          <a:p>
            <a:pPr lvl="1"/>
            <a:r>
              <a:rPr lang="en-US" dirty="0"/>
              <a:t>Very Close </a:t>
            </a:r>
          </a:p>
          <a:p>
            <a:pPr lvl="1"/>
            <a:r>
              <a:rPr lang="en-US" dirty="0"/>
              <a:t>Can see total Phase &amp; Amplitude noise)</a:t>
            </a:r>
          </a:p>
          <a:p>
            <a:r>
              <a:rPr lang="en-US" dirty="0"/>
              <a:t>Looked at some of the sub harmonics and harmonics</a:t>
            </a:r>
          </a:p>
          <a:p>
            <a:r>
              <a:rPr lang="en-US" dirty="0"/>
              <a:t>Did not perform Phase Noise Plots </a:t>
            </a:r>
          </a:p>
          <a:p>
            <a:pPr lvl="1"/>
            <a:r>
              <a:rPr lang="en-US" dirty="0"/>
              <a:t>Only looked down  -50 to -100dBc on Spectrum Analyzer</a:t>
            </a:r>
          </a:p>
          <a:p>
            <a:r>
              <a:rPr lang="en-US" dirty="0"/>
              <a:t>You may look up phase noise online if you want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20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56332-3218-8B08-7BDF-6A6EBD58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588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Did NOT Test for Phase Noise</a:t>
            </a:r>
            <a:br>
              <a:rPr lang="en-US" dirty="0"/>
            </a:br>
            <a:r>
              <a:rPr lang="en-US" dirty="0"/>
              <a:t>Find them on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0FDD3-21E6-54DA-FDCF-F16C22A8F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43502"/>
          </a:xfrm>
        </p:spPr>
        <p:txBody>
          <a:bodyPr/>
          <a:lstStyle/>
          <a:p>
            <a:r>
              <a:rPr lang="en-US" dirty="0"/>
              <a:t>W1GHZ, Dubus, Others</a:t>
            </a:r>
          </a:p>
        </p:txBody>
      </p:sp>
      <p:pic>
        <p:nvPicPr>
          <p:cNvPr id="5" name="Picture 4" descr="A graph with colorful lines&#10;&#10;AI-generated content may be incorrect.">
            <a:extLst>
              <a:ext uri="{FF2B5EF4-FFF2-40B4-BE49-F238E27FC236}">
                <a16:creationId xmlns:a16="http://schemas.microsoft.com/office/drawing/2014/main" id="{B798915B-5952-F586-1B6A-AD69C2D37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9" y="2369127"/>
            <a:ext cx="4822418" cy="3496253"/>
          </a:xfrm>
          <a:prstGeom prst="rect">
            <a:avLst/>
          </a:prstGeom>
        </p:spPr>
      </p:pic>
      <p:pic>
        <p:nvPicPr>
          <p:cNvPr id="7" name="Picture 6" descr="A graph of a sound wave&#10;&#10;AI-generated content may be incorrect.">
            <a:extLst>
              <a:ext uri="{FF2B5EF4-FFF2-40B4-BE49-F238E27FC236}">
                <a16:creationId xmlns:a16="http://schemas.microsoft.com/office/drawing/2014/main" id="{9ECE1E02-F3AA-FF67-AB68-A7BAB7F21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3" y="1524000"/>
            <a:ext cx="4502727" cy="3264477"/>
          </a:xfrm>
          <a:prstGeom prst="rect">
            <a:avLst/>
          </a:prstGeom>
        </p:spPr>
      </p:pic>
      <p:pic>
        <p:nvPicPr>
          <p:cNvPr id="9" name="Picture 8" descr="A graph of different colors and numbers&#10;&#10;AI-generated content may be incorrect.">
            <a:extLst>
              <a:ext uri="{FF2B5EF4-FFF2-40B4-BE49-F238E27FC236}">
                <a16:creationId xmlns:a16="http://schemas.microsoft.com/office/drawing/2014/main" id="{7E061025-EAE5-6CF2-DD13-66B411280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71" y="3458820"/>
            <a:ext cx="4199082" cy="3034054"/>
          </a:xfrm>
          <a:prstGeom prst="rect">
            <a:avLst/>
          </a:prstGeom>
        </p:spPr>
      </p:pic>
      <p:pic>
        <p:nvPicPr>
          <p:cNvPr id="11" name="Picture 10" descr="A graph of a number of waves&#10;&#10;AI-generated content may be incorrect.">
            <a:extLst>
              <a:ext uri="{FF2B5EF4-FFF2-40B4-BE49-F238E27FC236}">
                <a16:creationId xmlns:a16="http://schemas.microsoft.com/office/drawing/2014/main" id="{BCAED640-D9BA-E221-CE6F-5E0884820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96" y="3813276"/>
            <a:ext cx="4199083" cy="303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98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9417-08AA-D9A9-34D9-73868934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94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Compared Across Synth’s</a:t>
            </a:r>
            <a:br>
              <a:rPr lang="en-US" dirty="0"/>
            </a:br>
            <a:r>
              <a:rPr lang="en-US" dirty="0"/>
              <a:t> for Each Test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F35D3D-9FB9-BCC3-27D8-E618F83E1C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217780"/>
              </p:ext>
            </p:extLst>
          </p:nvPr>
        </p:nvGraphicFramePr>
        <p:xfrm>
          <a:off x="688611" y="1456757"/>
          <a:ext cx="7570968" cy="481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571">
                  <a:extLst>
                    <a:ext uri="{9D8B030D-6E8A-4147-A177-3AD203B41FA5}">
                      <a16:colId xmlns:a16="http://schemas.microsoft.com/office/drawing/2014/main" val="3098135926"/>
                    </a:ext>
                  </a:extLst>
                </a:gridCol>
                <a:gridCol w="1134085">
                  <a:extLst>
                    <a:ext uri="{9D8B030D-6E8A-4147-A177-3AD203B41FA5}">
                      <a16:colId xmlns:a16="http://schemas.microsoft.com/office/drawing/2014/main" val="2839835314"/>
                    </a:ext>
                  </a:extLst>
                </a:gridCol>
                <a:gridCol w="1261828">
                  <a:extLst>
                    <a:ext uri="{9D8B030D-6E8A-4147-A177-3AD203B41FA5}">
                      <a16:colId xmlns:a16="http://schemas.microsoft.com/office/drawing/2014/main" val="4162240564"/>
                    </a:ext>
                  </a:extLst>
                </a:gridCol>
                <a:gridCol w="1261828">
                  <a:extLst>
                    <a:ext uri="{9D8B030D-6E8A-4147-A177-3AD203B41FA5}">
                      <a16:colId xmlns:a16="http://schemas.microsoft.com/office/drawing/2014/main" val="964222475"/>
                    </a:ext>
                  </a:extLst>
                </a:gridCol>
                <a:gridCol w="1261828">
                  <a:extLst>
                    <a:ext uri="{9D8B030D-6E8A-4147-A177-3AD203B41FA5}">
                      <a16:colId xmlns:a16="http://schemas.microsoft.com/office/drawing/2014/main" val="2883434193"/>
                    </a:ext>
                  </a:extLst>
                </a:gridCol>
                <a:gridCol w="1261828">
                  <a:extLst>
                    <a:ext uri="{9D8B030D-6E8A-4147-A177-3AD203B41FA5}">
                      <a16:colId xmlns:a16="http://schemas.microsoft.com/office/drawing/2014/main" val="3518073438"/>
                    </a:ext>
                  </a:extLst>
                </a:gridCol>
              </a:tblGrid>
              <a:tr h="7457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HP 8431B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MKU 8-13</a:t>
                      </a:r>
                    </a:p>
                    <a:p>
                      <a:pPr algn="ctr"/>
                      <a:r>
                        <a:rPr lang="en-US" dirty="0"/>
                        <a:t>PLL 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VALON 5019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Ebay</a:t>
                      </a:r>
                      <a:r>
                        <a:rPr lang="en-US" dirty="0"/>
                        <a:t> Small</a:t>
                      </a:r>
                    </a:p>
                    <a:p>
                      <a:pPr algn="ctr"/>
                      <a:r>
                        <a:rPr lang="en-US" dirty="0"/>
                        <a:t>“ CH1”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Ebay</a:t>
                      </a:r>
                      <a:r>
                        <a:rPr lang="en-US" dirty="0"/>
                        <a:t> Large</a:t>
                      </a:r>
                    </a:p>
                    <a:p>
                      <a:pPr algn="ctr"/>
                      <a:r>
                        <a:rPr lang="en-US" dirty="0"/>
                        <a:t>“CH2”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747425"/>
                  </a:ext>
                </a:extLst>
              </a:tr>
              <a:tr h="7457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12960</a:t>
                      </a:r>
                    </a:p>
                    <a:p>
                      <a:pPr algn="ctr"/>
                      <a:r>
                        <a:rPr lang="en-US" dirty="0"/>
                        <a:t>Wide and 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775294"/>
                  </a:ext>
                </a:extLst>
              </a:tr>
              <a:tr h="7457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GHz Wide and 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654515"/>
                  </a:ext>
                </a:extLst>
              </a:tr>
              <a:tr h="7457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1152 Wide and 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586428"/>
                  </a:ext>
                </a:extLst>
              </a:tr>
              <a:tr h="7457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 Harmonics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465387"/>
                  </a:ext>
                </a:extLst>
              </a:tr>
              <a:tr h="7457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Harmonics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088924"/>
                  </a:ext>
                </a:extLst>
              </a:tr>
            </a:tbl>
          </a:graphicData>
        </a:graphic>
      </p:graphicFrame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1F07C896-66C7-C2C0-9DE4-D95029E47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7325" y="3437957"/>
            <a:ext cx="593387" cy="593387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A62E4FA8-5377-2FA1-1430-BDF783D85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2952" y="3274978"/>
            <a:ext cx="593387" cy="593387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D97781B6-D569-528B-E7D1-929B7E050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2698" y="3357149"/>
            <a:ext cx="593387" cy="593387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709D2CB4-C611-FEBC-D623-200ABF09F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66" y="2490794"/>
            <a:ext cx="593387" cy="59338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C45709B8-9084-6B02-C207-8DF31F93C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7849" y="2490794"/>
            <a:ext cx="593387" cy="593387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48080482-47E0-6CDB-E85C-FFE32EDE7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2699" y="2490794"/>
            <a:ext cx="593387" cy="593387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6976ABC1-124F-B168-CDCC-DB1588D7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2953" y="2489431"/>
            <a:ext cx="593387" cy="593387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A0C2030D-26F7-32F4-1C3E-8ED3F0051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7325" y="4223504"/>
            <a:ext cx="593387" cy="593387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506C2116-3714-14E7-03B4-9AFAE1719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9535" y="4223504"/>
            <a:ext cx="593387" cy="593387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122BE60A-0F94-903E-E7ED-079155B61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745" y="4223504"/>
            <a:ext cx="593387" cy="593387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66893DD7-A82C-1571-16DA-977D560C0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2699" y="4223504"/>
            <a:ext cx="593387" cy="593387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5FF045FA-2BE1-A988-A848-487631532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2953" y="4223504"/>
            <a:ext cx="593387" cy="593387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E0C696EE-1C02-075A-67A9-C6AD2B42F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66" y="4949410"/>
            <a:ext cx="593387" cy="593387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78567A4E-99A4-614F-A4C2-EECB7B023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4976" y="4949410"/>
            <a:ext cx="593387" cy="593387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98542215-1C21-E2EA-D129-6CDA67AD9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5930" y="4949410"/>
            <a:ext cx="593387" cy="593387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09156EE4-17C2-1EEC-B3C5-AC5F588A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9535" y="5659520"/>
            <a:ext cx="593387" cy="593387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6026F646-E06F-83C0-9FAA-EAE7DCE55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745" y="5659520"/>
            <a:ext cx="593387" cy="593387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52F66463-794E-7374-D8DA-550B1D5A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2699" y="5659520"/>
            <a:ext cx="593387" cy="59338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84C24B-6720-E3B0-7FB2-0C07A420A5A8}"/>
              </a:ext>
            </a:extLst>
          </p:cNvPr>
          <p:cNvCxnSpPr/>
          <p:nvPr/>
        </p:nvCxnSpPr>
        <p:spPr>
          <a:xfrm>
            <a:off x="688611" y="4788650"/>
            <a:ext cx="7570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717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B518-DC0A-6065-EFC7-61343566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2C1E0-2D9F-2D86-5126-A746302CB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Which  Synthesizers ?</a:t>
            </a:r>
          </a:p>
          <a:p>
            <a:r>
              <a:rPr lang="en-US" sz="3600" dirty="0"/>
              <a:t>Synthesizer Innards</a:t>
            </a:r>
          </a:p>
          <a:p>
            <a:r>
              <a:rPr lang="en-US" sz="3600" dirty="0"/>
              <a:t>Tests performed</a:t>
            </a:r>
          </a:p>
          <a:p>
            <a:r>
              <a:rPr lang="en-US" sz="3600" dirty="0"/>
              <a:t>Results</a:t>
            </a:r>
          </a:p>
          <a:p>
            <a:r>
              <a:rPr lang="en-US" sz="36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05091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3180-A28D-388C-96FB-2DBEE70A0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0A28-0775-CD53-93DE-481C6CEB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9456F-9DFC-2AF1-6E00-46515D231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Which  Synthesizers ?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Synthesizer Innards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Tests performed</a:t>
            </a:r>
          </a:p>
          <a:p>
            <a:r>
              <a:rPr lang="en-US" sz="3600" dirty="0"/>
              <a:t>Results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08540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2F7A-8566-E62D-9BFF-6F27B9EA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4048"/>
          </a:xfrm>
        </p:spPr>
        <p:txBody>
          <a:bodyPr/>
          <a:lstStyle/>
          <a:p>
            <a:pPr algn="ctr"/>
            <a:r>
              <a:rPr lang="en-US" dirty="0"/>
              <a:t>12,960 Wide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02933-DC35-0F90-F553-1C75D2E5A0D8}"/>
              </a:ext>
            </a:extLst>
          </p:cNvPr>
          <p:cNvSpPr txBox="1"/>
          <p:nvPr/>
        </p:nvSpPr>
        <p:spPr>
          <a:xfrm>
            <a:off x="2304950" y="1028342"/>
            <a:ext cx="836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MKU</a:t>
            </a:r>
          </a:p>
        </p:txBody>
      </p:sp>
      <p:pic>
        <p:nvPicPr>
          <p:cNvPr id="8" name="Picture 7" descr="A screen shot of a graph&#10;&#10;AI-generated content may be incorrect.">
            <a:extLst>
              <a:ext uri="{FF2B5EF4-FFF2-40B4-BE49-F238E27FC236}">
                <a16:creationId xmlns:a16="http://schemas.microsoft.com/office/drawing/2014/main" id="{9BB942A0-A9F7-7923-36BD-1BBFB6469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9"/>
          <a:stretch/>
        </p:blipFill>
        <p:spPr>
          <a:xfrm>
            <a:off x="4783678" y="1589433"/>
            <a:ext cx="3731672" cy="3462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F11331-128F-DE90-CD8A-FE5E3B3241BE}"/>
              </a:ext>
            </a:extLst>
          </p:cNvPr>
          <p:cNvSpPr txBox="1"/>
          <p:nvPr/>
        </p:nvSpPr>
        <p:spPr>
          <a:xfrm>
            <a:off x="6253411" y="1028342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CH1</a:t>
            </a:r>
          </a:p>
        </p:txBody>
      </p:sp>
      <p:pic>
        <p:nvPicPr>
          <p:cNvPr id="13" name="Picture 12" descr="A screen shot of a graph&#10;&#10;AI-generated content may be incorrect.">
            <a:extLst>
              <a:ext uri="{FF2B5EF4-FFF2-40B4-BE49-F238E27FC236}">
                <a16:creationId xmlns:a16="http://schemas.microsoft.com/office/drawing/2014/main" id="{F02BDFAF-59F1-01BE-1ADD-A31E08316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>
          <a:xfrm>
            <a:off x="794478" y="1589433"/>
            <a:ext cx="3857328" cy="34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92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B79CD-04D6-6897-C0CF-5A8CCDFC9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D8955-0C87-62B7-FE9E-73C438CE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7002"/>
            <a:ext cx="7886700" cy="879058"/>
          </a:xfrm>
        </p:spPr>
        <p:txBody>
          <a:bodyPr/>
          <a:lstStyle/>
          <a:p>
            <a:pPr algn="ctr"/>
            <a:r>
              <a:rPr lang="en-US" dirty="0"/>
              <a:t>12,960 (and 19.4*)  Closeup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DCDE3-97C1-C121-9F0A-DA15C137165B}"/>
              </a:ext>
            </a:extLst>
          </p:cNvPr>
          <p:cNvSpPr txBox="1"/>
          <p:nvPr/>
        </p:nvSpPr>
        <p:spPr>
          <a:xfrm>
            <a:off x="3918712" y="1411749"/>
            <a:ext cx="1487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MKU 12.9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815C5-A6D7-A087-BC30-6B0DDA389218}"/>
              </a:ext>
            </a:extLst>
          </p:cNvPr>
          <p:cNvSpPr txBox="1"/>
          <p:nvPr/>
        </p:nvSpPr>
        <p:spPr>
          <a:xfrm>
            <a:off x="6731728" y="1411749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CH1 12.9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1A9AF-5B7A-6A2B-0389-E793261D5C62}"/>
              </a:ext>
            </a:extLst>
          </p:cNvPr>
          <p:cNvSpPr txBox="1"/>
          <p:nvPr/>
        </p:nvSpPr>
        <p:spPr>
          <a:xfrm>
            <a:off x="864317" y="1411749"/>
            <a:ext cx="1623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Valon 19.4</a:t>
            </a:r>
          </a:p>
        </p:txBody>
      </p:sp>
      <p:pic>
        <p:nvPicPr>
          <p:cNvPr id="16" name="Picture 15" descr="A screen shot of a graph&#10;&#10;AI-generated content may be incorrect.">
            <a:extLst>
              <a:ext uri="{FF2B5EF4-FFF2-40B4-BE49-F238E27FC236}">
                <a16:creationId xmlns:a16="http://schemas.microsoft.com/office/drawing/2014/main" id="{FE5323BA-0ED2-2485-1B7B-76504C583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5"/>
          <a:stretch/>
        </p:blipFill>
        <p:spPr>
          <a:xfrm>
            <a:off x="359787" y="2109615"/>
            <a:ext cx="2863205" cy="2638765"/>
          </a:xfrm>
          <a:prstGeom prst="rect">
            <a:avLst/>
          </a:prstGeom>
        </p:spPr>
      </p:pic>
      <p:pic>
        <p:nvPicPr>
          <p:cNvPr id="18" name="Picture 17" descr="A screen shot of a graph&#10;&#10;AI-generated content may be incorrect.">
            <a:extLst>
              <a:ext uri="{FF2B5EF4-FFF2-40B4-BE49-F238E27FC236}">
                <a16:creationId xmlns:a16="http://schemas.microsoft.com/office/drawing/2014/main" id="{B2B276DD-8A77-6C46-0C33-A1AA402CC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3"/>
          <a:stretch/>
        </p:blipFill>
        <p:spPr>
          <a:xfrm>
            <a:off x="3170607" y="2109615"/>
            <a:ext cx="2802785" cy="2638765"/>
          </a:xfrm>
          <a:prstGeom prst="rect">
            <a:avLst/>
          </a:prstGeom>
        </p:spPr>
      </p:pic>
      <p:pic>
        <p:nvPicPr>
          <p:cNvPr id="20" name="Picture 19" descr="A screen shot of a graph&#10;&#10;AI-generated content may be incorrect.">
            <a:extLst>
              <a:ext uri="{FF2B5EF4-FFF2-40B4-BE49-F238E27FC236}">
                <a16:creationId xmlns:a16="http://schemas.microsoft.com/office/drawing/2014/main" id="{3039E4F8-C3FF-9617-FEDD-C15CF82CE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5"/>
          <a:stretch/>
        </p:blipFill>
        <p:spPr>
          <a:xfrm>
            <a:off x="5921010" y="2109614"/>
            <a:ext cx="2830813" cy="263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59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B0326-ACA6-CDF7-B0B2-94FCF5DFA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D6D41-CBDF-F85D-4945-7F691607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79058"/>
          </a:xfrm>
        </p:spPr>
        <p:txBody>
          <a:bodyPr/>
          <a:lstStyle/>
          <a:p>
            <a:pPr algn="ctr"/>
            <a:r>
              <a:rPr lang="en-US" dirty="0"/>
              <a:t>12,960 Closeup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F27C8-C555-23D2-5872-B24D327EE88A}"/>
              </a:ext>
            </a:extLst>
          </p:cNvPr>
          <p:cNvSpPr txBox="1"/>
          <p:nvPr/>
        </p:nvSpPr>
        <p:spPr>
          <a:xfrm>
            <a:off x="4175896" y="1097134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CH1</a:t>
            </a:r>
          </a:p>
        </p:txBody>
      </p:sp>
      <p:pic>
        <p:nvPicPr>
          <p:cNvPr id="20" name="Picture 19" descr="A screen shot of a graph&#10;&#10;AI-generated content may be incorrect.">
            <a:extLst>
              <a:ext uri="{FF2B5EF4-FFF2-40B4-BE49-F238E27FC236}">
                <a16:creationId xmlns:a16="http://schemas.microsoft.com/office/drawing/2014/main" id="{2ABF7A51-3B15-6601-BCAC-98ABE3A85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5"/>
          <a:stretch/>
        </p:blipFill>
        <p:spPr>
          <a:xfrm>
            <a:off x="2001187" y="1610126"/>
            <a:ext cx="5141625" cy="479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3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A3279-732B-2354-72B5-1E947C1F6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0F7EC-1E5D-4AF7-E209-0587B715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7905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12,960 Closeup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4DC8F-AC9A-1FCC-4D84-383211A7CD02}"/>
              </a:ext>
            </a:extLst>
          </p:cNvPr>
          <p:cNvSpPr txBox="1"/>
          <p:nvPr/>
        </p:nvSpPr>
        <p:spPr>
          <a:xfrm>
            <a:off x="4153808" y="1079293"/>
            <a:ext cx="836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MKU</a:t>
            </a:r>
          </a:p>
        </p:txBody>
      </p:sp>
      <p:pic>
        <p:nvPicPr>
          <p:cNvPr id="18" name="Picture 17" descr="A screen shot of a graph&#10;&#10;AI-generated content may be incorrect.">
            <a:extLst>
              <a:ext uri="{FF2B5EF4-FFF2-40B4-BE49-F238E27FC236}">
                <a16:creationId xmlns:a16="http://schemas.microsoft.com/office/drawing/2014/main" id="{5B8BD022-26A7-33A7-9336-9875B8AE0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3"/>
          <a:stretch/>
        </p:blipFill>
        <p:spPr>
          <a:xfrm>
            <a:off x="2008681" y="1585928"/>
            <a:ext cx="5126637" cy="48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24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9FFC8-E486-E9D9-4B8D-F3AABB1B5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7333-C07A-9CF8-5F0D-E33B4C4C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7324"/>
            <a:ext cx="7886700" cy="879058"/>
          </a:xfrm>
        </p:spPr>
        <p:txBody>
          <a:bodyPr/>
          <a:lstStyle/>
          <a:p>
            <a:pPr algn="ctr"/>
            <a:r>
              <a:rPr lang="en-US" dirty="0"/>
              <a:t>19,440 Closeup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59350-E37B-1C63-15C1-ADC8CFCB109E}"/>
              </a:ext>
            </a:extLst>
          </p:cNvPr>
          <p:cNvSpPr txBox="1"/>
          <p:nvPr/>
        </p:nvSpPr>
        <p:spPr>
          <a:xfrm>
            <a:off x="3895086" y="1071492"/>
            <a:ext cx="1623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Valon 19.9</a:t>
            </a:r>
          </a:p>
        </p:txBody>
      </p:sp>
      <p:pic>
        <p:nvPicPr>
          <p:cNvPr id="16" name="Picture 15" descr="A screen shot of a graph&#10;&#10;AI-generated content may be incorrect.">
            <a:extLst>
              <a:ext uri="{FF2B5EF4-FFF2-40B4-BE49-F238E27FC236}">
                <a16:creationId xmlns:a16="http://schemas.microsoft.com/office/drawing/2014/main" id="{D35F26CE-9FAA-C0DF-2D00-C6A5BC028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5"/>
          <a:stretch/>
        </p:blipFill>
        <p:spPr>
          <a:xfrm>
            <a:off x="1941226" y="1578127"/>
            <a:ext cx="5261547" cy="484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30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A8B8E-84FB-ECAB-20DC-25C8FDB23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04DA-F1B2-5F09-2C8D-E72AB448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91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8 GHz Wide</a:t>
            </a:r>
          </a:p>
        </p:txBody>
      </p:sp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B289E968-5155-179E-7E1B-77A2FACBB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1643" r="32767" b="11306"/>
          <a:stretch/>
        </p:blipFill>
        <p:spPr>
          <a:xfrm>
            <a:off x="628650" y="1949551"/>
            <a:ext cx="2682261" cy="2375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C611F-2B0E-231E-D4E3-B96B8F6AE4DF}"/>
              </a:ext>
            </a:extLst>
          </p:cNvPr>
          <p:cNvSpPr txBox="1"/>
          <p:nvPr/>
        </p:nvSpPr>
        <p:spPr>
          <a:xfrm>
            <a:off x="1056896" y="104242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HP</a:t>
            </a:r>
          </a:p>
        </p:txBody>
      </p:sp>
      <p:pic>
        <p:nvPicPr>
          <p:cNvPr id="6" name="Picture 5" descr="A screen shot of a graph&#10;&#10;AI-generated content may be incorrect.">
            <a:extLst>
              <a:ext uri="{FF2B5EF4-FFF2-40B4-BE49-F238E27FC236}">
                <a16:creationId xmlns:a16="http://schemas.microsoft.com/office/drawing/2014/main" id="{B7ABDBC0-AAAD-D046-A318-E3AE66AF3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4"/>
          <a:stretch/>
        </p:blipFill>
        <p:spPr>
          <a:xfrm>
            <a:off x="3310911" y="1949551"/>
            <a:ext cx="2568643" cy="2360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EC74D9-47F6-D404-D851-B4E81DB079D7}"/>
              </a:ext>
            </a:extLst>
          </p:cNvPr>
          <p:cNvSpPr txBox="1"/>
          <p:nvPr/>
        </p:nvSpPr>
        <p:spPr>
          <a:xfrm>
            <a:off x="4338385" y="1042422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CH1</a:t>
            </a:r>
          </a:p>
        </p:txBody>
      </p:sp>
      <p:pic>
        <p:nvPicPr>
          <p:cNvPr id="9" name="Picture 8" descr="A screen shot of a graph&#10;&#10;AI-generated content may be incorrect.">
            <a:extLst>
              <a:ext uri="{FF2B5EF4-FFF2-40B4-BE49-F238E27FC236}">
                <a16:creationId xmlns:a16="http://schemas.microsoft.com/office/drawing/2014/main" id="{17AE0A98-5859-5339-A640-DD60AFCF9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 r="19303"/>
          <a:stretch/>
        </p:blipFill>
        <p:spPr>
          <a:xfrm>
            <a:off x="5879554" y="1949551"/>
            <a:ext cx="2682261" cy="2360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E29EC7-F1F8-FC5D-47B5-AE4D80A30BFC}"/>
              </a:ext>
            </a:extLst>
          </p:cNvPr>
          <p:cNvSpPr txBox="1"/>
          <p:nvPr/>
        </p:nvSpPr>
        <p:spPr>
          <a:xfrm>
            <a:off x="7103486" y="1034321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CH2</a:t>
            </a:r>
          </a:p>
        </p:txBody>
      </p:sp>
    </p:spTree>
    <p:extLst>
      <p:ext uri="{BB962C8B-B14F-4D97-AF65-F5344CB8AC3E}">
        <p14:creationId xmlns:p14="http://schemas.microsoft.com/office/powerpoint/2010/main" val="1199688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31A82-B020-4407-9D30-274D334C6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7433-4E44-8A5C-8D7C-CF6BCBC2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72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8 GHz Closeup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93A5B-A0F2-ED7D-CB5E-C4683BABE8BB}"/>
              </a:ext>
            </a:extLst>
          </p:cNvPr>
          <p:cNvSpPr txBox="1"/>
          <p:nvPr/>
        </p:nvSpPr>
        <p:spPr>
          <a:xfrm>
            <a:off x="1056896" y="104242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EC290-7664-C724-283E-665DE984724E}"/>
              </a:ext>
            </a:extLst>
          </p:cNvPr>
          <p:cNvSpPr txBox="1"/>
          <p:nvPr/>
        </p:nvSpPr>
        <p:spPr>
          <a:xfrm>
            <a:off x="4338385" y="1042422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8CC44-7481-0E41-6C61-BCE1F0D51B62}"/>
              </a:ext>
            </a:extLst>
          </p:cNvPr>
          <p:cNvSpPr txBox="1"/>
          <p:nvPr/>
        </p:nvSpPr>
        <p:spPr>
          <a:xfrm>
            <a:off x="7103486" y="1034321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CH2</a:t>
            </a:r>
          </a:p>
        </p:txBody>
      </p:sp>
      <p:pic>
        <p:nvPicPr>
          <p:cNvPr id="8" name="Picture 7" descr="A screen shot of a graph&#10;&#10;AI-generated content may be incorrect.">
            <a:extLst>
              <a:ext uri="{FF2B5EF4-FFF2-40B4-BE49-F238E27FC236}">
                <a16:creationId xmlns:a16="http://schemas.microsoft.com/office/drawing/2014/main" id="{B159D174-3565-C33D-D0F0-80F55FC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4485" r="18901" b="6434"/>
          <a:stretch/>
        </p:blipFill>
        <p:spPr>
          <a:xfrm>
            <a:off x="702356" y="1955235"/>
            <a:ext cx="2607351" cy="2361375"/>
          </a:xfrm>
          <a:prstGeom prst="rect">
            <a:avLst/>
          </a:prstGeom>
        </p:spPr>
      </p:pic>
      <p:pic>
        <p:nvPicPr>
          <p:cNvPr id="10" name="Picture 9" descr="A screen shot of a graph&#10;&#10;AI-generated content may be incorrect.">
            <a:extLst>
              <a:ext uri="{FF2B5EF4-FFF2-40B4-BE49-F238E27FC236}">
                <a16:creationId xmlns:a16="http://schemas.microsoft.com/office/drawing/2014/main" id="{44CAB252-E710-50F4-B589-7BBD394D0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8197" r="19034" b="7275"/>
          <a:stretch/>
        </p:blipFill>
        <p:spPr>
          <a:xfrm>
            <a:off x="3309707" y="1955235"/>
            <a:ext cx="2712450" cy="2361375"/>
          </a:xfrm>
          <a:prstGeom prst="rect">
            <a:avLst/>
          </a:prstGeom>
        </p:spPr>
      </p:pic>
      <p:pic>
        <p:nvPicPr>
          <p:cNvPr id="12" name="Picture 11" descr="A screen shot of a graph&#10;&#10;AI-generated content may be incorrect.">
            <a:extLst>
              <a:ext uri="{FF2B5EF4-FFF2-40B4-BE49-F238E27FC236}">
                <a16:creationId xmlns:a16="http://schemas.microsoft.com/office/drawing/2014/main" id="{3364C826-8757-EC7E-1D5F-7E6DBF1F3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319" r="17279"/>
          <a:stretch/>
        </p:blipFill>
        <p:spPr>
          <a:xfrm>
            <a:off x="6022157" y="1947134"/>
            <a:ext cx="2607350" cy="23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62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74B11-493B-C69B-0F8E-EF86AE3D5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C7749-3FC6-9DCA-7252-DF65556F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1841"/>
            <a:ext cx="7886700" cy="5834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1152 Wide</a:t>
            </a:r>
          </a:p>
        </p:txBody>
      </p:sp>
      <p:pic>
        <p:nvPicPr>
          <p:cNvPr id="5" name="Picture 4" descr="A screen with a graph on it&#10;&#10;AI-generated content may be incorrect.">
            <a:extLst>
              <a:ext uri="{FF2B5EF4-FFF2-40B4-BE49-F238E27FC236}">
                <a16:creationId xmlns:a16="http://schemas.microsoft.com/office/drawing/2014/main" id="{35BC1E38-E234-BF28-9E47-584DA5D8A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9580" r="26441" b="14899"/>
          <a:stretch/>
        </p:blipFill>
        <p:spPr>
          <a:xfrm>
            <a:off x="4727013" y="954932"/>
            <a:ext cx="3131427" cy="2710200"/>
          </a:xfrm>
          <a:prstGeom prst="rect">
            <a:avLst/>
          </a:prstGeom>
        </p:spPr>
      </p:pic>
      <p:pic>
        <p:nvPicPr>
          <p:cNvPr id="8" name="Picture 7" descr="A screen shot of a graph&#10;&#10;AI-generated content may be incorrect.">
            <a:extLst>
              <a:ext uri="{FF2B5EF4-FFF2-40B4-BE49-F238E27FC236}">
                <a16:creationId xmlns:a16="http://schemas.microsoft.com/office/drawing/2014/main" id="{168F3D02-C395-8163-52E2-1AAC1F0F7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8649" r="30142" b="12065"/>
          <a:stretch/>
        </p:blipFill>
        <p:spPr>
          <a:xfrm>
            <a:off x="744537" y="954932"/>
            <a:ext cx="3030827" cy="2694640"/>
          </a:xfrm>
          <a:prstGeom prst="rect">
            <a:avLst/>
          </a:prstGeom>
        </p:spPr>
      </p:pic>
      <p:pic>
        <p:nvPicPr>
          <p:cNvPr id="14" name="Picture 13" descr="A screen shot of a graph&#10;&#10;AI-generated content may be incorrect.">
            <a:extLst>
              <a:ext uri="{FF2B5EF4-FFF2-40B4-BE49-F238E27FC236}">
                <a16:creationId xmlns:a16="http://schemas.microsoft.com/office/drawing/2014/main" id="{EB2A823F-8769-9A76-4AE0-F3E237A9E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/>
        </p:blipFill>
        <p:spPr>
          <a:xfrm>
            <a:off x="4758649" y="3965496"/>
            <a:ext cx="3089943" cy="2720719"/>
          </a:xfrm>
          <a:prstGeom prst="rect">
            <a:avLst/>
          </a:prstGeom>
        </p:spPr>
      </p:pic>
      <p:pic>
        <p:nvPicPr>
          <p:cNvPr id="16" name="Picture 15" descr="A screen shot of a graph&#10;&#10;AI-generated content may be incorrect.">
            <a:extLst>
              <a:ext uri="{FF2B5EF4-FFF2-40B4-BE49-F238E27FC236}">
                <a16:creationId xmlns:a16="http://schemas.microsoft.com/office/drawing/2014/main" id="{C05E8AA7-C2EF-ED8F-8F07-AFBE8F0EE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10826" r="29864" b="5674"/>
          <a:stretch/>
        </p:blipFill>
        <p:spPr>
          <a:xfrm>
            <a:off x="779546" y="4018904"/>
            <a:ext cx="2995818" cy="2720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E870F4-9993-4F10-C6C4-09774B08DFB4}"/>
              </a:ext>
            </a:extLst>
          </p:cNvPr>
          <p:cNvSpPr txBox="1"/>
          <p:nvPr/>
        </p:nvSpPr>
        <p:spPr>
          <a:xfrm>
            <a:off x="6882846" y="473766"/>
            <a:ext cx="836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MKU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3347CF-EE8A-658D-6B4B-1CEDBC0F275B}"/>
              </a:ext>
            </a:extLst>
          </p:cNvPr>
          <p:cNvSpPr txBox="1"/>
          <p:nvPr/>
        </p:nvSpPr>
        <p:spPr>
          <a:xfrm>
            <a:off x="1149340" y="451384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3109C8-C1A1-E2AB-029C-4625584A2375}"/>
              </a:ext>
            </a:extLst>
          </p:cNvPr>
          <p:cNvSpPr txBox="1"/>
          <p:nvPr/>
        </p:nvSpPr>
        <p:spPr>
          <a:xfrm>
            <a:off x="1050756" y="3595504"/>
            <a:ext cx="79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74B41B-A592-E9B9-915F-B0CCB5E10971}"/>
              </a:ext>
            </a:extLst>
          </p:cNvPr>
          <p:cNvSpPr txBox="1"/>
          <p:nvPr/>
        </p:nvSpPr>
        <p:spPr>
          <a:xfrm>
            <a:off x="6904936" y="361664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CH2</a:t>
            </a:r>
          </a:p>
        </p:txBody>
      </p:sp>
    </p:spTree>
    <p:extLst>
      <p:ext uri="{BB962C8B-B14F-4D97-AF65-F5344CB8AC3E}">
        <p14:creationId xmlns:p14="http://schemas.microsoft.com/office/powerpoint/2010/main" val="2229216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4713F-1453-A77A-F6F8-EB575CBFE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92BD-1791-422C-1850-8EF3D2A0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8758"/>
            <a:ext cx="7886700" cy="4616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1152 Close</a:t>
            </a:r>
          </a:p>
        </p:txBody>
      </p:sp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53F80FCD-AB3F-07DF-F905-513A8862E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r="12954" b="8024"/>
          <a:stretch/>
        </p:blipFill>
        <p:spPr>
          <a:xfrm>
            <a:off x="833777" y="3981708"/>
            <a:ext cx="3477986" cy="2569391"/>
          </a:xfrm>
          <a:prstGeom prst="rect">
            <a:avLst/>
          </a:prstGeom>
        </p:spPr>
      </p:pic>
      <p:pic>
        <p:nvPicPr>
          <p:cNvPr id="7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F67D1ECC-882C-826B-33B3-459C4F149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t="5297" r="3809" b="6455"/>
          <a:stretch/>
        </p:blipFill>
        <p:spPr>
          <a:xfrm>
            <a:off x="784407" y="1055720"/>
            <a:ext cx="3477986" cy="2524363"/>
          </a:xfrm>
          <a:prstGeom prst="rect">
            <a:avLst/>
          </a:prstGeom>
        </p:spPr>
      </p:pic>
      <p:pic>
        <p:nvPicPr>
          <p:cNvPr id="11" name="Picture 10" descr="A screen with a graph on it&#10;&#10;AI-generated content may be incorrect.">
            <a:extLst>
              <a:ext uri="{FF2B5EF4-FFF2-40B4-BE49-F238E27FC236}">
                <a16:creationId xmlns:a16="http://schemas.microsoft.com/office/drawing/2014/main" id="{8B03F578-239C-3EC6-9185-16073BDC5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r="9473" b="14620"/>
          <a:stretch/>
        </p:blipFill>
        <p:spPr>
          <a:xfrm>
            <a:off x="4971085" y="1055720"/>
            <a:ext cx="3337431" cy="2490864"/>
          </a:xfrm>
          <a:prstGeom prst="rect">
            <a:avLst/>
          </a:prstGeom>
        </p:spPr>
      </p:pic>
      <p:pic>
        <p:nvPicPr>
          <p:cNvPr id="13" name="Picture 12" descr="A screen shot of a graph&#10;&#10;AI-generated content may be incorrect.">
            <a:extLst>
              <a:ext uri="{FF2B5EF4-FFF2-40B4-BE49-F238E27FC236}">
                <a16:creationId xmlns:a16="http://schemas.microsoft.com/office/drawing/2014/main" id="{8DBC536A-414F-199F-89FD-BF5C39C04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58" y="3981708"/>
            <a:ext cx="3218260" cy="24908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980799-F364-F680-4560-1152589CA9CF}"/>
              </a:ext>
            </a:extLst>
          </p:cNvPr>
          <p:cNvSpPr txBox="1"/>
          <p:nvPr/>
        </p:nvSpPr>
        <p:spPr>
          <a:xfrm>
            <a:off x="6817772" y="479591"/>
            <a:ext cx="836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MKU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8F7EB8-180A-A654-5317-8511EEFAD767}"/>
              </a:ext>
            </a:extLst>
          </p:cNvPr>
          <p:cNvSpPr txBox="1"/>
          <p:nvPr/>
        </p:nvSpPr>
        <p:spPr>
          <a:xfrm>
            <a:off x="1731195" y="415917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0E326-3E01-AF0F-F700-1CA6EF28CEA7}"/>
              </a:ext>
            </a:extLst>
          </p:cNvPr>
          <p:cNvSpPr txBox="1"/>
          <p:nvPr/>
        </p:nvSpPr>
        <p:spPr>
          <a:xfrm>
            <a:off x="1731195" y="3557239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510B67-5259-CCB9-5C3C-AD1468727010}"/>
              </a:ext>
            </a:extLst>
          </p:cNvPr>
          <p:cNvSpPr txBox="1"/>
          <p:nvPr/>
        </p:nvSpPr>
        <p:spPr>
          <a:xfrm>
            <a:off x="7022251" y="352004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CH2</a:t>
            </a:r>
          </a:p>
        </p:txBody>
      </p:sp>
    </p:spTree>
    <p:extLst>
      <p:ext uri="{BB962C8B-B14F-4D97-AF65-F5344CB8AC3E}">
        <p14:creationId xmlns:p14="http://schemas.microsoft.com/office/powerpoint/2010/main" val="99072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CA73-A63B-8947-F668-5B3F5DF1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01" y="228940"/>
            <a:ext cx="8024436" cy="8313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Four Synthesizer Groups</a:t>
            </a:r>
          </a:p>
        </p:txBody>
      </p:sp>
      <p:pic>
        <p:nvPicPr>
          <p:cNvPr id="5" name="Picture 4" descr="A close up of a machine&#10;&#10;AI-generated content may be incorrect.">
            <a:extLst>
              <a:ext uri="{FF2B5EF4-FFF2-40B4-BE49-F238E27FC236}">
                <a16:creationId xmlns:a16="http://schemas.microsoft.com/office/drawing/2014/main" id="{04F9FD9E-56BA-E954-4D7C-A61BC345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b="20142"/>
          <a:stretch/>
        </p:blipFill>
        <p:spPr>
          <a:xfrm>
            <a:off x="2399417" y="992222"/>
            <a:ext cx="3124684" cy="1555121"/>
          </a:xfrm>
          <a:prstGeom prst="rect">
            <a:avLst/>
          </a:prstGeom>
        </p:spPr>
      </p:pic>
      <p:pic>
        <p:nvPicPr>
          <p:cNvPr id="7" name="Picture 6" descr="A close-up of a device&#10;&#10;AI-generated content may be incorrect.">
            <a:extLst>
              <a:ext uri="{FF2B5EF4-FFF2-40B4-BE49-F238E27FC236}">
                <a16:creationId xmlns:a16="http://schemas.microsoft.com/office/drawing/2014/main" id="{7049C0FA-2558-8B38-7EE4-8A79F823C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16415"/>
          <a:stretch/>
        </p:blipFill>
        <p:spPr>
          <a:xfrm rot="5400000">
            <a:off x="4544488" y="2669139"/>
            <a:ext cx="1039369" cy="1063048"/>
          </a:xfrm>
          <a:prstGeom prst="rect">
            <a:avLst/>
          </a:prstGeom>
        </p:spPr>
      </p:pic>
      <p:pic>
        <p:nvPicPr>
          <p:cNvPr id="9" name="Picture 8" descr="A close-up of a computer&#10;&#10;AI-generated content may be incorrect.">
            <a:extLst>
              <a:ext uri="{FF2B5EF4-FFF2-40B4-BE49-F238E27FC236}">
                <a16:creationId xmlns:a16="http://schemas.microsoft.com/office/drawing/2014/main" id="{032534ED-F7DA-B84F-DA64-EEC344109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3" r="14696"/>
          <a:stretch/>
        </p:blipFill>
        <p:spPr>
          <a:xfrm>
            <a:off x="304000" y="5188648"/>
            <a:ext cx="1798810" cy="1254427"/>
          </a:xfrm>
          <a:prstGeom prst="rect">
            <a:avLst/>
          </a:prstGeom>
        </p:spPr>
      </p:pic>
      <p:pic>
        <p:nvPicPr>
          <p:cNvPr id="11" name="Picture 10" descr="A small electronic device with a screen&#10;&#10;AI-generated content may be incorrect.">
            <a:extLst>
              <a:ext uri="{FF2B5EF4-FFF2-40B4-BE49-F238E27FC236}">
                <a16:creationId xmlns:a16="http://schemas.microsoft.com/office/drawing/2014/main" id="{A6763A77-C58E-7E2D-7A92-E231D6A6F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24" y="5191625"/>
            <a:ext cx="1271339" cy="1271339"/>
          </a:xfrm>
          <a:prstGeom prst="rect">
            <a:avLst/>
          </a:prstGeom>
        </p:spPr>
      </p:pic>
      <p:pic>
        <p:nvPicPr>
          <p:cNvPr id="15" name="Picture 14" descr="A close-up of a machine&#10;&#10;AI-generated content may be incorrect.">
            <a:extLst>
              <a:ext uri="{FF2B5EF4-FFF2-40B4-BE49-F238E27FC236}">
                <a16:creationId xmlns:a16="http://schemas.microsoft.com/office/drawing/2014/main" id="{441E3B71-5B3B-1ACA-A3FD-2F17D6058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29497" b="16318"/>
          <a:stretch/>
        </p:blipFill>
        <p:spPr>
          <a:xfrm>
            <a:off x="4412232" y="3853983"/>
            <a:ext cx="1246975" cy="10393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C1DC13-DF9C-D76E-E030-8B68311C00DE}"/>
              </a:ext>
            </a:extLst>
          </p:cNvPr>
          <p:cNvSpPr txBox="1"/>
          <p:nvPr/>
        </p:nvSpPr>
        <p:spPr>
          <a:xfrm>
            <a:off x="5663340" y="932143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6DEACB-4944-E651-6090-909437DEAFB2}"/>
              </a:ext>
            </a:extLst>
          </p:cNvPr>
          <p:cNvSpPr txBox="1"/>
          <p:nvPr/>
        </p:nvSpPr>
        <p:spPr>
          <a:xfrm>
            <a:off x="6687385" y="9321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F849E1-FBDA-3E58-A9F2-63E4A553D53E}"/>
              </a:ext>
            </a:extLst>
          </p:cNvPr>
          <p:cNvSpPr txBox="1"/>
          <p:nvPr/>
        </p:nvSpPr>
        <p:spPr>
          <a:xfrm>
            <a:off x="7665653" y="749813"/>
            <a:ext cx="107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Cost pre Tariff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58A0C8-0AA4-FBBE-CB64-70AC463B8F9C}"/>
              </a:ext>
            </a:extLst>
          </p:cNvPr>
          <p:cNvSpPr txBox="1"/>
          <p:nvPr/>
        </p:nvSpPr>
        <p:spPr>
          <a:xfrm>
            <a:off x="5709424" y="1382424"/>
            <a:ext cx="817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HP</a:t>
            </a:r>
          </a:p>
          <a:p>
            <a:pPr algn="ctr"/>
            <a:r>
              <a:rPr lang="en-US" dirty="0"/>
              <a:t>Used</a:t>
            </a:r>
          </a:p>
          <a:p>
            <a:pPr algn="ctr"/>
            <a:r>
              <a:rPr lang="en-US" dirty="0"/>
              <a:t>8341B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A92D7C-10C9-EB70-A7C9-B16215F8FAB2}"/>
              </a:ext>
            </a:extLst>
          </p:cNvPr>
          <p:cNvSpPr txBox="1"/>
          <p:nvPr/>
        </p:nvSpPr>
        <p:spPr>
          <a:xfrm>
            <a:off x="6650836" y="1382424"/>
            <a:ext cx="90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 M to</a:t>
            </a:r>
          </a:p>
          <a:p>
            <a:pPr algn="ctr"/>
            <a:r>
              <a:rPr lang="en-US" dirty="0"/>
              <a:t>20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820C57-D990-7455-4CEF-94288ADB6E8C}"/>
              </a:ext>
            </a:extLst>
          </p:cNvPr>
          <p:cNvSpPr txBox="1"/>
          <p:nvPr/>
        </p:nvSpPr>
        <p:spPr>
          <a:xfrm>
            <a:off x="7556799" y="1382424"/>
            <a:ext cx="1300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$20K New</a:t>
            </a:r>
          </a:p>
          <a:p>
            <a:r>
              <a:rPr lang="en-US" dirty="0"/>
              <a:t> $2+K Used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EE090C-B15E-DE35-36BB-099B39A6404F}"/>
              </a:ext>
            </a:extLst>
          </p:cNvPr>
          <p:cNvSpPr txBox="1"/>
          <p:nvPr/>
        </p:nvSpPr>
        <p:spPr>
          <a:xfrm>
            <a:off x="5746615" y="2680978"/>
            <a:ext cx="743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Valon</a:t>
            </a:r>
          </a:p>
          <a:p>
            <a:pPr algn="ctr"/>
            <a:r>
              <a:rPr lang="en-US" dirty="0"/>
              <a:t>Tech</a:t>
            </a:r>
          </a:p>
          <a:p>
            <a:pPr algn="ctr"/>
            <a:r>
              <a:rPr lang="en-US" dirty="0"/>
              <a:t>5019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DD49A-BA7B-3968-DBB7-49466025CDC8}"/>
              </a:ext>
            </a:extLst>
          </p:cNvPr>
          <p:cNvSpPr txBox="1"/>
          <p:nvPr/>
        </p:nvSpPr>
        <p:spPr>
          <a:xfrm>
            <a:off x="6687385" y="2680978"/>
            <a:ext cx="90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 to</a:t>
            </a:r>
          </a:p>
          <a:p>
            <a:pPr algn="ctr"/>
            <a:r>
              <a:rPr lang="en-US" dirty="0"/>
              <a:t>20 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B65CD8-7C79-54A2-6E56-27B9F77286AD}"/>
              </a:ext>
            </a:extLst>
          </p:cNvPr>
          <p:cNvSpPr txBox="1"/>
          <p:nvPr/>
        </p:nvSpPr>
        <p:spPr>
          <a:xfrm>
            <a:off x="7847062" y="2700412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$2.5K</a:t>
            </a:r>
          </a:p>
          <a:p>
            <a:pPr algn="ctr"/>
            <a:r>
              <a:rPr lang="en-US" dirty="0"/>
              <a:t>New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3BFCEB-7427-CBD1-36BE-3A12CE83F24D}"/>
              </a:ext>
            </a:extLst>
          </p:cNvPr>
          <p:cNvSpPr txBox="1"/>
          <p:nvPr/>
        </p:nvSpPr>
        <p:spPr>
          <a:xfrm>
            <a:off x="5675570" y="3780132"/>
            <a:ext cx="973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Kuhne</a:t>
            </a:r>
          </a:p>
          <a:p>
            <a:pPr algn="ctr"/>
            <a:r>
              <a:rPr lang="en-US" dirty="0"/>
              <a:t>MKU </a:t>
            </a:r>
          </a:p>
          <a:p>
            <a:pPr algn="ctr"/>
            <a:r>
              <a:rPr lang="en-US" dirty="0"/>
              <a:t>8-13</a:t>
            </a:r>
          </a:p>
          <a:p>
            <a:pPr algn="ctr"/>
            <a:r>
              <a:rPr lang="en-US" dirty="0"/>
              <a:t>AD5355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6CEEC6-3D9D-BEFD-3B44-B3F4464FC8B7}"/>
              </a:ext>
            </a:extLst>
          </p:cNvPr>
          <p:cNvSpPr txBox="1"/>
          <p:nvPr/>
        </p:nvSpPr>
        <p:spPr>
          <a:xfrm>
            <a:off x="6648913" y="3853983"/>
            <a:ext cx="98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54 M</a:t>
            </a:r>
          </a:p>
          <a:p>
            <a:pPr algn="ctr"/>
            <a:r>
              <a:rPr lang="en-US" dirty="0"/>
              <a:t>To 13+G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220663-53C8-15B0-CAF2-BD80BF0D3F75}"/>
              </a:ext>
            </a:extLst>
          </p:cNvPr>
          <p:cNvSpPr txBox="1"/>
          <p:nvPr/>
        </p:nvSpPr>
        <p:spPr>
          <a:xfrm>
            <a:off x="7863709" y="3887272"/>
            <a:ext cx="68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€490</a:t>
            </a:r>
          </a:p>
          <a:p>
            <a:pPr algn="ctr"/>
            <a:r>
              <a:rPr lang="en-US" dirty="0"/>
              <a:t>New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FA18B3-3FAA-74B0-0CE6-803D135457A9}"/>
              </a:ext>
            </a:extLst>
          </p:cNvPr>
          <p:cNvSpPr txBox="1"/>
          <p:nvPr/>
        </p:nvSpPr>
        <p:spPr>
          <a:xfrm>
            <a:off x="5746615" y="5355685"/>
            <a:ext cx="973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China</a:t>
            </a:r>
          </a:p>
          <a:p>
            <a:pPr algn="ctr"/>
            <a:r>
              <a:rPr lang="en-US" dirty="0" err="1"/>
              <a:t>Ebay</a:t>
            </a:r>
            <a:endParaRPr lang="en-US" dirty="0"/>
          </a:p>
          <a:p>
            <a:pPr algn="ctr"/>
            <a:r>
              <a:rPr lang="en-US" dirty="0"/>
              <a:t>AD5355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CA6BAA-CE99-2A13-2E66-639EFA4F00CE}"/>
              </a:ext>
            </a:extLst>
          </p:cNvPr>
          <p:cNvSpPr txBox="1"/>
          <p:nvPr/>
        </p:nvSpPr>
        <p:spPr>
          <a:xfrm>
            <a:off x="6648913" y="5332171"/>
            <a:ext cx="98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54 M</a:t>
            </a:r>
          </a:p>
          <a:p>
            <a:pPr algn="ctr"/>
            <a:r>
              <a:rPr lang="en-US" dirty="0"/>
              <a:t>To 13+G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4CD864-6EC6-3132-68C8-D6932C5458B5}"/>
              </a:ext>
            </a:extLst>
          </p:cNvPr>
          <p:cNvSpPr txBox="1"/>
          <p:nvPr/>
        </p:nvSpPr>
        <p:spPr>
          <a:xfrm>
            <a:off x="7732065" y="5355685"/>
            <a:ext cx="943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$ 120</a:t>
            </a:r>
          </a:p>
          <a:p>
            <a:pPr algn="ctr"/>
            <a:r>
              <a:rPr lang="en-US" dirty="0"/>
              <a:t>To $170</a:t>
            </a:r>
          </a:p>
          <a:p>
            <a:pPr algn="ctr"/>
            <a:r>
              <a:rPr lang="en-US" dirty="0"/>
              <a:t>New</a:t>
            </a:r>
          </a:p>
        </p:txBody>
      </p:sp>
      <p:pic>
        <p:nvPicPr>
          <p:cNvPr id="4" name="Picture 3" descr="A black rectangular object with wires and wires on a blue surface&#10;&#10;AI-generated content may be incorrect.">
            <a:extLst>
              <a:ext uri="{FF2B5EF4-FFF2-40B4-BE49-F238E27FC236}">
                <a16:creationId xmlns:a16="http://schemas.microsoft.com/office/drawing/2014/main" id="{ACDC6243-06F4-B559-94DB-FE2C94708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1" b="27817"/>
          <a:stretch/>
        </p:blipFill>
        <p:spPr>
          <a:xfrm>
            <a:off x="3570068" y="5191625"/>
            <a:ext cx="2066738" cy="1251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221F08-09F2-890B-5769-A7E0E4AFBB38}"/>
              </a:ext>
            </a:extLst>
          </p:cNvPr>
          <p:cNvSpPr txBox="1"/>
          <p:nvPr/>
        </p:nvSpPr>
        <p:spPr>
          <a:xfrm>
            <a:off x="773710" y="4893353"/>
            <a:ext cx="66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9FAE8C-E1C2-35AA-5F33-793D4D34FFC7}"/>
              </a:ext>
            </a:extLst>
          </p:cNvPr>
          <p:cNvSpPr txBox="1"/>
          <p:nvPr/>
        </p:nvSpPr>
        <p:spPr>
          <a:xfrm>
            <a:off x="2587061" y="4893353"/>
            <a:ext cx="66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8966B-70B5-8A4B-C2B6-9E0389C157C3}"/>
              </a:ext>
            </a:extLst>
          </p:cNvPr>
          <p:cNvSpPr txBox="1"/>
          <p:nvPr/>
        </p:nvSpPr>
        <p:spPr>
          <a:xfrm>
            <a:off x="4204652" y="4898616"/>
            <a:ext cx="65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CH2</a:t>
            </a:r>
          </a:p>
        </p:txBody>
      </p:sp>
    </p:spTree>
    <p:extLst>
      <p:ext uri="{BB962C8B-B14F-4D97-AF65-F5344CB8AC3E}">
        <p14:creationId xmlns:p14="http://schemas.microsoft.com/office/powerpoint/2010/main" val="677936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35BF2-6E30-6241-F797-1D73F4699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CCB7C-A3C1-A04B-EA85-FF609A47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2560"/>
          </a:xfrm>
        </p:spPr>
        <p:txBody>
          <a:bodyPr/>
          <a:lstStyle/>
          <a:p>
            <a:pPr algn="ctr"/>
            <a:r>
              <a:rPr lang="en-US" dirty="0"/>
              <a:t>1152 Vey Close CH1</a:t>
            </a:r>
          </a:p>
        </p:txBody>
      </p:sp>
      <p:pic>
        <p:nvPicPr>
          <p:cNvPr id="4" name="Picture 3" descr="A screen shot of a graph&#10;&#10;AI-generated content may be incorrect.">
            <a:extLst>
              <a:ext uri="{FF2B5EF4-FFF2-40B4-BE49-F238E27FC236}">
                <a16:creationId xmlns:a16="http://schemas.microsoft.com/office/drawing/2014/main" id="{AA3F5CBB-CA66-E996-DFBB-867C3D10A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5" y="1125428"/>
            <a:ext cx="7210269" cy="536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2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6B487-E5DB-FD2A-0CF2-9BAD8826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070D3-37E1-2CD6-31D1-743C74AD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2560"/>
          </a:xfrm>
        </p:spPr>
        <p:txBody>
          <a:bodyPr/>
          <a:lstStyle/>
          <a:p>
            <a:pPr algn="ctr"/>
            <a:r>
              <a:rPr lang="en-US" dirty="0"/>
              <a:t>1152 Very Close MKU</a:t>
            </a:r>
          </a:p>
        </p:txBody>
      </p:sp>
      <p:pic>
        <p:nvPicPr>
          <p:cNvPr id="4" name="Picture 3" descr="A screen with a graph on it&#10;&#10;AI-generated content may be incorrect.">
            <a:extLst>
              <a:ext uri="{FF2B5EF4-FFF2-40B4-BE49-F238E27FC236}">
                <a16:creationId xmlns:a16="http://schemas.microsoft.com/office/drawing/2014/main" id="{8B8D75AA-6CC2-DB98-C61C-59A28F0AE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4592" r="11064" b="12097"/>
          <a:stretch/>
        </p:blipFill>
        <p:spPr>
          <a:xfrm>
            <a:off x="971549" y="1223040"/>
            <a:ext cx="7200901" cy="52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86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958EE-7496-278C-1E51-A4B26C4E4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52EB-EDD4-B12E-F07B-1DEA881F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2560"/>
          </a:xfrm>
        </p:spPr>
        <p:txBody>
          <a:bodyPr/>
          <a:lstStyle/>
          <a:p>
            <a:pPr algn="ctr"/>
            <a:r>
              <a:rPr lang="en-US" dirty="0"/>
              <a:t>1152 Very Close VALON</a:t>
            </a:r>
          </a:p>
        </p:txBody>
      </p:sp>
      <p:pic>
        <p:nvPicPr>
          <p:cNvPr id="7" name="Picture 6" descr="A graph on a screen&#10;&#10;AI-generated content may be incorrect.">
            <a:extLst>
              <a:ext uri="{FF2B5EF4-FFF2-40B4-BE49-F238E27FC236}">
                <a16:creationId xmlns:a16="http://schemas.microsoft.com/office/drawing/2014/main" id="{547B7101-E8DF-0A22-B7CC-7498CE2FD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9" y="1224643"/>
            <a:ext cx="6928821" cy="52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61267-4D64-672A-2BF8-35195604D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FC2FE-5252-8A65-43FB-C7042D0A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Harmonics and Subharmonics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A7C5E-5F05-5549-AF97-19BD79243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/>
              <a:t>Except for the HP, all the IC synthesizers rely on a master (PLL) Fundamental Oscillator and </a:t>
            </a:r>
          </a:p>
          <a:p>
            <a:pPr lvl="1"/>
            <a:r>
              <a:rPr lang="en-US" sz="2800" dirty="0"/>
              <a:t>multiplication for the highest frequency range </a:t>
            </a:r>
          </a:p>
          <a:p>
            <a:pPr lvl="2"/>
            <a:r>
              <a:rPr lang="en-US" sz="2400" dirty="0"/>
              <a:t>e.g.  4 to 6.5 GHz VCO yields 8 to 13 GHz output</a:t>
            </a:r>
          </a:p>
          <a:p>
            <a:pPr lvl="1"/>
            <a:r>
              <a:rPr lang="en-US" sz="2800" dirty="0"/>
              <a:t>no multiplication for the next lower portion </a:t>
            </a:r>
          </a:p>
          <a:p>
            <a:pPr lvl="2"/>
            <a:r>
              <a:rPr lang="en-US" sz="2400" dirty="0"/>
              <a:t>e.g. 4 to 6.5 GHz (the fundamental VCO)</a:t>
            </a:r>
          </a:p>
          <a:p>
            <a:pPr lvl="1"/>
            <a:r>
              <a:rPr lang="en-US" dirty="0"/>
              <a:t> </a:t>
            </a:r>
            <a:r>
              <a:rPr lang="en-US" sz="2800" dirty="0"/>
              <a:t>division for the lowest ranges</a:t>
            </a:r>
          </a:p>
          <a:p>
            <a:pPr lvl="2"/>
            <a:r>
              <a:rPr lang="en-US" sz="2400" dirty="0"/>
              <a:t> e.g. .054 to 4 GHz (dividing the fundamental)</a:t>
            </a:r>
          </a:p>
          <a:p>
            <a:r>
              <a:rPr lang="en-US" sz="3200" dirty="0"/>
              <a:t>Some Synthesizers have two ports, one for the top band, and another for the lower bands</a:t>
            </a:r>
          </a:p>
          <a:p>
            <a:r>
              <a:rPr lang="en-US" sz="3200" dirty="0"/>
              <a:t>There can be leakage of the wrong harmonics or subharmonics present </a:t>
            </a:r>
          </a:p>
        </p:txBody>
      </p:sp>
    </p:spTree>
    <p:extLst>
      <p:ext uri="{BB962C8B-B14F-4D97-AF65-F5344CB8AC3E}">
        <p14:creationId xmlns:p14="http://schemas.microsoft.com/office/powerpoint/2010/main" val="1079443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B81D3-7303-61FF-B04F-BEC826F1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4807"/>
            <a:ext cx="7886700" cy="834282"/>
          </a:xfrm>
        </p:spPr>
        <p:txBody>
          <a:bodyPr/>
          <a:lstStyle/>
          <a:p>
            <a:pPr algn="ctr"/>
            <a:r>
              <a:rPr lang="en-US" dirty="0"/>
              <a:t>Harmonics – Valon @ 1.152 to 10</a:t>
            </a:r>
          </a:p>
        </p:txBody>
      </p:sp>
      <p:pic>
        <p:nvPicPr>
          <p:cNvPr id="5" name="Picture 4" descr="A graph on a black background&#10;&#10;AI-generated content may be incorrect.">
            <a:extLst>
              <a:ext uri="{FF2B5EF4-FFF2-40B4-BE49-F238E27FC236}">
                <a16:creationId xmlns:a16="http://schemas.microsoft.com/office/drawing/2014/main" id="{BECC1105-8AD3-7877-36A9-98284337D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2" y="1049089"/>
            <a:ext cx="7881587" cy="570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87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CA354-F0D6-D7FD-0632-D5F73A10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520"/>
            <a:ext cx="7886700" cy="774184"/>
          </a:xfrm>
        </p:spPr>
        <p:txBody>
          <a:bodyPr/>
          <a:lstStyle/>
          <a:p>
            <a:pPr algn="ctr"/>
            <a:r>
              <a:rPr lang="en-US" dirty="0"/>
              <a:t>Harmonics – Valon @ 1.152 to 24</a:t>
            </a:r>
          </a:p>
        </p:txBody>
      </p:sp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94D4C623-1D84-4CE6-C510-C288EF5D2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071013"/>
            <a:ext cx="7886699" cy="57795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7880BF-0D6E-F26C-6970-FA4989D42885}"/>
              </a:ext>
            </a:extLst>
          </p:cNvPr>
          <p:cNvSpPr txBox="1"/>
          <p:nvPr/>
        </p:nvSpPr>
        <p:spPr>
          <a:xfrm>
            <a:off x="1097020" y="2379209"/>
            <a:ext cx="436338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52B84-8BAA-A0C5-31CF-4E78D66E6015}"/>
              </a:ext>
            </a:extLst>
          </p:cNvPr>
          <p:cNvSpPr txBox="1"/>
          <p:nvPr/>
        </p:nvSpPr>
        <p:spPr>
          <a:xfrm>
            <a:off x="1924134" y="2415814"/>
            <a:ext cx="436338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3DF690-E97D-3470-579E-2C904DAE8AC8}"/>
              </a:ext>
            </a:extLst>
          </p:cNvPr>
          <p:cNvSpPr txBox="1"/>
          <p:nvPr/>
        </p:nvSpPr>
        <p:spPr>
          <a:xfrm>
            <a:off x="1386648" y="3116746"/>
            <a:ext cx="436338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C58A8E-5F41-B115-8DFE-5B273B4B890A}"/>
              </a:ext>
            </a:extLst>
          </p:cNvPr>
          <p:cNvSpPr txBox="1"/>
          <p:nvPr/>
        </p:nvSpPr>
        <p:spPr>
          <a:xfrm>
            <a:off x="2716828" y="2308968"/>
            <a:ext cx="436338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380DA4-6710-50DE-1996-2D2AF42CEBD0}"/>
              </a:ext>
            </a:extLst>
          </p:cNvPr>
          <p:cNvSpPr txBox="1"/>
          <p:nvPr/>
        </p:nvSpPr>
        <p:spPr>
          <a:xfrm>
            <a:off x="3007530" y="3643021"/>
            <a:ext cx="559769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42B24E-BD63-2DC7-7F80-7B502E216166}"/>
              </a:ext>
            </a:extLst>
          </p:cNvPr>
          <p:cNvSpPr txBox="1"/>
          <p:nvPr/>
        </p:nvSpPr>
        <p:spPr>
          <a:xfrm>
            <a:off x="3667930" y="4123180"/>
            <a:ext cx="559769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79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4CF43E-3D77-ACDA-8B96-148DDDA5B682}"/>
              </a:ext>
            </a:extLst>
          </p:cNvPr>
          <p:cNvSpPr txBox="1"/>
          <p:nvPr/>
        </p:nvSpPr>
        <p:spPr>
          <a:xfrm>
            <a:off x="3921376" y="2938946"/>
            <a:ext cx="559769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9379F2-29B1-FEE0-1617-431792CDA61C}"/>
              </a:ext>
            </a:extLst>
          </p:cNvPr>
          <p:cNvSpPr txBox="1"/>
          <p:nvPr/>
        </p:nvSpPr>
        <p:spPr>
          <a:xfrm>
            <a:off x="4284049" y="2457092"/>
            <a:ext cx="559769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2BAB39-0CE4-29C5-D04C-36199F7CEFEA}"/>
              </a:ext>
            </a:extLst>
          </p:cNvPr>
          <p:cNvSpPr txBox="1"/>
          <p:nvPr/>
        </p:nvSpPr>
        <p:spPr>
          <a:xfrm>
            <a:off x="5373314" y="2611560"/>
            <a:ext cx="559769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6511F7-7027-4CD1-5DC9-3F4B841FC344}"/>
              </a:ext>
            </a:extLst>
          </p:cNvPr>
          <p:cNvSpPr txBox="1"/>
          <p:nvPr/>
        </p:nvSpPr>
        <p:spPr>
          <a:xfrm>
            <a:off x="5756975" y="3877109"/>
            <a:ext cx="559769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A5DA62-CA2C-A839-09AB-9FCF007D93FC}"/>
              </a:ext>
            </a:extLst>
          </p:cNvPr>
          <p:cNvSpPr txBox="1"/>
          <p:nvPr/>
        </p:nvSpPr>
        <p:spPr>
          <a:xfrm>
            <a:off x="6415871" y="3059668"/>
            <a:ext cx="559769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X21</a:t>
            </a:r>
          </a:p>
        </p:txBody>
      </p:sp>
      <p:sp>
        <p:nvSpPr>
          <p:cNvPr id="24" name="Callout: Line 19">
            <a:extLst>
              <a:ext uri="{FF2B5EF4-FFF2-40B4-BE49-F238E27FC236}">
                <a16:creationId xmlns:a16="http://schemas.microsoft.com/office/drawing/2014/main" id="{87E29867-B60B-BAD4-2AE2-2ED05909DCF8}"/>
              </a:ext>
            </a:extLst>
          </p:cNvPr>
          <p:cNvSpPr/>
          <p:nvPr/>
        </p:nvSpPr>
        <p:spPr>
          <a:xfrm>
            <a:off x="1699444" y="5160483"/>
            <a:ext cx="1867855" cy="541966"/>
          </a:xfrm>
          <a:prstGeom prst="borderCallout1">
            <a:avLst>
              <a:gd name="adj1" fmla="val -10331"/>
              <a:gd name="adj2" fmla="val 50806"/>
              <a:gd name="adj3" fmla="val -67606"/>
              <a:gd name="adj4" fmla="val 57461"/>
            </a:avLst>
          </a:prstGeom>
          <a:solidFill>
            <a:schemeClr val="tx1">
              <a:lumMod val="50000"/>
              <a:lumOff val="50000"/>
              <a:alpha val="86029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8x = 9216 = Fund</a:t>
            </a:r>
          </a:p>
          <a:p>
            <a:pPr algn="ctr"/>
            <a:r>
              <a:rPr lang="en-US" sz="1600" dirty="0"/>
              <a:t>Nothing</a:t>
            </a:r>
          </a:p>
        </p:txBody>
      </p:sp>
      <p:sp>
        <p:nvSpPr>
          <p:cNvPr id="25" name="Callout: Line 19">
            <a:extLst>
              <a:ext uri="{FF2B5EF4-FFF2-40B4-BE49-F238E27FC236}">
                <a16:creationId xmlns:a16="http://schemas.microsoft.com/office/drawing/2014/main" id="{E5F818F6-B5D2-02DC-4B45-823BF33FC5B9}"/>
              </a:ext>
            </a:extLst>
          </p:cNvPr>
          <p:cNvSpPr/>
          <p:nvPr/>
        </p:nvSpPr>
        <p:spPr>
          <a:xfrm>
            <a:off x="4201260" y="5107914"/>
            <a:ext cx="1867855" cy="541966"/>
          </a:xfrm>
          <a:prstGeom prst="borderCallout1">
            <a:avLst>
              <a:gd name="adj1" fmla="val -10331"/>
              <a:gd name="adj2" fmla="val 50806"/>
              <a:gd name="adj3" fmla="val -65050"/>
              <a:gd name="adj4" fmla="val 58944"/>
            </a:avLst>
          </a:prstGeom>
          <a:solidFill>
            <a:schemeClr val="tx1">
              <a:lumMod val="50000"/>
              <a:lumOff val="50000"/>
              <a:alpha val="86998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2X Fund = 1.4</a:t>
            </a:r>
          </a:p>
          <a:p>
            <a:pPr algn="ctr"/>
            <a:r>
              <a:rPr lang="en-US" sz="1600" dirty="0"/>
              <a:t>Nothing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307E2E-E272-D016-0611-B57D722E7BCF}"/>
              </a:ext>
            </a:extLst>
          </p:cNvPr>
          <p:cNvCxnSpPr/>
          <p:nvPr/>
        </p:nvCxnSpPr>
        <p:spPr>
          <a:xfrm>
            <a:off x="2934997" y="2678300"/>
            <a:ext cx="0" cy="211933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76F108-696B-04F0-6672-1FD805C2F3C7}"/>
              </a:ext>
            </a:extLst>
          </p:cNvPr>
          <p:cNvCxnSpPr>
            <a:cxnSpLocks/>
          </p:cNvCxnSpPr>
          <p:nvPr/>
        </p:nvCxnSpPr>
        <p:spPr>
          <a:xfrm>
            <a:off x="4559935" y="2802012"/>
            <a:ext cx="0" cy="199561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D112A9-730E-F166-A586-854B7A2739FD}"/>
              </a:ext>
            </a:extLst>
          </p:cNvPr>
          <p:cNvCxnSpPr>
            <a:cxnSpLocks/>
          </p:cNvCxnSpPr>
          <p:nvPr/>
        </p:nvCxnSpPr>
        <p:spPr>
          <a:xfrm>
            <a:off x="5651029" y="2980605"/>
            <a:ext cx="0" cy="18170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8659B-8F62-FDD2-A7B5-FA50D2AEAB39}"/>
              </a:ext>
            </a:extLst>
          </p:cNvPr>
          <p:cNvCxnSpPr>
            <a:cxnSpLocks/>
          </p:cNvCxnSpPr>
          <p:nvPr/>
        </p:nvCxnSpPr>
        <p:spPr>
          <a:xfrm>
            <a:off x="4227699" y="4780528"/>
            <a:ext cx="246805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02F62B-AE73-63AC-9C84-CA505E4DBEE2}"/>
              </a:ext>
            </a:extLst>
          </p:cNvPr>
          <p:cNvCxnSpPr>
            <a:cxnSpLocks/>
          </p:cNvCxnSpPr>
          <p:nvPr/>
        </p:nvCxnSpPr>
        <p:spPr>
          <a:xfrm>
            <a:off x="2633371" y="4855364"/>
            <a:ext cx="131444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891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223C-8875-52EB-5843-D8102C3A5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Harmonics – CH2 1152 at 24192</a:t>
            </a:r>
          </a:p>
        </p:txBody>
      </p:sp>
      <p:pic>
        <p:nvPicPr>
          <p:cNvPr id="5" name="Content Placeholder 4" descr="A screen shot of a graph&#10;&#10;AI-generated content may be incorrect.">
            <a:extLst>
              <a:ext uri="{FF2B5EF4-FFF2-40B4-BE49-F238E27FC236}">
                <a16:creationId xmlns:a16="http://schemas.microsoft.com/office/drawing/2014/main" id="{3C591BD6-C387-D501-901F-208437004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52" y="1386570"/>
            <a:ext cx="6820525" cy="5195193"/>
          </a:xfrm>
        </p:spPr>
      </p:pic>
      <p:sp>
        <p:nvSpPr>
          <p:cNvPr id="3" name="Callout: Line 19">
            <a:extLst>
              <a:ext uri="{FF2B5EF4-FFF2-40B4-BE49-F238E27FC236}">
                <a16:creationId xmlns:a16="http://schemas.microsoft.com/office/drawing/2014/main" id="{CBE66834-7EB0-DBA9-500B-D399BB477785}"/>
              </a:ext>
            </a:extLst>
          </p:cNvPr>
          <p:cNvSpPr/>
          <p:nvPr/>
        </p:nvSpPr>
        <p:spPr>
          <a:xfrm>
            <a:off x="4502013" y="3884766"/>
            <a:ext cx="1423774" cy="502920"/>
          </a:xfrm>
          <a:prstGeom prst="borderCallout1">
            <a:avLst>
              <a:gd name="adj1" fmla="val 52838"/>
              <a:gd name="adj2" fmla="val -4205"/>
              <a:gd name="adj3" fmla="val 119537"/>
              <a:gd name="adj4" fmla="val -35183"/>
            </a:avLst>
          </a:prstGeom>
          <a:solidFill>
            <a:schemeClr val="tx1">
              <a:lumMod val="50000"/>
              <a:lumOff val="50000"/>
              <a:alpha val="8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24.192GHz</a:t>
            </a:r>
          </a:p>
          <a:p>
            <a:pPr algn="ctr"/>
            <a:r>
              <a:rPr lang="en-US" sz="1600" dirty="0"/>
              <a:t>-104 </a:t>
            </a:r>
            <a:r>
              <a:rPr lang="en-US" sz="1600" dirty="0" err="1"/>
              <a:t>dBc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8672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BC54-F8C7-8A25-B43E-3E4CA92FF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691"/>
            <a:ext cx="7886700" cy="97267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Harmonics – MKU @ 10 GHz Includes Harmonics of 5 GHz Subharmonic (fund)</a:t>
            </a:r>
          </a:p>
        </p:txBody>
      </p:sp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12D5281A-C4E2-97D5-3EDC-254213D7F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5" r="21087" b="2541"/>
          <a:stretch/>
        </p:blipFill>
        <p:spPr>
          <a:xfrm>
            <a:off x="1316137" y="1137030"/>
            <a:ext cx="6567099" cy="5585280"/>
          </a:xfrm>
          <a:prstGeom prst="rect">
            <a:avLst/>
          </a:prstGeom>
        </p:spPr>
      </p:pic>
      <p:sp>
        <p:nvSpPr>
          <p:cNvPr id="6" name="Callout: Line 19">
            <a:extLst>
              <a:ext uri="{FF2B5EF4-FFF2-40B4-BE49-F238E27FC236}">
                <a16:creationId xmlns:a16="http://schemas.microsoft.com/office/drawing/2014/main" id="{80D3FE3F-BA96-2B81-64FD-90CCDFD506DF}"/>
              </a:ext>
            </a:extLst>
          </p:cNvPr>
          <p:cNvSpPr/>
          <p:nvPr/>
        </p:nvSpPr>
        <p:spPr>
          <a:xfrm>
            <a:off x="2884880" y="1931441"/>
            <a:ext cx="980072" cy="502920"/>
          </a:xfrm>
          <a:prstGeom prst="borderCallout1">
            <a:avLst>
              <a:gd name="adj1" fmla="val -18000"/>
              <a:gd name="adj2" fmla="val 12978"/>
              <a:gd name="adj3" fmla="val -38668"/>
              <a:gd name="adj4" fmla="val -29975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10GHz</a:t>
            </a:r>
          </a:p>
          <a:p>
            <a:pPr algn="ctr"/>
            <a:r>
              <a:rPr lang="en-US" sz="1600" dirty="0"/>
              <a:t>+15dBm</a:t>
            </a:r>
          </a:p>
        </p:txBody>
      </p:sp>
      <p:sp>
        <p:nvSpPr>
          <p:cNvPr id="7" name="Callout: Line 19">
            <a:extLst>
              <a:ext uri="{FF2B5EF4-FFF2-40B4-BE49-F238E27FC236}">
                <a16:creationId xmlns:a16="http://schemas.microsoft.com/office/drawing/2014/main" id="{9A8A63D7-1ADE-9233-20F2-9D27944A4174}"/>
              </a:ext>
            </a:extLst>
          </p:cNvPr>
          <p:cNvSpPr/>
          <p:nvPr/>
        </p:nvSpPr>
        <p:spPr>
          <a:xfrm>
            <a:off x="6417789" y="4328278"/>
            <a:ext cx="980072" cy="502920"/>
          </a:xfrm>
          <a:prstGeom prst="borderCallout1">
            <a:avLst>
              <a:gd name="adj1" fmla="val -18000"/>
              <a:gd name="adj2" fmla="val 12978"/>
              <a:gd name="adj3" fmla="val -93764"/>
              <a:gd name="adj4" fmla="val 71806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25GHz</a:t>
            </a:r>
          </a:p>
          <a:p>
            <a:pPr algn="ctr"/>
            <a:r>
              <a:rPr lang="en-US" sz="1600" dirty="0"/>
              <a:t>-33dBm</a:t>
            </a:r>
          </a:p>
        </p:txBody>
      </p:sp>
      <p:sp>
        <p:nvSpPr>
          <p:cNvPr id="8" name="Callout: Line 19">
            <a:extLst>
              <a:ext uri="{FF2B5EF4-FFF2-40B4-BE49-F238E27FC236}">
                <a16:creationId xmlns:a16="http://schemas.microsoft.com/office/drawing/2014/main" id="{DBD749CC-B142-3525-63D8-C436785E0909}"/>
              </a:ext>
            </a:extLst>
          </p:cNvPr>
          <p:cNvSpPr/>
          <p:nvPr/>
        </p:nvSpPr>
        <p:spPr>
          <a:xfrm>
            <a:off x="6063885" y="2442216"/>
            <a:ext cx="980072" cy="502920"/>
          </a:xfrm>
          <a:prstGeom prst="borderCallout1">
            <a:avLst>
              <a:gd name="adj1" fmla="val -18000"/>
              <a:gd name="adj2" fmla="val 12978"/>
              <a:gd name="adj3" fmla="val -19384"/>
              <a:gd name="adj4" fmla="val -37043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20GHz</a:t>
            </a:r>
          </a:p>
          <a:p>
            <a:pPr algn="ctr"/>
            <a:r>
              <a:rPr lang="en-US" sz="1600" dirty="0"/>
              <a:t>-2dBm</a:t>
            </a:r>
          </a:p>
        </p:txBody>
      </p:sp>
      <p:sp>
        <p:nvSpPr>
          <p:cNvPr id="9" name="Callout: Line 19">
            <a:extLst>
              <a:ext uri="{FF2B5EF4-FFF2-40B4-BE49-F238E27FC236}">
                <a16:creationId xmlns:a16="http://schemas.microsoft.com/office/drawing/2014/main" id="{946B17C2-C2BB-A2BA-499A-E21E99A0DB8E}"/>
              </a:ext>
            </a:extLst>
          </p:cNvPr>
          <p:cNvSpPr/>
          <p:nvPr/>
        </p:nvSpPr>
        <p:spPr>
          <a:xfrm>
            <a:off x="4436589" y="2787535"/>
            <a:ext cx="980072" cy="502920"/>
          </a:xfrm>
          <a:prstGeom prst="borderCallout1">
            <a:avLst>
              <a:gd name="adj1" fmla="val -18000"/>
              <a:gd name="adj2" fmla="val 12978"/>
              <a:gd name="adj3" fmla="val -38668"/>
              <a:gd name="adj4" fmla="val -29975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15GHz</a:t>
            </a:r>
          </a:p>
          <a:p>
            <a:pPr algn="ctr"/>
            <a:r>
              <a:rPr lang="en-US" sz="1600" dirty="0"/>
              <a:t>-5dBm</a:t>
            </a:r>
          </a:p>
        </p:txBody>
      </p:sp>
    </p:spTree>
    <p:extLst>
      <p:ext uri="{BB962C8B-B14F-4D97-AF65-F5344CB8AC3E}">
        <p14:creationId xmlns:p14="http://schemas.microsoft.com/office/powerpoint/2010/main" val="2966097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316D2-1D6B-FB35-77AC-9ECE0A066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C823-7C86-F8C6-AB95-BCEA0110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87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Subharmonic Leakage </a:t>
            </a:r>
            <a:br>
              <a:rPr lang="en-US" dirty="0"/>
            </a:br>
            <a:r>
              <a:rPr lang="en-US" dirty="0"/>
              <a:t>of MKU @ 10 GHz = &lt;-60dBc</a:t>
            </a:r>
          </a:p>
        </p:txBody>
      </p:sp>
      <p:pic>
        <p:nvPicPr>
          <p:cNvPr id="4" name="Content Placeholder 4" descr="A screen shot of a graph&#10;&#10;AI-generated content may be incorrect.">
            <a:extLst>
              <a:ext uri="{FF2B5EF4-FFF2-40B4-BE49-F238E27FC236}">
                <a16:creationId xmlns:a16="http://schemas.microsoft.com/office/drawing/2014/main" id="{94158BA3-D5B8-EEFE-02F7-05E44B8F2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2" y="1423843"/>
            <a:ext cx="7119977" cy="5131021"/>
          </a:xfrm>
          <a:prstGeom prst="rect">
            <a:avLst/>
          </a:prstGeom>
        </p:spPr>
      </p:pic>
      <p:sp>
        <p:nvSpPr>
          <p:cNvPr id="5" name="Callout: Line 19">
            <a:extLst>
              <a:ext uri="{FF2B5EF4-FFF2-40B4-BE49-F238E27FC236}">
                <a16:creationId xmlns:a16="http://schemas.microsoft.com/office/drawing/2014/main" id="{E24C4C9B-9DAC-96B0-0E6F-AF084D5B139C}"/>
              </a:ext>
            </a:extLst>
          </p:cNvPr>
          <p:cNvSpPr/>
          <p:nvPr/>
        </p:nvSpPr>
        <p:spPr>
          <a:xfrm>
            <a:off x="2424547" y="4671754"/>
            <a:ext cx="1413162" cy="502920"/>
          </a:xfrm>
          <a:prstGeom prst="borderCallout1">
            <a:avLst>
              <a:gd name="adj1" fmla="val -18000"/>
              <a:gd name="adj2" fmla="val 12978"/>
              <a:gd name="adj3" fmla="val -57952"/>
              <a:gd name="adj4" fmla="val -3504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5GHz</a:t>
            </a:r>
          </a:p>
          <a:p>
            <a:pPr algn="ctr"/>
            <a:r>
              <a:rPr lang="en-US" sz="1600" dirty="0"/>
              <a:t>Under noise</a:t>
            </a:r>
          </a:p>
        </p:txBody>
      </p:sp>
    </p:spTree>
    <p:extLst>
      <p:ext uri="{BB962C8B-B14F-4D97-AF65-F5344CB8AC3E}">
        <p14:creationId xmlns:p14="http://schemas.microsoft.com/office/powerpoint/2010/main" val="148547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B492-939D-4D7B-8D1C-BF6652F2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450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Subharmonic Leakage </a:t>
            </a:r>
            <a:br>
              <a:rPr lang="en-US" dirty="0"/>
            </a:br>
            <a:r>
              <a:rPr lang="en-US" dirty="0"/>
              <a:t>MKU @12 GHz = -47dB</a:t>
            </a:r>
            <a:r>
              <a:rPr lang="en-US" sz="4000" dirty="0"/>
              <a:t>c</a:t>
            </a:r>
          </a:p>
        </p:txBody>
      </p:sp>
      <p:pic>
        <p:nvPicPr>
          <p:cNvPr id="5" name="Content Placeholder 4" descr="A graph on a screen&#10;&#10;AI-generated content may be incorrect.">
            <a:extLst>
              <a:ext uri="{FF2B5EF4-FFF2-40B4-BE49-F238E27FC236}">
                <a16:creationId xmlns:a16="http://schemas.microsoft.com/office/drawing/2014/main" id="{B3A00487-EDA6-596E-EB7F-21BF64854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11" y="1510144"/>
            <a:ext cx="6905879" cy="5017977"/>
          </a:xfrm>
        </p:spPr>
      </p:pic>
    </p:spTree>
    <p:extLst>
      <p:ext uri="{BB962C8B-B14F-4D97-AF65-F5344CB8AC3E}">
        <p14:creationId xmlns:p14="http://schemas.microsoft.com/office/powerpoint/2010/main" val="996826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2789F-EC1A-8578-9BFC-560719170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There are 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E19F0-CF7C-B676-F618-5D456A036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 4351 and 5355 “Eval Boards” with and without controllers, HMC833, TI, Linear etc.</a:t>
            </a:r>
          </a:p>
          <a:p>
            <a:r>
              <a:rPr lang="en-US" dirty="0"/>
              <a:t>Home Brew boards by Hams, with and without controllers (SV1AFN and others)</a:t>
            </a:r>
          </a:p>
          <a:p>
            <a:r>
              <a:rPr lang="en-US" dirty="0"/>
              <a:t>Other companies similar to Valon Tech</a:t>
            </a:r>
          </a:p>
          <a:p>
            <a:r>
              <a:rPr lang="en-US" dirty="0"/>
              <a:t>The big boys who rightfully get big bucks, state of the art, bullet proof, supported</a:t>
            </a:r>
          </a:p>
          <a:p>
            <a:pPr lvl="1"/>
            <a:r>
              <a:rPr lang="en-US" dirty="0"/>
              <a:t>Keysight (Agilent, HP) </a:t>
            </a:r>
          </a:p>
          <a:p>
            <a:pPr lvl="1"/>
            <a:r>
              <a:rPr lang="en-US" dirty="0"/>
              <a:t>Rhode &amp; Shwarz</a:t>
            </a:r>
          </a:p>
          <a:p>
            <a:pPr lvl="1"/>
            <a:r>
              <a:rPr lang="en-US" dirty="0"/>
              <a:t>Anritsu (</a:t>
            </a:r>
            <a:r>
              <a:rPr lang="en-US" dirty="0" err="1"/>
              <a:t>Wiltron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Tektronix…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773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1D9DF-2C70-F96E-3763-9146F1CE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Explain Low Fundamental Leakage but Significant Harmonics of Fundamental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6BD12-ECCB-B9D9-8E95-D3E78EA4D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MKU has an excellent filter in place to remove subharmonics – which are really the fundamental of the VCO</a:t>
            </a:r>
          </a:p>
          <a:p>
            <a:r>
              <a:rPr lang="en-US" dirty="0"/>
              <a:t>However, it does generate harmonics of the VCO even though the user is asking for the second harmonic of the VCO in the 8-13 GHz (Primary output range)</a:t>
            </a:r>
          </a:p>
          <a:p>
            <a:r>
              <a:rPr lang="en-US" dirty="0"/>
              <a:t>Therefore, harmonics of the (fundamental) VCO appear in the nicely filtered output</a:t>
            </a:r>
          </a:p>
        </p:txBody>
      </p:sp>
    </p:spTree>
    <p:extLst>
      <p:ext uri="{BB962C8B-B14F-4D97-AF65-F5344CB8AC3E}">
        <p14:creationId xmlns:p14="http://schemas.microsoft.com/office/powerpoint/2010/main" val="2329811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15E20-2E46-CAD2-4E6A-73A7DA8FD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AC92-48E0-F35B-E7AE-DF1B18AD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Explain Low Fundamental Leakage but Leakage of Harmonics of Divided Fundamental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D11C3-CB96-28DA-5462-938755690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an Educated Guess</a:t>
            </a:r>
          </a:p>
          <a:p>
            <a:pPr lvl="1"/>
            <a:r>
              <a:rPr lang="en-US" dirty="0"/>
              <a:t>Division of Frequency is a naturally non-linear process</a:t>
            </a:r>
          </a:p>
          <a:p>
            <a:pPr lvl="1"/>
            <a:r>
              <a:rPr lang="en-US" dirty="0"/>
              <a:t>Therefore,  the divided frequency is rich in harmonics while the fundamental is not</a:t>
            </a:r>
          </a:p>
          <a:p>
            <a:pPr lvl="1"/>
            <a:r>
              <a:rPr lang="en-US" dirty="0"/>
              <a:t>These divided fundamentals will cover a large frequency range and therefore cannot easily be filtered</a:t>
            </a:r>
          </a:p>
        </p:txBody>
      </p:sp>
    </p:spTree>
    <p:extLst>
      <p:ext uri="{BB962C8B-B14F-4D97-AF65-F5344CB8AC3E}">
        <p14:creationId xmlns:p14="http://schemas.microsoft.com/office/powerpoint/2010/main" val="1899912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09E6-9E25-456E-0ABE-184590F34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Harmonics &amp; Subharmonics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26B2C-34C9-C871-E2E6-F3FFAE7F5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Subharmonics suppression (F0 leakage)</a:t>
            </a:r>
          </a:p>
          <a:p>
            <a:pPr lvl="1"/>
            <a:r>
              <a:rPr lang="en-US" dirty="0"/>
              <a:t>Valon        -15 to -26dBc</a:t>
            </a:r>
          </a:p>
          <a:p>
            <a:pPr lvl="1"/>
            <a:r>
              <a:rPr lang="en-US" dirty="0"/>
              <a:t>MKU          -47 to below noise</a:t>
            </a:r>
          </a:p>
          <a:p>
            <a:pPr lvl="1"/>
            <a:r>
              <a:rPr lang="en-US" dirty="0"/>
              <a:t>CH1          -2.6 to -19.5 </a:t>
            </a:r>
            <a:r>
              <a:rPr lang="en-US" dirty="0" err="1"/>
              <a:t>dBc</a:t>
            </a:r>
            <a:r>
              <a:rPr lang="en-US" dirty="0"/>
              <a:t>      </a:t>
            </a:r>
          </a:p>
          <a:p>
            <a:pPr lvl="1"/>
            <a:r>
              <a:rPr lang="en-US" dirty="0"/>
              <a:t>CH2           not measured</a:t>
            </a:r>
          </a:p>
          <a:p>
            <a:r>
              <a:rPr lang="en-US" dirty="0"/>
              <a:t>Harmonic Suppression of Divided F0</a:t>
            </a:r>
          </a:p>
          <a:p>
            <a:pPr lvl="1"/>
            <a:r>
              <a:rPr lang="en-US" dirty="0"/>
              <a:t>Valon       Almost no suppression</a:t>
            </a:r>
          </a:p>
          <a:p>
            <a:pPr lvl="1"/>
            <a:r>
              <a:rPr lang="en-US" dirty="0"/>
              <a:t>MKU         Almost no suppression</a:t>
            </a:r>
          </a:p>
          <a:p>
            <a:pPr lvl="1"/>
            <a:r>
              <a:rPr lang="en-US" dirty="0"/>
              <a:t>CH1         No suppression</a:t>
            </a:r>
          </a:p>
          <a:p>
            <a:pPr lvl="1"/>
            <a:r>
              <a:rPr lang="en-US" dirty="0"/>
              <a:t>CH2         not measured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19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8FAB-0E87-C05F-6FD3-BA4D51AD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 might want to use a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83C56-075E-862D-B026-313C4DD84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32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Pipe Cap    </a:t>
            </a:r>
            <a:r>
              <a:rPr lang="en-US" i="1" dirty="0"/>
              <a:t>W1GHZ Pipe Cap Filters Revisited</a:t>
            </a:r>
          </a:p>
          <a:p>
            <a:r>
              <a:rPr lang="en-US" dirty="0"/>
              <a:t>Band Pass, 2 GHz through 10 GHz easy and well documented</a:t>
            </a:r>
          </a:p>
          <a:p>
            <a:endParaRPr lang="en-US" i="1" dirty="0"/>
          </a:p>
        </p:txBody>
      </p:sp>
      <p:pic>
        <p:nvPicPr>
          <p:cNvPr id="5" name="Picture 4" descr="A computer screen shot of a copper tube&#10;&#10;AI-generated content may be incorrect.">
            <a:extLst>
              <a:ext uri="{FF2B5EF4-FFF2-40B4-BE49-F238E27FC236}">
                <a16:creationId xmlns:a16="http://schemas.microsoft.com/office/drawing/2014/main" id="{33D99C90-B89E-837F-3346-C1930D1A3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20748" r="38120" b="24248"/>
          <a:stretch/>
        </p:blipFill>
        <p:spPr>
          <a:xfrm>
            <a:off x="2671947" y="3429000"/>
            <a:ext cx="3301340" cy="267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35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A01B9-7E13-5D11-BF72-EB5E5103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4CB5F-3AE6-F1E0-80B3-A58F6945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Minicircuits Filters (hundreds)</a:t>
            </a:r>
            <a:br>
              <a:rPr lang="en-US" dirty="0"/>
            </a:br>
            <a:r>
              <a:rPr lang="en-US" dirty="0"/>
              <a:t>Plenty of Highpass and Bandpass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8E3ADE-54AC-66BB-401A-4D67F965C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t="20503" r="6914" b="6402"/>
          <a:stretch/>
        </p:blipFill>
        <p:spPr>
          <a:xfrm>
            <a:off x="658012" y="1793174"/>
            <a:ext cx="8043487" cy="42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084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29BB6-2A76-A1CD-794E-06E51AAE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Filters, High Pass</a:t>
            </a:r>
            <a:br>
              <a:rPr lang="en-US" dirty="0"/>
            </a:br>
            <a:r>
              <a:rPr lang="en-US" dirty="0"/>
              <a:t>Good to 11 or 13 GHz $32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D48125-555D-D6F9-EFB4-4C3A8F6DD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1" t="19449" r="6164" b="5772"/>
          <a:stretch/>
        </p:blipFill>
        <p:spPr>
          <a:xfrm>
            <a:off x="1176828" y="1570770"/>
            <a:ext cx="6790344" cy="4922104"/>
          </a:xfrm>
        </p:spPr>
      </p:pic>
    </p:spTree>
    <p:extLst>
      <p:ext uri="{BB962C8B-B14F-4D97-AF65-F5344CB8AC3E}">
        <p14:creationId xmlns:p14="http://schemas.microsoft.com/office/powerpoint/2010/main" val="2576231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0F40-5015-0555-4953-87AA64C3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Filters – High Pass </a:t>
            </a:r>
            <a:br>
              <a:rPr lang="en-US" dirty="0"/>
            </a:br>
            <a:r>
              <a:rPr lang="en-US" dirty="0"/>
              <a:t>Good to 20 GHz $210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E8A651-B8D6-5D39-7CB3-654448DA9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22452" r="5481" b="4953"/>
          <a:stretch/>
        </p:blipFill>
        <p:spPr>
          <a:xfrm>
            <a:off x="553229" y="1793174"/>
            <a:ext cx="8085758" cy="4168239"/>
          </a:xfrm>
        </p:spPr>
      </p:pic>
    </p:spTree>
    <p:extLst>
      <p:ext uri="{BB962C8B-B14F-4D97-AF65-F5344CB8AC3E}">
        <p14:creationId xmlns:p14="http://schemas.microsoft.com/office/powerpoint/2010/main" val="4212478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men pushing a truck&#10;&#10;AI-generated content may be incorrect.">
            <a:extLst>
              <a:ext uri="{FF2B5EF4-FFF2-40B4-BE49-F238E27FC236}">
                <a16:creationId xmlns:a16="http://schemas.microsoft.com/office/drawing/2014/main" id="{AD59F25E-14C5-98CF-9D49-D05ECC842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1" y="1090023"/>
            <a:ext cx="6662057" cy="5408023"/>
          </a:xfrm>
        </p:spPr>
      </p:pic>
    </p:spTree>
    <p:extLst>
      <p:ext uri="{BB962C8B-B14F-4D97-AF65-F5344CB8AC3E}">
        <p14:creationId xmlns:p14="http://schemas.microsoft.com/office/powerpoint/2010/main" val="3957233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48EE-6EC5-93E6-2512-B03C8BB86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EADD7-D3A6-C342-3142-F9640BD0B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5A7DB-0977-2B5B-CE19-472642F25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Which  Synthesizers ?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Synthesizer Innards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Tests performed</a:t>
            </a: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  <a:p>
            <a:r>
              <a:rPr lang="en-US" sz="36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62405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080C-74F7-EC42-9FDC-D08C5FA50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45814E-2073-4AE5-7C42-B4C0FBAF1E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2067299"/>
              </p:ext>
            </p:extLst>
          </p:nvPr>
        </p:nvGraphicFramePr>
        <p:xfrm>
          <a:off x="480580" y="1516755"/>
          <a:ext cx="8182840" cy="4957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83">
                  <a:extLst>
                    <a:ext uri="{9D8B030D-6E8A-4147-A177-3AD203B41FA5}">
                      <a16:colId xmlns:a16="http://schemas.microsoft.com/office/drawing/2014/main" val="1172742556"/>
                    </a:ext>
                  </a:extLst>
                </a:gridCol>
                <a:gridCol w="1484416">
                  <a:extLst>
                    <a:ext uri="{9D8B030D-6E8A-4147-A177-3AD203B41FA5}">
                      <a16:colId xmlns:a16="http://schemas.microsoft.com/office/drawing/2014/main" val="2659614755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3318664587"/>
                    </a:ext>
                  </a:extLst>
                </a:gridCol>
                <a:gridCol w="1478106">
                  <a:extLst>
                    <a:ext uri="{9D8B030D-6E8A-4147-A177-3AD203B41FA5}">
                      <a16:colId xmlns:a16="http://schemas.microsoft.com/office/drawing/2014/main" val="2989179184"/>
                    </a:ext>
                  </a:extLst>
                </a:gridCol>
                <a:gridCol w="2167617">
                  <a:extLst>
                    <a:ext uri="{9D8B030D-6E8A-4147-A177-3AD203B41FA5}">
                      <a16:colId xmlns:a16="http://schemas.microsoft.com/office/drawing/2014/main" val="2799826745"/>
                    </a:ext>
                  </a:extLst>
                </a:gridCol>
              </a:tblGrid>
              <a:tr h="878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HP 8431B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VALON TECH</a:t>
                      </a:r>
                    </a:p>
                    <a:p>
                      <a:pPr algn="ctr"/>
                      <a:r>
                        <a:rPr lang="en-US" dirty="0"/>
                        <a:t>5019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MKU 8-13</a:t>
                      </a:r>
                    </a:p>
                    <a:p>
                      <a:pPr algn="ctr"/>
                      <a:r>
                        <a:rPr lang="en-US" dirty="0"/>
                        <a:t>PLL 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EBAY CHINESE</a:t>
                      </a:r>
                    </a:p>
                    <a:p>
                      <a:pPr algn="ctr"/>
                      <a:r>
                        <a:rPr lang="en-US" dirty="0"/>
                        <a:t>2 Unit Similar AD5355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18412"/>
                  </a:ext>
                </a:extLst>
              </a:tr>
              <a:tr h="11425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Wide Spectrum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Excellent</a:t>
                      </a:r>
                    </a:p>
                    <a:p>
                      <a:pPr algn="ctr"/>
                      <a:r>
                        <a:rPr lang="en-US" dirty="0"/>
                        <a:t>Final Floor extremely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Excellent</a:t>
                      </a:r>
                    </a:p>
                    <a:p>
                      <a:pPr algn="ctr"/>
                      <a:r>
                        <a:rPr lang="en-US" dirty="0"/>
                        <a:t>Final floor</a:t>
                      </a:r>
                    </a:p>
                    <a:p>
                      <a:pPr algn="ctr"/>
                      <a:r>
                        <a:rPr lang="en-US" dirty="0"/>
                        <a:t>Very low</a:t>
                      </a:r>
                    </a:p>
                    <a:p>
                      <a:pPr algn="ctr"/>
                      <a:r>
                        <a:rPr lang="en-US" dirty="0"/>
                        <a:t>Up to 20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Excellent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Final floor very low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 to Fair</a:t>
                      </a:r>
                    </a:p>
                    <a:p>
                      <a:pPr algn="ctr"/>
                      <a:r>
                        <a:rPr lang="en-US" dirty="0"/>
                        <a:t>Some -40dBc Spurs </a:t>
                      </a:r>
                    </a:p>
                    <a:p>
                      <a:pPr algn="ctr"/>
                      <a:r>
                        <a:rPr lang="en-US" dirty="0"/>
                        <a:t>Worse at </a:t>
                      </a:r>
                    </a:p>
                    <a:p>
                      <a:pPr algn="ctr"/>
                      <a:r>
                        <a:rPr lang="en-US" dirty="0"/>
                        <a:t>Fractional F0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932028"/>
                  </a:ext>
                </a:extLst>
              </a:tr>
              <a:tr h="11425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Narrow Spectrum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Excellent</a:t>
                      </a:r>
                    </a:p>
                    <a:p>
                      <a:pPr algn="ctr"/>
                      <a:r>
                        <a:rPr lang="en-US" dirty="0"/>
                        <a:t>Close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Excellent</a:t>
                      </a:r>
                    </a:p>
                    <a:p>
                      <a:pPr algn="ctr"/>
                      <a:r>
                        <a:rPr lang="en-US" dirty="0"/>
                        <a:t>Close in </a:t>
                      </a:r>
                    </a:p>
                    <a:p>
                      <a:pPr algn="ctr"/>
                      <a:r>
                        <a:rPr lang="en-US" dirty="0"/>
                        <a:t>-55dBc</a:t>
                      </a:r>
                    </a:p>
                    <a:p>
                      <a:pPr algn="ctr"/>
                      <a:r>
                        <a:rPr lang="en-US" dirty="0"/>
                        <a:t>1KHz -80dBc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Excellent</a:t>
                      </a:r>
                    </a:p>
                    <a:p>
                      <a:pPr algn="ctr"/>
                      <a:r>
                        <a:rPr lang="en-US" dirty="0"/>
                        <a:t>Close in</a:t>
                      </a:r>
                    </a:p>
                    <a:p>
                      <a:pPr algn="ctr"/>
                      <a:r>
                        <a:rPr lang="en-US" dirty="0"/>
                        <a:t>-45dBc</a:t>
                      </a:r>
                    </a:p>
                    <a:p>
                      <a:pPr algn="ctr"/>
                      <a:r>
                        <a:rPr lang="en-US" dirty="0"/>
                        <a:t>1KHz -80dBc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Quite Poor </a:t>
                      </a:r>
                    </a:p>
                    <a:p>
                      <a:pPr algn="ctr"/>
                      <a:r>
                        <a:rPr lang="en-US" dirty="0"/>
                        <a:t>Most </a:t>
                      </a:r>
                      <a:r>
                        <a:rPr lang="en-US" dirty="0" err="1"/>
                        <a:t>Freqs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~Spurs -30dBc ~1KHz Floor -45dBc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561517"/>
                  </a:ext>
                </a:extLst>
              </a:tr>
              <a:tr h="7516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Sub-harmonic</a:t>
                      </a:r>
                    </a:p>
                    <a:p>
                      <a:pPr algn="ctr"/>
                      <a:r>
                        <a:rPr lang="en-US" dirty="0"/>
                        <a:t>Leakage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-15dBc </a:t>
                      </a:r>
                    </a:p>
                    <a:p>
                      <a:pPr algn="ctr"/>
                      <a:r>
                        <a:rPr lang="en-US" dirty="0"/>
                        <a:t>To -26dBc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-47dBc</a:t>
                      </a:r>
                    </a:p>
                    <a:p>
                      <a:pPr algn="ctr"/>
                      <a:r>
                        <a:rPr lang="en-US" dirty="0"/>
                        <a:t>To  under noise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-4dBc </a:t>
                      </a:r>
                    </a:p>
                    <a:p>
                      <a:pPr algn="ctr"/>
                      <a:r>
                        <a:rPr lang="en-US" dirty="0"/>
                        <a:t>to -19.5dBc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289172"/>
                  </a:ext>
                </a:extLst>
              </a:tr>
              <a:tr h="7516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Harmonic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Measured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</a:t>
                      </a:r>
                    </a:p>
                    <a:p>
                      <a:pPr algn="ctr"/>
                      <a:r>
                        <a:rPr lang="en-US" dirty="0"/>
                        <a:t> Measured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3F0 -20dBc</a:t>
                      </a:r>
                    </a:p>
                    <a:p>
                      <a:pPr algn="ctr"/>
                      <a:r>
                        <a:rPr lang="en-US" dirty="0"/>
                        <a:t>5F0 -48dBc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0dBc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213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718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B7932-0F7D-93B2-D2E4-06065BA4B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 Chinese devices had no Instructions or Labels (Except One)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ABEA3-9416-8729-ADFD-B7602BF38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 the first Chinese unit, I measured what was coming out of the ports and figured out which was the fundamental (and could do division) and which was the multiplied (doubled) output</a:t>
            </a:r>
          </a:p>
          <a:p>
            <a:r>
              <a:rPr lang="en-US" dirty="0"/>
              <a:t>The other Chinese units  had similar arrangements, so I quickly found those ports</a:t>
            </a:r>
          </a:p>
          <a:p>
            <a:r>
              <a:rPr lang="en-US" dirty="0"/>
              <a:t>10 MHz Reference input?</a:t>
            </a:r>
          </a:p>
          <a:p>
            <a:pPr lvl="1"/>
            <a:r>
              <a:rPr lang="en-US" dirty="0"/>
              <a:t>One took the 10 MHz reference as-is</a:t>
            </a:r>
          </a:p>
          <a:p>
            <a:pPr lvl="1"/>
            <a:r>
              <a:rPr lang="en-US" dirty="0"/>
              <a:t>One required removal of a solder bridge</a:t>
            </a:r>
          </a:p>
          <a:p>
            <a:pPr lvl="1"/>
            <a:r>
              <a:rPr lang="en-US" dirty="0"/>
              <a:t>One required removal of a zero ohm resistor but still did not lock, even at the original 125 MHz</a:t>
            </a:r>
          </a:p>
        </p:txBody>
      </p:sp>
    </p:spTree>
    <p:extLst>
      <p:ext uri="{BB962C8B-B14F-4D97-AF65-F5344CB8AC3E}">
        <p14:creationId xmlns:p14="http://schemas.microsoft.com/office/powerpoint/2010/main" val="4095172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29133-0294-FE7D-772A-F204C8A3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083381" cy="1325563"/>
          </a:xfrm>
        </p:spPr>
        <p:txBody>
          <a:bodyPr/>
          <a:lstStyle/>
          <a:p>
            <a:r>
              <a:rPr lang="en-US" dirty="0"/>
              <a:t>Valon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887B4-85B6-29E2-C37B-BDE68E5A5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356514" cy="4351338"/>
          </a:xfrm>
        </p:spPr>
        <p:txBody>
          <a:bodyPr/>
          <a:lstStyle/>
          <a:p>
            <a:r>
              <a:rPr lang="en-US" dirty="0"/>
              <a:t>USB – Full Configuration Manager</a:t>
            </a:r>
          </a:p>
          <a:p>
            <a:pPr lvl="1"/>
            <a:r>
              <a:rPr lang="en-US" dirty="0"/>
              <a:t>Runs on PC</a:t>
            </a:r>
          </a:p>
          <a:p>
            <a:pPr lvl="1"/>
            <a:r>
              <a:rPr lang="en-US" dirty="0"/>
              <a:t>Set Frequency, Freq List, Sanning, Look at and modify Registers</a:t>
            </a:r>
          </a:p>
          <a:p>
            <a:r>
              <a:rPr lang="en-US" dirty="0"/>
              <a:t>Ethernet – Most of Configuration Manager</a:t>
            </a:r>
          </a:p>
          <a:p>
            <a:pPr lvl="1"/>
            <a:r>
              <a:rPr lang="en-US" dirty="0"/>
              <a:t>Enter Frequency, Choose from List</a:t>
            </a:r>
          </a:p>
          <a:p>
            <a:pPr lvl="1"/>
            <a:r>
              <a:rPr lang="en-US" dirty="0"/>
              <a:t>Web Based, can operate from phone! 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B796D7-1A71-5008-4FAB-C52F3F5E5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6070387" y="365126"/>
            <a:ext cx="3073613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92166-679F-51DF-29B4-7F5DCDBBE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Programmer MKU Old School</a:t>
            </a:r>
          </a:p>
        </p:txBody>
      </p:sp>
      <p:pic>
        <p:nvPicPr>
          <p:cNvPr id="7" name="Picture 6" descr="A screen with a small screen on it&#10;&#10;AI-generated content may be incorrect.">
            <a:extLst>
              <a:ext uri="{FF2B5EF4-FFF2-40B4-BE49-F238E27FC236}">
                <a16:creationId xmlns:a16="http://schemas.microsoft.com/office/drawing/2014/main" id="{0940010D-4519-7BAB-588D-CADCE4485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31597" b="22313"/>
          <a:stretch/>
        </p:blipFill>
        <p:spPr>
          <a:xfrm>
            <a:off x="4073236" y="3865418"/>
            <a:ext cx="4572000" cy="2992582"/>
          </a:xfrm>
          <a:prstGeom prst="rect">
            <a:avLst/>
          </a:prstGeom>
        </p:spPr>
      </p:pic>
      <p:pic>
        <p:nvPicPr>
          <p:cNvPr id="5" name="Picture 4" descr="A screen on a green surface&#10;&#10;AI-generated content may be incorrect.">
            <a:extLst>
              <a:ext uri="{FF2B5EF4-FFF2-40B4-BE49-F238E27FC236}">
                <a16:creationId xmlns:a16="http://schemas.microsoft.com/office/drawing/2014/main" id="{10AC471D-D9B7-E4A0-4D38-94BE00484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9" b="6392"/>
          <a:stretch/>
        </p:blipFill>
        <p:spPr>
          <a:xfrm rot="5400000">
            <a:off x="1876300" y="308758"/>
            <a:ext cx="2831217" cy="5130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F95290-15AC-AC06-F0F4-B9541AC577C6}"/>
              </a:ext>
            </a:extLst>
          </p:cNvPr>
          <p:cNvSpPr txBox="1"/>
          <p:nvPr/>
        </p:nvSpPr>
        <p:spPr>
          <a:xfrm>
            <a:off x="6065596" y="1352878"/>
            <a:ext cx="254794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$100 - BUT</a:t>
            </a:r>
          </a:p>
          <a:p>
            <a:pPr algn="ctr"/>
            <a:r>
              <a:rPr lang="en-US" sz="2800" b="1" dirty="0"/>
              <a:t>Appears that</a:t>
            </a:r>
          </a:p>
          <a:p>
            <a:pPr algn="ctr"/>
            <a:r>
              <a:rPr lang="en-US" sz="2800" b="1" u="sng" dirty="0"/>
              <a:t>Newer Display</a:t>
            </a:r>
          </a:p>
          <a:p>
            <a:pPr algn="ctr"/>
            <a:r>
              <a:rPr lang="en-US" sz="2800" b="1" u="sng" dirty="0"/>
              <a:t>No longer </a:t>
            </a:r>
          </a:p>
          <a:p>
            <a:pPr algn="ctr"/>
            <a:r>
              <a:rPr lang="en-US" sz="2800" b="1" u="sng" dirty="0"/>
              <a:t>Compatible</a:t>
            </a:r>
          </a:p>
        </p:txBody>
      </p:sp>
    </p:spTree>
    <p:extLst>
      <p:ext uri="{BB962C8B-B14F-4D97-AF65-F5344CB8AC3E}">
        <p14:creationId xmlns:p14="http://schemas.microsoft.com/office/powerpoint/2010/main" val="1847251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61134-36D0-334F-3542-351A88A6E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D225-4460-1736-E815-5C1F9CEC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Programmer MKU New School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31FDFA-BF14-F688-E6B6-209A55215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29304" r="3416" b="21315"/>
          <a:stretch/>
        </p:blipFill>
        <p:spPr>
          <a:xfrm>
            <a:off x="859872" y="2213908"/>
            <a:ext cx="7863037" cy="3616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E1D4D4-F0AA-6807-C86C-8A039D7B3F36}"/>
              </a:ext>
            </a:extLst>
          </p:cNvPr>
          <p:cNvSpPr txBox="1"/>
          <p:nvPr/>
        </p:nvSpPr>
        <p:spPr>
          <a:xfrm>
            <a:off x="6412675" y="1521410"/>
            <a:ext cx="19945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$400</a:t>
            </a:r>
          </a:p>
          <a:p>
            <a:pPr algn="ctr"/>
            <a:r>
              <a:rPr lang="en-US" sz="2800" b="1" dirty="0"/>
              <a:t>The NEW</a:t>
            </a:r>
          </a:p>
          <a:p>
            <a:pPr algn="ctr"/>
            <a:r>
              <a:rPr lang="en-US" sz="2800" b="1" dirty="0"/>
              <a:t>Kuhne Way</a:t>
            </a:r>
          </a:p>
        </p:txBody>
      </p:sp>
    </p:spTree>
    <p:extLst>
      <p:ext uri="{BB962C8B-B14F-4D97-AF65-F5344CB8AC3E}">
        <p14:creationId xmlns:p14="http://schemas.microsoft.com/office/powerpoint/2010/main" val="2245397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E15B-9628-0C68-0CF3-A2753586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Advice to Fix Chinese 5355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136000-13BA-5C9D-2991-B4932EEFF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t="9504" r="10456" b="9091"/>
          <a:stretch/>
        </p:blipFill>
        <p:spPr>
          <a:xfrm>
            <a:off x="1135000" y="1448790"/>
            <a:ext cx="7207397" cy="49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094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A17E034C-FC16-27E6-64C7-354C7F0F1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6325" r="13827" b="7380"/>
          <a:stretch/>
        </p:blipFill>
        <p:spPr>
          <a:xfrm>
            <a:off x="795647" y="783771"/>
            <a:ext cx="7239002" cy="5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46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718BF8-8610-B1AD-F8E9-562A956DD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11215" r="8938" b="5668"/>
          <a:stretch/>
        </p:blipFill>
        <p:spPr>
          <a:xfrm>
            <a:off x="949361" y="685799"/>
            <a:ext cx="7245277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51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1CD0-CD2C-58AF-E12F-F496E6A8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80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SV1AFN.COM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5C6963A-D13A-BF6D-D2AA-4E81AF29E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5" t="32727" r="8327"/>
          <a:stretch/>
        </p:blipFill>
        <p:spPr>
          <a:xfrm>
            <a:off x="628650" y="1162500"/>
            <a:ext cx="8116019" cy="533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41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505C0-7E5D-BD35-39AB-3863840D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747"/>
            <a:ext cx="7886700" cy="786780"/>
          </a:xfrm>
        </p:spPr>
        <p:txBody>
          <a:bodyPr/>
          <a:lstStyle/>
          <a:p>
            <a:pPr algn="ctr"/>
            <a:r>
              <a:rPr lang="en-US" dirty="0"/>
              <a:t>Summary cont.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9BD8B7A-9A90-07A4-DEDC-B02EE9E060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695981"/>
              </p:ext>
            </p:extLst>
          </p:nvPr>
        </p:nvGraphicFramePr>
        <p:xfrm>
          <a:off x="734786" y="997527"/>
          <a:ext cx="7886700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5546325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3186337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245185110"/>
                    </a:ext>
                  </a:extLst>
                </a:gridCol>
              </a:tblGrid>
              <a:tr h="3934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OBJECTIVE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CHOICE &amp; CONSIDERATIONS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339830"/>
                  </a:ext>
                </a:extLst>
              </a:tr>
              <a:tr h="1261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Cheap, 8-13.8 GHz, Low Power,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Spurs below -30 </a:t>
                      </a:r>
                      <a:r>
                        <a:rPr lang="en-US" sz="2000" dirty="0" err="1"/>
                        <a:t>dBc</a:t>
                      </a:r>
                      <a:endParaRPr lang="en-US" sz="2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All Frequencies but with spurs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Chinese </a:t>
                      </a:r>
                      <a:r>
                        <a:rPr lang="en-US" sz="2000" dirty="0" err="1"/>
                        <a:t>Ebay</a:t>
                      </a:r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 Prefer #2 for Performance</a:t>
                      </a:r>
                    </a:p>
                    <a:p>
                      <a:pPr algn="ctr"/>
                      <a:r>
                        <a:rPr lang="en-US" sz="2000" dirty="0"/>
                        <a:t>Prefer #1 for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$100 to $170</a:t>
                      </a:r>
                    </a:p>
                    <a:p>
                      <a:pPr algn="ctr"/>
                      <a:r>
                        <a:rPr lang="en-US" sz="2000" dirty="0"/>
                        <a:t>Pre-Tarriff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Consider Filters</a:t>
                      </a:r>
                    </a:p>
                    <a:p>
                      <a:pPr algn="ctr"/>
                      <a:r>
                        <a:rPr lang="en-US" sz="2000" dirty="0"/>
                        <a:t>Look at Improvements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02394"/>
                  </a:ext>
                </a:extLst>
              </a:tr>
              <a:tr h="60984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Affordable High Quality LO</a:t>
                      </a:r>
                    </a:p>
                    <a:p>
                      <a:pPr algn="ctr"/>
                      <a:r>
                        <a:rPr lang="en-US" sz="2000" dirty="0"/>
                        <a:t>Solid, Tough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Kuhne MKU 8-13 PLL 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$450 + another $400 for Programming</a:t>
                      </a:r>
                    </a:p>
                    <a:p>
                      <a:pPr algn="ctr"/>
                      <a:r>
                        <a:rPr lang="en-US" sz="2000" dirty="0"/>
                        <a:t>Maybe a $30 Filter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124488"/>
                  </a:ext>
                </a:extLst>
              </a:tr>
              <a:tr h="97009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Bench Source</a:t>
                      </a:r>
                    </a:p>
                    <a:p>
                      <a:pPr algn="ctr"/>
                      <a:r>
                        <a:rPr lang="en-US" sz="2000" dirty="0"/>
                        <a:t>Run from PC or 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Valon 5000 series, </a:t>
                      </a:r>
                    </a:p>
                    <a:p>
                      <a:pPr algn="ctr"/>
                      <a:r>
                        <a:rPr lang="en-US" sz="2000" dirty="0"/>
                        <a:t>5019 goes to 20 GHz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Also 8 and 30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$2500 and might want a $400 Filter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969120"/>
                  </a:ext>
                </a:extLst>
              </a:tr>
              <a:tr h="67906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Bench Source works with other HP Equip for Scalar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HP 3431B or similar</a:t>
                      </a:r>
                    </a:p>
                    <a:p>
                      <a:pPr algn="ctr"/>
                      <a:r>
                        <a:rPr lang="en-US" sz="2000" dirty="0"/>
                        <a:t>Not Portable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Used in the $2K to $4K Range. 5x that  calibrated w guaranty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729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44255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nhole cover on a sidewalk&#10;&#10;AI-generated content may be incorrect.">
            <a:extLst>
              <a:ext uri="{FF2B5EF4-FFF2-40B4-BE49-F238E27FC236}">
                <a16:creationId xmlns:a16="http://schemas.microsoft.com/office/drawing/2014/main" id="{B730603B-253D-1210-4F81-BB6C8861D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84" y="1028723"/>
            <a:ext cx="5712031" cy="5130251"/>
          </a:xfrm>
        </p:spPr>
      </p:pic>
    </p:spTree>
    <p:extLst>
      <p:ext uri="{BB962C8B-B14F-4D97-AF65-F5344CB8AC3E}">
        <p14:creationId xmlns:p14="http://schemas.microsoft.com/office/powerpoint/2010/main" val="3433808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51AF2-BA5B-F6E0-8043-18C52A33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6778"/>
            <a:ext cx="7886700" cy="5232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Port and Frequency (CH1)</a:t>
            </a:r>
          </a:p>
        </p:txBody>
      </p:sp>
      <p:pic>
        <p:nvPicPr>
          <p:cNvPr id="7" name="Picture 6" descr="A screen with a graph&#10;&#10;AI-generated content may be incorrect.">
            <a:extLst>
              <a:ext uri="{FF2B5EF4-FFF2-40B4-BE49-F238E27FC236}">
                <a16:creationId xmlns:a16="http://schemas.microsoft.com/office/drawing/2014/main" id="{DF5A7070-D23F-34CD-354D-3A6534BD7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96" y="1478414"/>
            <a:ext cx="3206652" cy="2431916"/>
          </a:xfrm>
          <a:prstGeom prst="rect">
            <a:avLst/>
          </a:prstGeom>
        </p:spPr>
      </p:pic>
      <p:pic>
        <p:nvPicPr>
          <p:cNvPr id="11" name="Picture 10" descr="A screen with a graph&#10;&#10;AI-generated content may be incorrect.">
            <a:extLst>
              <a:ext uri="{FF2B5EF4-FFF2-40B4-BE49-F238E27FC236}">
                <a16:creationId xmlns:a16="http://schemas.microsoft.com/office/drawing/2014/main" id="{BFE732DB-10E9-C768-47DB-8DFFC859B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518966"/>
            <a:ext cx="3063085" cy="23913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C4F5E-5BC5-5F53-0E96-77FF94010BB7}"/>
              </a:ext>
            </a:extLst>
          </p:cNvPr>
          <p:cNvSpPr txBox="1"/>
          <p:nvPr/>
        </p:nvSpPr>
        <p:spPr>
          <a:xfrm>
            <a:off x="370701" y="2665905"/>
            <a:ext cx="59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572A20-DEC3-A2B5-D597-FBB259329C68}"/>
              </a:ext>
            </a:extLst>
          </p:cNvPr>
          <p:cNvSpPr txBox="1"/>
          <p:nvPr/>
        </p:nvSpPr>
        <p:spPr>
          <a:xfrm>
            <a:off x="331957" y="5317785"/>
            <a:ext cx="59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49F98-1048-2557-8499-F1B3204A038F}"/>
              </a:ext>
            </a:extLst>
          </p:cNvPr>
          <p:cNvSpPr txBox="1"/>
          <p:nvPr/>
        </p:nvSpPr>
        <p:spPr>
          <a:xfrm>
            <a:off x="1326714" y="882596"/>
            <a:ext cx="3027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3.5 to 6.5 GHz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4BD0D1-88FB-A84A-C349-CC8D0BCBA84C}"/>
              </a:ext>
            </a:extLst>
          </p:cNvPr>
          <p:cNvSpPr txBox="1"/>
          <p:nvPr/>
        </p:nvSpPr>
        <p:spPr>
          <a:xfrm>
            <a:off x="4718304" y="882596"/>
            <a:ext cx="3027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7 to 13 GHz</a:t>
            </a:r>
          </a:p>
        </p:txBody>
      </p:sp>
      <p:pic>
        <p:nvPicPr>
          <p:cNvPr id="19" name="Picture 18" descr="A screen with a graph on it&#10;&#10;AI-generated content may be incorrect.">
            <a:extLst>
              <a:ext uri="{FF2B5EF4-FFF2-40B4-BE49-F238E27FC236}">
                <a16:creationId xmlns:a16="http://schemas.microsoft.com/office/drawing/2014/main" id="{3CB2CBC1-E34F-5607-C3E2-BDD0CCFDA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40" y="4174379"/>
            <a:ext cx="3063085" cy="2421164"/>
          </a:xfrm>
          <a:prstGeom prst="rect">
            <a:avLst/>
          </a:prstGeom>
        </p:spPr>
      </p:pic>
      <p:pic>
        <p:nvPicPr>
          <p:cNvPr id="21" name="Picture 20" descr="A screen with a graph&#10;&#10;AI-generated content may be incorrect.">
            <a:extLst>
              <a:ext uri="{FF2B5EF4-FFF2-40B4-BE49-F238E27FC236}">
                <a16:creationId xmlns:a16="http://schemas.microsoft.com/office/drawing/2014/main" id="{8756154E-82C8-00FF-5343-4A6F0DA2B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5" y="4163628"/>
            <a:ext cx="3193813" cy="2431915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F04AEAB7-2712-E6B0-8A2F-1EABDB70C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699" y="1893425"/>
            <a:ext cx="593387" cy="593387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5D0A0E03-4D6C-6084-6ECA-D42B58140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5798" y="4615472"/>
            <a:ext cx="593387" cy="593387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19BB986B-C56A-AF32-DDF1-B1D377C6D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5799" y="1903679"/>
            <a:ext cx="593387" cy="593387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14E0765A-F0D3-3A75-54E3-053EC21C5B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5902" y="4615472"/>
            <a:ext cx="593387" cy="59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43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F23E-348E-003B-7876-A8056741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Connections, Control  (CH1)</a:t>
            </a:r>
            <a:br>
              <a:rPr lang="en-US" dirty="0"/>
            </a:br>
            <a:r>
              <a:rPr lang="en-US" sz="3600" dirty="0"/>
              <a:t>“ADF5355 V3 13.6 GHz RF Signal Generator Core Board Sweep Frequency +STM32 Board”</a:t>
            </a:r>
          </a:p>
        </p:txBody>
      </p:sp>
      <p:pic>
        <p:nvPicPr>
          <p:cNvPr id="4" name="Picture 3" descr="A small electronic device with a screen&#10;&#10;AI-generated content may be incorrect.">
            <a:extLst>
              <a:ext uri="{FF2B5EF4-FFF2-40B4-BE49-F238E27FC236}">
                <a16:creationId xmlns:a16="http://schemas.microsoft.com/office/drawing/2014/main" id="{57D9E112-AE71-2E0A-3A55-707291292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00" y="2684834"/>
            <a:ext cx="3376899" cy="3376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CF52D7-20AD-E7E9-45CD-43DA0A30B49E}"/>
              </a:ext>
            </a:extLst>
          </p:cNvPr>
          <p:cNvSpPr txBox="1"/>
          <p:nvPr/>
        </p:nvSpPr>
        <p:spPr>
          <a:xfrm>
            <a:off x="6095235" y="2739153"/>
            <a:ext cx="1516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PORT A</a:t>
            </a:r>
          </a:p>
          <a:p>
            <a:pPr algn="ctr"/>
            <a:r>
              <a:rPr lang="en-US" dirty="0"/>
              <a:t>Fundamental</a:t>
            </a:r>
          </a:p>
          <a:p>
            <a:pPr algn="ctr"/>
            <a:r>
              <a:rPr lang="en-US" dirty="0"/>
              <a:t>And Divided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D5248-42AD-6779-7C14-237414CDFAAE}"/>
              </a:ext>
            </a:extLst>
          </p:cNvPr>
          <p:cNvSpPr txBox="1"/>
          <p:nvPr/>
        </p:nvSpPr>
        <p:spPr>
          <a:xfrm>
            <a:off x="6290738" y="4063003"/>
            <a:ext cx="1171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PORT A</a:t>
            </a:r>
          </a:p>
          <a:p>
            <a:pPr algn="ctr"/>
            <a:r>
              <a:rPr lang="en-US" dirty="0"/>
              <a:t>Terminate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F45BE-9E2B-EFED-AFF1-32BA10276101}"/>
              </a:ext>
            </a:extLst>
          </p:cNvPr>
          <p:cNvSpPr txBox="1"/>
          <p:nvPr/>
        </p:nvSpPr>
        <p:spPr>
          <a:xfrm>
            <a:off x="4371412" y="1815823"/>
            <a:ext cx="1039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PORT B</a:t>
            </a:r>
          </a:p>
          <a:p>
            <a:pPr algn="ctr"/>
            <a:r>
              <a:rPr lang="en-US" dirty="0"/>
              <a:t>Doubled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CFA28-7B18-740E-D1D1-B5B13368DFCC}"/>
              </a:ext>
            </a:extLst>
          </p:cNvPr>
          <p:cNvSpPr txBox="1"/>
          <p:nvPr/>
        </p:nvSpPr>
        <p:spPr>
          <a:xfrm>
            <a:off x="2719913" y="2038503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USB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A31F0-5D6C-0288-B53E-B79729208222}"/>
              </a:ext>
            </a:extLst>
          </p:cNvPr>
          <p:cNvSpPr txBox="1"/>
          <p:nvPr/>
        </p:nvSpPr>
        <p:spPr>
          <a:xfrm>
            <a:off x="817576" y="4348287"/>
            <a:ext cx="1157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REF A</a:t>
            </a:r>
          </a:p>
          <a:p>
            <a:pPr algn="ctr"/>
            <a:r>
              <a:rPr lang="en-US" dirty="0"/>
              <a:t>10 MHz In</a:t>
            </a:r>
          </a:p>
          <a:p>
            <a:pPr algn="ctr"/>
            <a:r>
              <a:rPr lang="en-US" u="sng" dirty="0">
                <a:solidFill>
                  <a:srgbClr val="FF0000"/>
                </a:solidFill>
              </a:rPr>
              <a:t>SEE MOD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47E74C-8585-1835-CFD4-30E6F982C1B2}"/>
              </a:ext>
            </a:extLst>
          </p:cNvPr>
          <p:cNvSpPr txBox="1"/>
          <p:nvPr/>
        </p:nvSpPr>
        <p:spPr>
          <a:xfrm>
            <a:off x="988199" y="3447542"/>
            <a:ext cx="1362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Ref -</a:t>
            </a:r>
          </a:p>
          <a:p>
            <a:pPr algn="ctr"/>
            <a:r>
              <a:rPr lang="en-US" dirty="0"/>
              <a:t>Leave Open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629F19-0F21-E84B-60C3-18EEBBF8FA96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128840" y="2407835"/>
            <a:ext cx="991360" cy="697999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B0854B-F4E5-FA93-562A-557298C0D216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904689" y="4373283"/>
            <a:ext cx="386049" cy="151385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33011B-2310-4B35-6747-70F81735B155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568040" y="2739153"/>
            <a:ext cx="322906" cy="458135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B1E606-CC09-59BC-6AE0-A83995BABE12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749047" y="3339318"/>
            <a:ext cx="346188" cy="44771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0F89F3-BBAE-D602-6C77-1887537E207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350751" y="3770708"/>
            <a:ext cx="369162" cy="323165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FEA77D-0D2C-2A75-1E12-7D9264EE698F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975264" y="4620371"/>
            <a:ext cx="906701" cy="18958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47ED30-2CC4-1F67-6F1D-B174E4251DF5}"/>
              </a:ext>
            </a:extLst>
          </p:cNvPr>
          <p:cNvSpPr txBox="1"/>
          <p:nvPr/>
        </p:nvSpPr>
        <p:spPr>
          <a:xfrm>
            <a:off x="5087428" y="6108750"/>
            <a:ext cx="1788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Move Cursor L 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6471A2-3DCA-071B-B1AB-94574E3154CD}"/>
              </a:ext>
            </a:extLst>
          </p:cNvPr>
          <p:cNvSpPr txBox="1"/>
          <p:nvPr/>
        </p:nvSpPr>
        <p:spPr>
          <a:xfrm>
            <a:off x="3342134" y="6117215"/>
            <a:ext cx="155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Change Value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387DDD-A2B7-4FCE-8C53-B33DC69F2F73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4120200" y="4373283"/>
            <a:ext cx="295664" cy="1743932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35B479B-0F94-98B6-7288-D1D920E3F233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4120200" y="5125175"/>
            <a:ext cx="451800" cy="992040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4951566-125F-B5B6-59FA-9652048475BB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3964064" y="4928812"/>
            <a:ext cx="1123364" cy="1364604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9FB4E07-39F9-737E-5E40-CB8213CC1080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5054402" y="4663168"/>
            <a:ext cx="33026" cy="163024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77D0A44-DAE8-3849-310F-32327FB14003}"/>
              </a:ext>
            </a:extLst>
          </p:cNvPr>
          <p:cNvSpPr txBox="1"/>
          <p:nvPr/>
        </p:nvSpPr>
        <p:spPr>
          <a:xfrm>
            <a:off x="6244126" y="1950055"/>
            <a:ext cx="228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 $145 </a:t>
            </a:r>
            <a:r>
              <a:rPr lang="en-US" dirty="0" err="1"/>
              <a:t>Ebay</a:t>
            </a:r>
            <a:r>
              <a:rPr lang="en-US" dirty="0"/>
              <a:t> 4/2025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1EB451-A16D-7B2E-504F-5A646FE28FA3}"/>
              </a:ext>
            </a:extLst>
          </p:cNvPr>
          <p:cNvSpPr txBox="1"/>
          <p:nvPr/>
        </p:nvSpPr>
        <p:spPr>
          <a:xfrm>
            <a:off x="1354872" y="5469138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DC In</a:t>
            </a:r>
          </a:p>
          <a:p>
            <a:pPr algn="ctr"/>
            <a:r>
              <a:rPr lang="en-US" dirty="0"/>
              <a:t>6 V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387DF83-E48A-7886-09B6-3F3C694D4790}"/>
              </a:ext>
            </a:extLst>
          </p:cNvPr>
          <p:cNvCxnSpPr>
            <a:cxnSpLocks/>
            <a:stCxn id="52" idx="3"/>
          </p:cNvCxnSpPr>
          <p:nvPr/>
        </p:nvCxnSpPr>
        <p:spPr>
          <a:xfrm flipV="1">
            <a:off x="2090971" y="5244457"/>
            <a:ext cx="1309629" cy="54784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560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5452D-24BC-184E-CC13-0EC20380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60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Remove Solder Bump from jump to enable external Ref on this Board</a:t>
            </a:r>
            <a:br>
              <a:rPr lang="en-US" dirty="0"/>
            </a:br>
            <a:r>
              <a:rPr lang="en-US" dirty="0"/>
              <a:t>10 MHz works great into “CLK-A”</a:t>
            </a:r>
          </a:p>
        </p:txBody>
      </p:sp>
      <p:pic>
        <p:nvPicPr>
          <p:cNvPr id="5" name="Picture 4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DCE8D1B0-10C8-9D7F-5BDC-74F9E2A2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22404"/>
          <a:stretch/>
        </p:blipFill>
        <p:spPr>
          <a:xfrm>
            <a:off x="416198" y="2429771"/>
            <a:ext cx="3856000" cy="3701206"/>
          </a:xfrm>
          <a:prstGeom prst="rect">
            <a:avLst/>
          </a:prstGeom>
        </p:spPr>
      </p:pic>
      <p:pic>
        <p:nvPicPr>
          <p:cNvPr id="7" name="Picture 6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99ACC9C8-BDE4-0296-AA93-9CDBE89A6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15846"/>
          <a:stretch/>
        </p:blipFill>
        <p:spPr>
          <a:xfrm>
            <a:off x="4572000" y="2439218"/>
            <a:ext cx="3526216" cy="3691759"/>
          </a:xfrm>
          <a:prstGeom prst="rect">
            <a:avLst/>
          </a:prstGeom>
        </p:spPr>
      </p:pic>
      <p:sp>
        <p:nvSpPr>
          <p:cNvPr id="8" name="Up Arrow 7">
            <a:extLst>
              <a:ext uri="{FF2B5EF4-FFF2-40B4-BE49-F238E27FC236}">
                <a16:creationId xmlns:a16="http://schemas.microsoft.com/office/drawing/2014/main" id="{0C15CCEC-3A2E-B9D9-6C91-D1C5963CB84A}"/>
              </a:ext>
            </a:extLst>
          </p:cNvPr>
          <p:cNvSpPr/>
          <p:nvPr/>
        </p:nvSpPr>
        <p:spPr>
          <a:xfrm rot="18136602">
            <a:off x="2821805" y="4513457"/>
            <a:ext cx="464695" cy="13859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277D874C-080B-42CF-670D-13CC4662A49E}"/>
              </a:ext>
            </a:extLst>
          </p:cNvPr>
          <p:cNvSpPr/>
          <p:nvPr/>
        </p:nvSpPr>
        <p:spPr>
          <a:xfrm rot="18136602">
            <a:off x="6812713" y="4307269"/>
            <a:ext cx="464695" cy="13859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6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4677-3400-703D-A894-B64B3164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Another </a:t>
            </a:r>
            <a:r>
              <a:rPr lang="en-US" sz="4000" dirty="0" err="1"/>
              <a:t>Ebay</a:t>
            </a:r>
            <a:r>
              <a:rPr lang="en-US" sz="4000" dirty="0"/>
              <a:t> Chinese Model (CH2)</a:t>
            </a:r>
          </a:p>
        </p:txBody>
      </p:sp>
      <p:pic>
        <p:nvPicPr>
          <p:cNvPr id="5" name="Picture 4" descr="A black box with gold connectors&#10;&#10;AI-generated content may be incorrect.">
            <a:extLst>
              <a:ext uri="{FF2B5EF4-FFF2-40B4-BE49-F238E27FC236}">
                <a16:creationId xmlns:a16="http://schemas.microsoft.com/office/drawing/2014/main" id="{138F8D6E-3FF0-6798-1258-86E1C47A9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0"/>
          <a:stretch/>
        </p:blipFill>
        <p:spPr>
          <a:xfrm>
            <a:off x="5413345" y="2110902"/>
            <a:ext cx="3510923" cy="3657600"/>
          </a:xfrm>
          <a:prstGeom prst="rect">
            <a:avLst/>
          </a:prstGeom>
        </p:spPr>
      </p:pic>
      <p:pic>
        <p:nvPicPr>
          <p:cNvPr id="7" name="Picture 6" descr="A close-up of a device&#10;&#10;AI-generated content may be incorrect.">
            <a:extLst>
              <a:ext uri="{FF2B5EF4-FFF2-40B4-BE49-F238E27FC236}">
                <a16:creationId xmlns:a16="http://schemas.microsoft.com/office/drawing/2014/main" id="{49DB5839-7EE5-5438-191B-5BF304B3B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72051"/>
            <a:ext cx="4508551" cy="512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42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1529</TotalTime>
  <Words>1473</Words>
  <Application>Microsoft Macintosh PowerPoint</Application>
  <PresentationFormat>On-screen Show (4:3)</PresentationFormat>
  <Paragraphs>355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Aptos</vt:lpstr>
      <vt:lpstr>Aptos Display</vt:lpstr>
      <vt:lpstr>Arial</vt:lpstr>
      <vt:lpstr>Office Theme</vt:lpstr>
      <vt:lpstr>Synthesizers for Amateur Radio NEWS Conference 2025  -  WA1MBA</vt:lpstr>
      <vt:lpstr>Talk Outline</vt:lpstr>
      <vt:lpstr>Four Synthesizer Groups</vt:lpstr>
      <vt:lpstr>There are others</vt:lpstr>
      <vt:lpstr>The Chinese devices had no Instructions or Labels (Except One)</vt:lpstr>
      <vt:lpstr>Port and Frequency (CH1)</vt:lpstr>
      <vt:lpstr>Connections, Control  (CH1) “ADF5355 V3 13.6 GHz RF Signal Generator Core Board Sweep Frequency +STM32 Board”</vt:lpstr>
      <vt:lpstr>Remove Solder Bump from jump to enable external Ref on this Board 10 MHz works great into “CLK-A”</vt:lpstr>
      <vt:lpstr>Another Ebay Chinese Model (CH2)</vt:lpstr>
      <vt:lpstr>Remove Internal 10MHz Osc and Wire to Internal Socket File hole above DC to let thin coax out to SMA for 10 MHz</vt:lpstr>
      <vt:lpstr>Talk Outline</vt:lpstr>
      <vt:lpstr>Architecture</vt:lpstr>
      <vt:lpstr>PLL Synthesizer</vt:lpstr>
      <vt:lpstr>The AD 5355 PLL Synthesizer</vt:lpstr>
      <vt:lpstr>PowerPoint Presentation</vt:lpstr>
      <vt:lpstr>Talk Outline</vt:lpstr>
      <vt:lpstr>Tests to Understand these Synthesizers</vt:lpstr>
      <vt:lpstr>Did NOT Test for Phase Noise Find them on the web</vt:lpstr>
      <vt:lpstr>Compared Across Synth’s  for Each Test</vt:lpstr>
      <vt:lpstr>Talk Outline</vt:lpstr>
      <vt:lpstr>12,960 Wide</vt:lpstr>
      <vt:lpstr>12,960 (and 19.4*)  Closeup</vt:lpstr>
      <vt:lpstr>12,960 Closeup</vt:lpstr>
      <vt:lpstr>12,960 Closeup</vt:lpstr>
      <vt:lpstr>19,440 Closeup</vt:lpstr>
      <vt:lpstr>8 GHz Wide</vt:lpstr>
      <vt:lpstr>8 GHz Closeup</vt:lpstr>
      <vt:lpstr>1152 Wide</vt:lpstr>
      <vt:lpstr>1152 Close</vt:lpstr>
      <vt:lpstr>1152 Vey Close CH1</vt:lpstr>
      <vt:lpstr>1152 Very Close MKU</vt:lpstr>
      <vt:lpstr>1152 Very Close VALON</vt:lpstr>
      <vt:lpstr>Harmonics and Subharmonics</vt:lpstr>
      <vt:lpstr>Harmonics – Valon @ 1.152 to 10</vt:lpstr>
      <vt:lpstr>Harmonics – Valon @ 1.152 to 24</vt:lpstr>
      <vt:lpstr>Harmonics – CH2 1152 at 24192</vt:lpstr>
      <vt:lpstr>Harmonics – MKU @ 10 GHz Includes Harmonics of 5 GHz Subharmonic (fund)</vt:lpstr>
      <vt:lpstr>Subharmonic Leakage  of MKU @ 10 GHz = &lt;-60dBc</vt:lpstr>
      <vt:lpstr>Subharmonic Leakage  MKU @12 GHz = -47dBc</vt:lpstr>
      <vt:lpstr>Explain Low Fundamental Leakage but Significant Harmonics of Fundamental</vt:lpstr>
      <vt:lpstr>Explain Low Fundamental Leakage but Leakage of Harmonics of Divided Fundamental</vt:lpstr>
      <vt:lpstr>Harmonics &amp; Subharmonics</vt:lpstr>
      <vt:lpstr>You might want to use a filter</vt:lpstr>
      <vt:lpstr>Minicircuits Filters (hundreds) Plenty of Highpass and Bandpass</vt:lpstr>
      <vt:lpstr>Filters, High Pass Good to 11 or 13 GHz $32</vt:lpstr>
      <vt:lpstr>Filters – High Pass  Good to 20 GHz $210</vt:lpstr>
      <vt:lpstr>PowerPoint Presentation</vt:lpstr>
      <vt:lpstr>Talk Outline</vt:lpstr>
      <vt:lpstr>Summary</vt:lpstr>
      <vt:lpstr>Valon Programming</vt:lpstr>
      <vt:lpstr>Programmer MKU Old School</vt:lpstr>
      <vt:lpstr>Programmer MKU New School</vt:lpstr>
      <vt:lpstr>Advice to Fix Chinese 5355</vt:lpstr>
      <vt:lpstr>PowerPoint Presentation</vt:lpstr>
      <vt:lpstr>PowerPoint Presentation</vt:lpstr>
      <vt:lpstr>SV1AFN.COM</vt:lpstr>
      <vt:lpstr>Summary cont.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Williams</dc:creator>
  <cp:lastModifiedBy>Thomas Williams</cp:lastModifiedBy>
  <cp:revision>35</cp:revision>
  <dcterms:created xsi:type="dcterms:W3CDTF">2025-04-19T14:38:11Z</dcterms:created>
  <dcterms:modified xsi:type="dcterms:W3CDTF">2025-05-10T11:54:21Z</dcterms:modified>
</cp:coreProperties>
</file>