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720000" y="1440000"/>
            <a:ext cx="86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E018E3-519F-4BD6-844B-679368C8ADC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cu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20000" y="1440000"/>
            <a:ext cx="86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5C5A7E9-0477-4DDB-B076-DD474D4AF4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c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720000" y="1440000"/>
            <a:ext cx="86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2BE3C1B-8139-4BBD-8A6F-163CD089204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Foc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194F5E4-3C3A-4B49-BB8B-4A224B83138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c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720000" y="1440000"/>
            <a:ext cx="86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129AA6F-7131-44CB-B60C-13BB06616C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0" y="0"/>
            <a:ext cx="4860360" cy="2880360"/>
          </a:xfrm>
          <a:custGeom>
            <a:avLst/>
            <a:gdLst/>
            <a:ahLst/>
            <a:rect l="0" t="0" r="r" b="b"/>
            <a:pathLst>
              <a:path w="13501" h="8001">
                <a:moveTo>
                  <a:pt x="0" y="0"/>
                </a:moveTo>
                <a:lnTo>
                  <a:pt x="0" y="500"/>
                </a:lnTo>
                <a:lnTo>
                  <a:pt x="10405" y="8001"/>
                </a:lnTo>
                <a:lnTo>
                  <a:pt x="13501" y="0"/>
                </a:lnTo>
                <a:lnTo>
                  <a:pt x="0" y="0"/>
                </a:lnTo>
                <a:close/>
              </a:path>
            </a:pathLst>
          </a:custGeom>
          <a:solidFill>
            <a:srgbClr val="f10d0c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"/>
          <p:cNvSpPr/>
          <p:nvPr/>
        </p:nvSpPr>
        <p:spPr>
          <a:xfrm>
            <a:off x="4320000" y="0"/>
            <a:ext cx="5760360" cy="2160360"/>
          </a:xfrm>
          <a:custGeom>
            <a:avLst/>
            <a:gdLst/>
            <a:ahLst/>
            <a:rect l="0" t="0" r="r" b="b"/>
            <a:pathLst>
              <a:path w="16001" h="6001">
                <a:moveTo>
                  <a:pt x="16001" y="0"/>
                </a:moveTo>
                <a:lnTo>
                  <a:pt x="2500" y="0"/>
                </a:lnTo>
                <a:lnTo>
                  <a:pt x="0" y="6001"/>
                </a:lnTo>
                <a:lnTo>
                  <a:pt x="16001" y="2500"/>
                </a:lnTo>
                <a:lnTo>
                  <a:pt x="16001" y="0"/>
                </a:lnTo>
                <a:close/>
              </a:path>
            </a:pathLst>
          </a:custGeom>
          <a:solidFill>
            <a:srgbClr val="ea750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"/>
          <p:cNvSpPr/>
          <p:nvPr/>
        </p:nvSpPr>
        <p:spPr>
          <a:xfrm>
            <a:off x="5580000" y="1260000"/>
            <a:ext cx="4500360" cy="3780360"/>
          </a:xfrm>
          <a:custGeom>
            <a:avLst/>
            <a:gdLst/>
            <a:ahLst/>
            <a:rect l="0" t="0" r="r" b="b"/>
            <a:pathLst>
              <a:path w="12501" h="10501">
                <a:moveTo>
                  <a:pt x="12501" y="10501"/>
                </a:moveTo>
                <a:lnTo>
                  <a:pt x="12501" y="0"/>
                </a:lnTo>
                <a:lnTo>
                  <a:pt x="0" y="2500"/>
                </a:lnTo>
                <a:lnTo>
                  <a:pt x="12501" y="10501"/>
                </a:lnTo>
                <a:close/>
              </a:path>
            </a:pathLst>
          </a:custGeom>
          <a:solidFill>
            <a:srgbClr val="e8a202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5" name=""/>
          <p:cNvSpPr/>
          <p:nvPr/>
        </p:nvSpPr>
        <p:spPr>
          <a:xfrm>
            <a:off x="5580000" y="3060000"/>
            <a:ext cx="4500360" cy="2610360"/>
          </a:xfrm>
          <a:custGeom>
            <a:avLst/>
            <a:gdLst/>
            <a:ahLst/>
            <a:rect l="0" t="0" r="r" b="b"/>
            <a:pathLst>
              <a:path w="12501" h="7251">
                <a:moveTo>
                  <a:pt x="12501" y="7251"/>
                </a:moveTo>
                <a:lnTo>
                  <a:pt x="12501" y="6501"/>
                </a:lnTo>
                <a:lnTo>
                  <a:pt x="2000" y="0"/>
                </a:lnTo>
                <a:lnTo>
                  <a:pt x="0" y="7251"/>
                </a:lnTo>
                <a:lnTo>
                  <a:pt x="12501" y="7251"/>
                </a:lnTo>
                <a:close/>
              </a:path>
            </a:pathLst>
          </a:custGeom>
          <a:solidFill>
            <a:srgbClr val="16825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6" name=""/>
          <p:cNvSpPr/>
          <p:nvPr/>
        </p:nvSpPr>
        <p:spPr>
          <a:xfrm>
            <a:off x="0" y="3762000"/>
            <a:ext cx="5760360" cy="1908360"/>
          </a:xfrm>
          <a:custGeom>
            <a:avLst/>
            <a:gdLst/>
            <a:ahLst/>
            <a:rect l="0" t="0" r="r" b="b"/>
            <a:pathLst>
              <a:path w="16001" h="5301">
                <a:moveTo>
                  <a:pt x="0" y="5301"/>
                </a:moveTo>
                <a:lnTo>
                  <a:pt x="14501" y="5301"/>
                </a:lnTo>
                <a:lnTo>
                  <a:pt x="16001" y="0"/>
                </a:lnTo>
                <a:lnTo>
                  <a:pt x="0" y="2546"/>
                </a:lnTo>
                <a:lnTo>
                  <a:pt x="0" y="5301"/>
                </a:lnTo>
                <a:close/>
              </a:path>
            </a:pathLst>
          </a:custGeom>
          <a:solidFill>
            <a:srgbClr val="3465a4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7" name=""/>
          <p:cNvSpPr/>
          <p:nvPr/>
        </p:nvSpPr>
        <p:spPr>
          <a:xfrm>
            <a:off x="0" y="540000"/>
            <a:ext cx="4320360" cy="3780360"/>
          </a:xfrm>
          <a:custGeom>
            <a:avLst/>
            <a:gdLst/>
            <a:ahLst/>
            <a:rect l="0" t="0" r="r" b="b"/>
            <a:pathLst>
              <a:path w="12001" h="10501">
                <a:moveTo>
                  <a:pt x="0" y="0"/>
                </a:moveTo>
                <a:lnTo>
                  <a:pt x="0" y="10501"/>
                </a:lnTo>
                <a:lnTo>
                  <a:pt x="12001" y="8501"/>
                </a:lnTo>
                <a:lnTo>
                  <a:pt x="0" y="0"/>
                </a:lnTo>
                <a:close/>
              </a:path>
            </a:pathLst>
          </a:custGeom>
          <a:solidFill>
            <a:srgbClr val="78037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dt" idx="1"/>
          </p:nvPr>
        </p:nvSpPr>
        <p:spPr>
          <a:xfrm>
            <a:off x="36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&lt;date/time&gt;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ftr" idx="2"/>
          </p:nvPr>
        </p:nvSpPr>
        <p:spPr>
          <a:xfrm>
            <a:off x="3420000" y="5220000"/>
            <a:ext cx="32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&lt;footer&gt;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sldNum" idx="3"/>
          </p:nvPr>
        </p:nvSpPr>
        <p:spPr>
          <a:xfrm>
            <a:off x="738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 algn="r">
              <a:buNone/>
            </a:pPr>
            <a:fld id="{9F3DFF14-6F54-47D3-BAB3-29DA1699A4DB}" type="slidenum"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&lt;number&gt;</a:t>
            </a:fld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body"/>
          </p:nvPr>
        </p:nvSpPr>
        <p:spPr>
          <a:xfrm>
            <a:off x="3780000" y="1980000"/>
            <a:ext cx="2520000" cy="18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500" lnSpcReduction="19999"/>
          </a:bodyPr>
          <a:p>
            <a:pPr indent="0" algn="ctr">
              <a:spcAft>
                <a:spcPts val="1060"/>
              </a:spcAft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Click to edit the outline text format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lvl="1" indent="0" algn="ctr">
              <a:spcAft>
                <a:spcPts val="848"/>
              </a:spcAft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Second Outline Level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lvl="2" indent="0" algn="ctr">
              <a:spcAft>
                <a:spcPts val="635"/>
              </a:spcAft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Third Outline Level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lvl="3" indent="0" algn="ctr">
              <a:spcAft>
                <a:spcPts val="422"/>
              </a:spcAft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Fourth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lvl="4" indent="0" algn="ctr">
              <a:spcAft>
                <a:spcPts val="213"/>
              </a:spcAft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Fifth Outline Level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lvl="5" indent="0" algn="ctr">
              <a:spcAft>
                <a:spcPts val="213"/>
              </a:spcAft>
            </a:pPr>
            <a:r>
              <a:rPr lang="en-US" sz="1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Sixth Outline Level</a:t>
            </a:r>
            <a:endParaRPr lang="en-US" sz="1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lvl="6" indent="0" algn="ctr">
              <a:spcAft>
                <a:spcPts val="213"/>
              </a:spcAft>
            </a:pPr>
            <a:r>
              <a:rPr lang="en-US" sz="1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Seventh Outline Level</a:t>
            </a:r>
            <a:endParaRPr lang="en-US" sz="1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title"/>
          </p:nvPr>
        </p:nvSpPr>
        <p:spPr>
          <a:xfrm>
            <a:off x="540000" y="180000"/>
            <a:ext cx="396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ffffff"/>
                </a:solidFill>
                <a:effectLst/>
                <a:uFillTx/>
                <a:latin typeface="DejaVu Sans"/>
              </a:rPr>
              <a:t>Click to edit the title text format</a:t>
            </a:r>
            <a:endParaRPr lang="en-US" sz="3200" b="0" u="none" strike="noStrike">
              <a:solidFill>
                <a:srgbClr val="ffffff"/>
              </a:solidFill>
              <a:effectLst/>
              <a:uFillTx/>
              <a:latin typeface="DejaVu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"/>
          <p:cNvSpPr/>
          <p:nvPr/>
        </p:nvSpPr>
        <p:spPr>
          <a:xfrm>
            <a:off x="0" y="0"/>
            <a:ext cx="3276360" cy="3240360"/>
          </a:xfrm>
          <a:custGeom>
            <a:avLst/>
            <a:gdLst/>
            <a:ahLst/>
            <a:rect l="0" t="0" r="r" b="b"/>
            <a:pathLst>
              <a:path w="9101" h="9001">
                <a:moveTo>
                  <a:pt x="0" y="0"/>
                </a:moveTo>
                <a:lnTo>
                  <a:pt x="9101" y="0"/>
                </a:lnTo>
                <a:lnTo>
                  <a:pt x="6101" y="9001"/>
                </a:lnTo>
                <a:lnTo>
                  <a:pt x="0" y="4501"/>
                </a:lnTo>
                <a:lnTo>
                  <a:pt x="0" y="0"/>
                </a:lnTo>
                <a:close/>
              </a:path>
            </a:pathLst>
          </a:custGeom>
          <a:solidFill>
            <a:srgbClr val="f10d0c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16" name=""/>
          <p:cNvSpPr/>
          <p:nvPr/>
        </p:nvSpPr>
        <p:spPr>
          <a:xfrm>
            <a:off x="3240000" y="0"/>
            <a:ext cx="5400360" cy="1080360"/>
          </a:xfrm>
          <a:custGeom>
            <a:avLst/>
            <a:gdLst/>
            <a:ahLst/>
            <a:rect l="0" t="0" r="r" b="b"/>
            <a:pathLst>
              <a:path w="15001" h="3001">
                <a:moveTo>
                  <a:pt x="1000" y="0"/>
                </a:moveTo>
                <a:lnTo>
                  <a:pt x="0" y="3001"/>
                </a:lnTo>
                <a:lnTo>
                  <a:pt x="15001" y="0"/>
                </a:lnTo>
                <a:lnTo>
                  <a:pt x="1000" y="0"/>
                </a:lnTo>
                <a:close/>
              </a:path>
            </a:pathLst>
          </a:custGeom>
          <a:solidFill>
            <a:srgbClr val="ea750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17" name=""/>
          <p:cNvSpPr/>
          <p:nvPr/>
        </p:nvSpPr>
        <p:spPr>
          <a:xfrm>
            <a:off x="6120000" y="0"/>
            <a:ext cx="3960360" cy="3780360"/>
          </a:xfrm>
          <a:custGeom>
            <a:avLst/>
            <a:gdLst/>
            <a:ahLst/>
            <a:rect l="0" t="0" r="r" b="b"/>
            <a:pathLst>
              <a:path w="11001" h="10501">
                <a:moveTo>
                  <a:pt x="11001" y="0"/>
                </a:moveTo>
                <a:lnTo>
                  <a:pt x="0" y="2500"/>
                </a:lnTo>
                <a:lnTo>
                  <a:pt x="11001" y="10501"/>
                </a:lnTo>
                <a:lnTo>
                  <a:pt x="11001" y="0"/>
                </a:lnTo>
                <a:close/>
              </a:path>
            </a:pathLst>
          </a:custGeom>
          <a:solidFill>
            <a:srgbClr val="e8a202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18" name=""/>
          <p:cNvSpPr/>
          <p:nvPr/>
        </p:nvSpPr>
        <p:spPr>
          <a:xfrm>
            <a:off x="6840000" y="2520000"/>
            <a:ext cx="3240360" cy="3150360"/>
          </a:xfrm>
          <a:custGeom>
            <a:avLst/>
            <a:gdLst/>
            <a:ahLst/>
            <a:rect l="0" t="0" r="r" b="b"/>
            <a:pathLst>
              <a:path w="9001" h="8751">
                <a:moveTo>
                  <a:pt x="9001" y="4501"/>
                </a:moveTo>
                <a:lnTo>
                  <a:pt x="3000" y="0"/>
                </a:lnTo>
                <a:lnTo>
                  <a:pt x="0" y="8751"/>
                </a:lnTo>
                <a:lnTo>
                  <a:pt x="9001" y="8751"/>
                </a:lnTo>
                <a:lnTo>
                  <a:pt x="9001" y="4501"/>
                </a:lnTo>
                <a:close/>
              </a:path>
            </a:pathLst>
          </a:custGeom>
          <a:solidFill>
            <a:srgbClr val="16825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19" name=""/>
          <p:cNvSpPr/>
          <p:nvPr/>
        </p:nvSpPr>
        <p:spPr>
          <a:xfrm>
            <a:off x="1800000" y="4500000"/>
            <a:ext cx="5040360" cy="1170360"/>
          </a:xfrm>
          <a:custGeom>
            <a:avLst/>
            <a:gdLst/>
            <a:ahLst/>
            <a:rect l="0" t="0" r="r" b="b"/>
            <a:pathLst>
              <a:path w="14001" h="3251">
                <a:moveTo>
                  <a:pt x="0" y="3251"/>
                </a:moveTo>
                <a:lnTo>
                  <a:pt x="13001" y="3251"/>
                </a:lnTo>
                <a:lnTo>
                  <a:pt x="14001" y="0"/>
                </a:lnTo>
                <a:lnTo>
                  <a:pt x="0" y="3251"/>
                </a:lnTo>
                <a:close/>
              </a:path>
            </a:pathLst>
          </a:custGeom>
          <a:solidFill>
            <a:srgbClr val="3465a4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20" name=""/>
          <p:cNvSpPr/>
          <p:nvPr/>
        </p:nvSpPr>
        <p:spPr>
          <a:xfrm>
            <a:off x="0" y="2160000"/>
            <a:ext cx="3996360" cy="3510360"/>
          </a:xfrm>
          <a:custGeom>
            <a:avLst/>
            <a:gdLst/>
            <a:ahLst/>
            <a:rect l="0" t="0" r="r" b="b"/>
            <a:pathLst>
              <a:path w="11101" h="9751">
                <a:moveTo>
                  <a:pt x="0" y="9751"/>
                </a:moveTo>
                <a:lnTo>
                  <a:pt x="1602" y="9751"/>
                </a:lnTo>
                <a:lnTo>
                  <a:pt x="11101" y="7440"/>
                </a:lnTo>
                <a:lnTo>
                  <a:pt x="0" y="0"/>
                </a:lnTo>
                <a:lnTo>
                  <a:pt x="0" y="9751"/>
                </a:lnTo>
                <a:close/>
              </a:path>
            </a:pathLst>
          </a:custGeom>
          <a:solidFill>
            <a:srgbClr val="78037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dt" idx="4"/>
          </p:nvPr>
        </p:nvSpPr>
        <p:spPr>
          <a:xfrm>
            <a:off x="36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&lt;date/time&gt;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ftr" idx="5"/>
          </p:nvPr>
        </p:nvSpPr>
        <p:spPr>
          <a:xfrm>
            <a:off x="3420000" y="5220000"/>
            <a:ext cx="32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&lt;footer&gt;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sldNum" idx="6"/>
          </p:nvPr>
        </p:nvSpPr>
        <p:spPr>
          <a:xfrm>
            <a:off x="738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 algn="r">
              <a:buNone/>
            </a:pPr>
            <a:fld id="{61AEF762-F68A-44BB-BEBA-ECA524D97BF2}" type="slidenum"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&lt;number&gt;</a:t>
            </a:fld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title"/>
          </p:nvPr>
        </p:nvSpPr>
        <p:spPr>
          <a:xfrm>
            <a:off x="2880000" y="900000"/>
            <a:ext cx="4320000" cy="10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Click to edit the title text format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body"/>
          </p:nvPr>
        </p:nvSpPr>
        <p:spPr>
          <a:xfrm>
            <a:off x="2880000" y="2160000"/>
            <a:ext cx="4320000" cy="25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spcAft>
                <a:spcPts val="1060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Click to edit the outline text format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864000" lvl="1" indent="-324000">
              <a:spcAft>
                <a:spcPts val="848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Second Outline Level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296000" lvl="2" indent="-288000">
              <a:spcAft>
                <a:spcPts val="635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Third Outline Level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728000" lvl="3" indent="-216000">
              <a:spcAft>
                <a:spcPts val="422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Fourth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0" lvl="4" indent="-216000">
              <a:spcAft>
                <a:spcPts val="210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Fifth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592000" lvl="5" indent="-216000">
              <a:spcAft>
                <a:spcPts val="210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Sixth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3024000" lvl="6" indent="-216000">
              <a:spcAft>
                <a:spcPts val="210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Seventh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"/>
          <p:cNvSpPr/>
          <p:nvPr/>
        </p:nvSpPr>
        <p:spPr>
          <a:xfrm>
            <a:off x="0" y="0"/>
            <a:ext cx="1980360" cy="3420360"/>
          </a:xfrm>
          <a:custGeom>
            <a:avLst/>
            <a:gdLst/>
            <a:ahLst/>
            <a:rect l="0" t="0" r="r" b="b"/>
            <a:pathLst>
              <a:path w="5501" h="9501">
                <a:moveTo>
                  <a:pt x="0" y="0"/>
                </a:moveTo>
                <a:lnTo>
                  <a:pt x="0" y="8001"/>
                </a:lnTo>
                <a:lnTo>
                  <a:pt x="2500" y="9501"/>
                </a:lnTo>
                <a:lnTo>
                  <a:pt x="5501" y="0"/>
                </a:lnTo>
                <a:lnTo>
                  <a:pt x="0" y="0"/>
                </a:lnTo>
                <a:close/>
              </a:path>
            </a:pathLst>
          </a:custGeom>
          <a:solidFill>
            <a:srgbClr val="f10d0c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29" name=""/>
          <p:cNvSpPr/>
          <p:nvPr/>
        </p:nvSpPr>
        <p:spPr>
          <a:xfrm>
            <a:off x="2340000" y="0"/>
            <a:ext cx="1980360" cy="360360"/>
          </a:xfrm>
          <a:custGeom>
            <a:avLst/>
            <a:gdLst/>
            <a:ahLst/>
            <a:rect l="0" t="0" r="r" b="b"/>
            <a:pathLst>
              <a:path w="5501" h="1001">
                <a:moveTo>
                  <a:pt x="500" y="0"/>
                </a:moveTo>
                <a:lnTo>
                  <a:pt x="0" y="1001"/>
                </a:lnTo>
                <a:lnTo>
                  <a:pt x="5501" y="0"/>
                </a:lnTo>
                <a:lnTo>
                  <a:pt x="500" y="0"/>
                </a:lnTo>
                <a:close/>
              </a:path>
            </a:pathLst>
          </a:custGeom>
          <a:solidFill>
            <a:srgbClr val="ea750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0" name=""/>
          <p:cNvSpPr/>
          <p:nvPr/>
        </p:nvSpPr>
        <p:spPr>
          <a:xfrm>
            <a:off x="6480000" y="0"/>
            <a:ext cx="3600360" cy="2700360"/>
          </a:xfrm>
          <a:custGeom>
            <a:avLst/>
            <a:gdLst/>
            <a:ahLst/>
            <a:rect l="0" t="0" r="r" b="b"/>
            <a:pathLst>
              <a:path w="10001" h="7501">
                <a:moveTo>
                  <a:pt x="10001" y="0"/>
                </a:moveTo>
                <a:lnTo>
                  <a:pt x="1000" y="0"/>
                </a:lnTo>
                <a:lnTo>
                  <a:pt x="0" y="500"/>
                </a:lnTo>
                <a:lnTo>
                  <a:pt x="10001" y="7501"/>
                </a:lnTo>
                <a:lnTo>
                  <a:pt x="10001" y="0"/>
                </a:lnTo>
                <a:close/>
              </a:path>
            </a:pathLst>
          </a:custGeom>
          <a:solidFill>
            <a:srgbClr val="e8a202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1" name=""/>
          <p:cNvSpPr/>
          <p:nvPr/>
        </p:nvSpPr>
        <p:spPr>
          <a:xfrm>
            <a:off x="8100000" y="2340000"/>
            <a:ext cx="1980360" cy="3330360"/>
          </a:xfrm>
          <a:custGeom>
            <a:avLst/>
            <a:gdLst/>
            <a:ahLst/>
            <a:rect l="0" t="0" r="r" b="b"/>
            <a:pathLst>
              <a:path w="5501" h="9251">
                <a:moveTo>
                  <a:pt x="5501" y="9251"/>
                </a:moveTo>
                <a:lnTo>
                  <a:pt x="5501" y="2000"/>
                </a:lnTo>
                <a:lnTo>
                  <a:pt x="3001" y="0"/>
                </a:lnTo>
                <a:lnTo>
                  <a:pt x="0" y="9251"/>
                </a:lnTo>
                <a:lnTo>
                  <a:pt x="5501" y="9251"/>
                </a:lnTo>
                <a:close/>
              </a:path>
            </a:pathLst>
          </a:custGeom>
          <a:solidFill>
            <a:srgbClr val="16825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2" name=""/>
          <p:cNvSpPr/>
          <p:nvPr/>
        </p:nvSpPr>
        <p:spPr>
          <a:xfrm>
            <a:off x="5940000" y="5220000"/>
            <a:ext cx="1800000" cy="450360"/>
          </a:xfrm>
          <a:custGeom>
            <a:avLst/>
            <a:gdLst/>
            <a:ahLst/>
            <a:rect l="0" t="0" r="r" b="b"/>
            <a:pathLst>
              <a:path w="5000" h="1251">
                <a:moveTo>
                  <a:pt x="4500" y="1251"/>
                </a:moveTo>
                <a:lnTo>
                  <a:pt x="5000" y="0"/>
                </a:lnTo>
                <a:lnTo>
                  <a:pt x="0" y="1251"/>
                </a:lnTo>
                <a:lnTo>
                  <a:pt x="4500" y="1251"/>
                </a:lnTo>
                <a:close/>
              </a:path>
            </a:pathLst>
          </a:custGeom>
          <a:solidFill>
            <a:srgbClr val="3465a4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3" name=""/>
          <p:cNvSpPr/>
          <p:nvPr/>
        </p:nvSpPr>
        <p:spPr>
          <a:xfrm>
            <a:off x="0" y="3240000"/>
            <a:ext cx="3240360" cy="2430360"/>
          </a:xfrm>
          <a:custGeom>
            <a:avLst/>
            <a:gdLst/>
            <a:ahLst/>
            <a:rect l="0" t="0" r="r" b="b"/>
            <a:pathLst>
              <a:path w="9001" h="6751">
                <a:moveTo>
                  <a:pt x="0" y="0"/>
                </a:moveTo>
                <a:lnTo>
                  <a:pt x="0" y="6751"/>
                </a:lnTo>
                <a:lnTo>
                  <a:pt x="9001" y="6751"/>
                </a:lnTo>
                <a:lnTo>
                  <a:pt x="0" y="0"/>
                </a:lnTo>
                <a:close/>
              </a:path>
            </a:pathLst>
          </a:custGeom>
          <a:solidFill>
            <a:srgbClr val="78037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800000" y="360000"/>
            <a:ext cx="648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Click to edit the title text format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800000" y="1440000"/>
            <a:ext cx="648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60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Click to edit the outline text format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864000" lvl="1" indent="-324000">
              <a:spcAft>
                <a:spcPts val="848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Second Outline Level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296000" lvl="2" indent="-288000">
              <a:spcAft>
                <a:spcPts val="635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Third Outline Level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728000" lvl="3" indent="-216000">
              <a:spcAft>
                <a:spcPts val="425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Fourth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0" lvl="4" indent="-216000">
              <a:spcAft>
                <a:spcPts val="213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Fifth Outline Level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592000" lvl="5" indent="-216000">
              <a:spcAft>
                <a:spcPts val="213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Sixth Outline Level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3024000" lvl="6" indent="-216000">
              <a:spcAft>
                <a:spcPts val="213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Seventh Outline Level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dt" idx="7"/>
          </p:nvPr>
        </p:nvSpPr>
        <p:spPr>
          <a:xfrm>
            <a:off x="36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&lt;date/time&gt;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ftr" idx="8"/>
          </p:nvPr>
        </p:nvSpPr>
        <p:spPr>
          <a:xfrm>
            <a:off x="3420000" y="5220000"/>
            <a:ext cx="32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lang="en-US" sz="1400" b="0" u="none" strike="noStrike">
                <a:solidFill>
                  <a:srgbClr val="808080"/>
                </a:solidFill>
                <a:effectLst/>
                <a:uFillTx/>
                <a:latin typeface="DejaVu Sans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808080"/>
                </a:solidFill>
                <a:effectLst/>
                <a:uFillTx/>
                <a:latin typeface="DejaVu Sans"/>
              </a:rPr>
              <a:t>&lt;footer&gt;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sldNum" idx="9"/>
          </p:nvPr>
        </p:nvSpPr>
        <p:spPr>
          <a:xfrm>
            <a:off x="738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 algn="r">
              <a:buNone/>
            </a:pPr>
            <a:fld id="{4256CA14-A0E0-464F-B29A-E420DEFEEE45}" type="slidenum"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&lt;number&gt;</a:t>
            </a:fld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"/>
          <p:cNvSpPr/>
          <p:nvPr/>
        </p:nvSpPr>
        <p:spPr>
          <a:xfrm>
            <a:off x="0" y="0"/>
            <a:ext cx="1080360" cy="3420360"/>
          </a:xfrm>
          <a:custGeom>
            <a:avLst/>
            <a:gdLst/>
            <a:ahLst/>
            <a:rect l="0" t="0" r="r" b="b"/>
            <a:pathLst>
              <a:path w="3001" h="9501">
                <a:moveTo>
                  <a:pt x="0" y="0"/>
                </a:moveTo>
                <a:lnTo>
                  <a:pt x="0" y="9501"/>
                </a:lnTo>
                <a:lnTo>
                  <a:pt x="3001" y="0"/>
                </a:lnTo>
                <a:lnTo>
                  <a:pt x="0" y="0"/>
                </a:lnTo>
                <a:close/>
              </a:path>
            </a:pathLst>
          </a:custGeom>
          <a:solidFill>
            <a:srgbClr val="f10d0c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2" name=""/>
          <p:cNvSpPr/>
          <p:nvPr/>
        </p:nvSpPr>
        <p:spPr>
          <a:xfrm>
            <a:off x="7740000" y="0"/>
            <a:ext cx="2340360" cy="1620360"/>
          </a:xfrm>
          <a:custGeom>
            <a:avLst/>
            <a:gdLst/>
            <a:ahLst/>
            <a:rect l="0" t="0" r="r" b="b"/>
            <a:pathLst>
              <a:path w="6501" h="4501">
                <a:moveTo>
                  <a:pt x="6501" y="0"/>
                </a:moveTo>
                <a:lnTo>
                  <a:pt x="0" y="0"/>
                </a:lnTo>
                <a:lnTo>
                  <a:pt x="6501" y="4501"/>
                </a:lnTo>
                <a:lnTo>
                  <a:pt x="6501" y="0"/>
                </a:lnTo>
                <a:close/>
              </a:path>
            </a:pathLst>
          </a:custGeom>
          <a:solidFill>
            <a:srgbClr val="e8a202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3" name=""/>
          <p:cNvSpPr/>
          <p:nvPr/>
        </p:nvSpPr>
        <p:spPr>
          <a:xfrm>
            <a:off x="9000000" y="2520000"/>
            <a:ext cx="1080360" cy="3150360"/>
          </a:xfrm>
          <a:custGeom>
            <a:avLst/>
            <a:gdLst/>
            <a:ahLst/>
            <a:rect l="0" t="0" r="r" b="b"/>
            <a:pathLst>
              <a:path w="3001" h="8751">
                <a:moveTo>
                  <a:pt x="3001" y="8751"/>
                </a:moveTo>
                <a:lnTo>
                  <a:pt x="3001" y="0"/>
                </a:lnTo>
                <a:lnTo>
                  <a:pt x="0" y="8751"/>
                </a:lnTo>
                <a:lnTo>
                  <a:pt x="3001" y="8751"/>
                </a:lnTo>
                <a:close/>
              </a:path>
            </a:pathLst>
          </a:custGeom>
          <a:solidFill>
            <a:srgbClr val="16825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4" name=""/>
          <p:cNvSpPr/>
          <p:nvPr/>
        </p:nvSpPr>
        <p:spPr>
          <a:xfrm>
            <a:off x="0" y="4320000"/>
            <a:ext cx="1980360" cy="1350360"/>
          </a:xfrm>
          <a:custGeom>
            <a:avLst/>
            <a:gdLst/>
            <a:ahLst/>
            <a:rect l="0" t="0" r="r" b="b"/>
            <a:pathLst>
              <a:path w="5501" h="3751">
                <a:moveTo>
                  <a:pt x="0" y="0"/>
                </a:moveTo>
                <a:lnTo>
                  <a:pt x="0" y="3751"/>
                </a:lnTo>
                <a:lnTo>
                  <a:pt x="5501" y="3751"/>
                </a:lnTo>
                <a:lnTo>
                  <a:pt x="0" y="0"/>
                </a:lnTo>
                <a:close/>
              </a:path>
            </a:pathLst>
          </a:custGeom>
          <a:solidFill>
            <a:srgbClr val="78037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lang="en-US" sz="1400" b="1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dt" idx="10"/>
          </p:nvPr>
        </p:nvSpPr>
        <p:spPr>
          <a:xfrm>
            <a:off x="36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&lt;date/time&gt;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 idx="11"/>
          </p:nvPr>
        </p:nvSpPr>
        <p:spPr>
          <a:xfrm>
            <a:off x="3420000" y="5220000"/>
            <a:ext cx="32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lang="en-US" sz="1400" b="0" u="none" strike="noStrike">
                <a:solidFill>
                  <a:srgbClr val="808080"/>
                </a:solidFill>
                <a:effectLst/>
                <a:uFillTx/>
                <a:latin typeface="DejaVu Sans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808080"/>
                </a:solidFill>
                <a:effectLst/>
                <a:uFillTx/>
                <a:latin typeface="DejaVu Sans"/>
              </a:rPr>
              <a:t>&lt;footer&gt;</a:t>
            </a:r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12"/>
          </p:nvPr>
        </p:nvSpPr>
        <p:spPr>
          <a:xfrm>
            <a:off x="7380000" y="52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defRPr>
            </a:lvl1pPr>
          </a:lstStyle>
          <a:p>
            <a:pPr indent="0" algn="r">
              <a:buNone/>
            </a:pPr>
            <a:fld id="{4E87B904-9492-484B-B4A8-81C669854512}" type="slidenum">
              <a:rPr lang="en-US" sz="1400" b="0" u="none" strike="noStrike">
                <a:solidFill>
                  <a:srgbClr val="dddddd"/>
                </a:solidFill>
                <a:effectLst/>
                <a:uFillTx/>
                <a:latin typeface="DejaVu Sans"/>
              </a:rPr>
              <a:t>&lt;number&gt;</a:t>
            </a:fld>
            <a:endParaRPr lang="en-US" sz="1400" b="0" u="none" strike="noStrike">
              <a:solidFill>
                <a:srgbClr val="dddddd"/>
              </a:solidFill>
              <a:effectLst/>
              <a:uFillTx/>
              <a:latin typeface="DejaVu Sans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Click to edit the title text format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720000" y="1440000"/>
            <a:ext cx="86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60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Click to edit the outline text format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864000" lvl="1" indent="-324000">
              <a:spcAft>
                <a:spcPts val="850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Second Outline Level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296000" lvl="2" indent="-288000">
              <a:spcAft>
                <a:spcPts val="635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Third Outline Level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728000" lvl="3" indent="-216000">
              <a:spcAft>
                <a:spcPts val="425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Fourth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0" lvl="4" indent="-216000">
              <a:spcAft>
                <a:spcPts val="213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Fifth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592000" lvl="5" indent="-216000">
              <a:spcAft>
                <a:spcPts val="213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Sixth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3024000" lvl="6" indent="-216000">
              <a:spcAft>
                <a:spcPts val="213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Seventh Outline Level</a:t>
            </a:r>
            <a:endParaRPr lang="en-US" sz="1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  <p:sldLayoutId id="2147483656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08320" y="685800"/>
            <a:ext cx="6592680" cy="365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br>
              <a:rPr sz="3200"/>
            </a:br>
            <a:r>
              <a:rPr lang="en-US" sz="2200" b="0" i="1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Offset Cassegrain Antenna</a:t>
            </a:r>
            <a:br>
              <a:rPr sz="3200"/>
            </a:br>
            <a:br>
              <a:rPr sz="3200"/>
            </a:br>
            <a:r>
              <a:rPr lang="en-US" sz="2400" b="0" u="none" strike="noStrike">
                <a:solidFill>
                  <a:srgbClr val="2a6099"/>
                </a:solidFill>
                <a:effectLst/>
                <a:uFillTx/>
                <a:latin typeface="DejaVu Sans"/>
              </a:rPr>
              <a:t>Bob KB1QV</a:t>
            </a:r>
            <a:br>
              <a:rPr sz="3200"/>
            </a:br>
            <a:br>
              <a:rPr sz="3200"/>
            </a:br>
            <a:endParaRPr lang="en-US" sz="24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54" name=""/>
          <p:cNvSpPr txBox="1"/>
          <p:nvPr/>
        </p:nvSpPr>
        <p:spPr>
          <a:xfrm>
            <a:off x="2057400" y="3301920"/>
            <a:ext cx="5303520" cy="75564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 anchorCtr="1">
            <a:spAutoFit/>
          </a:bodyPr>
          <a:p>
            <a:pPr algn="ctr">
              <a:lnSpc>
                <a:spcPct val="100000"/>
              </a:lnSpc>
              <a:spcAft>
                <a:spcPts val="1060"/>
              </a:spcAft>
            </a:pPr>
            <a:r>
              <a:rPr lang="en-US" sz="1800" b="0" u="none" strike="noStrike">
                <a:solidFill>
                  <a:srgbClr val="ff860d"/>
                </a:solidFill>
                <a:effectLst/>
                <a:uFillTx/>
                <a:latin typeface="DejaVu Sans"/>
              </a:rPr>
              <a:t>49</a:t>
            </a:r>
            <a:r>
              <a:rPr lang="en-US" sz="1800" b="0" u="none" strike="noStrike" baseline="33000">
                <a:solidFill>
                  <a:srgbClr val="ff860d"/>
                </a:solidFill>
                <a:effectLst/>
                <a:uFillTx/>
                <a:latin typeface="DejaVu Sans"/>
              </a:rPr>
              <a:t>th</a:t>
            </a:r>
            <a:r>
              <a:rPr lang="en-US" sz="1800" b="0" u="none" strike="noStrike">
                <a:solidFill>
                  <a:srgbClr val="ff860d"/>
                </a:solidFill>
                <a:effectLst/>
                <a:uFillTx/>
                <a:latin typeface="DejaVu Sans"/>
              </a:rPr>
              <a:t> Eastern VHF/UHF/Microwave Conference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>
              <a:lnSpc>
                <a:spcPct val="100000"/>
              </a:lnSpc>
              <a:spcAft>
                <a:spcPts val="1060"/>
              </a:spcAft>
            </a:pPr>
            <a:r>
              <a:rPr lang="en-US" sz="1800" b="0" u="none" strike="noStrike">
                <a:solidFill>
                  <a:srgbClr val="ff860d"/>
                </a:solidFill>
                <a:effectLst/>
                <a:uFillTx/>
                <a:latin typeface="DejaVu Sans"/>
              </a:rPr>
              <a:t>25 April 2026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3429000" y="914400"/>
            <a:ext cx="2494080" cy="685800"/>
          </a:xfrm>
          <a:prstGeom prst="rect">
            <a:avLst/>
          </a:prstGeom>
        </p:spPr>
        <p:txBody>
          <a:bodyPr wrap="none" lIns="99720" rIns="99720" tIns="56520" bIns="5652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lang="en-US" sz="2400" b="1" u="none" strike="noStrike">
                <a:ln cap="rnd" w="28800">
                  <a:solidFill>
                    <a:srgbClr val="ffffff">
                      <a:alpha val="95000"/>
                    </a:srgbClr>
                  </a:solidFill>
                  <a:round/>
                </a:ln>
                <a:gradFill rotWithShape="0">
                  <a:gsLst>
                    <a:gs pos="0">
                      <a:srgbClr val="333333"/>
                    </a:gs>
                    <a:gs pos="100000">
                      <a:srgbClr val="999999"/>
                    </a:gs>
                  </a:gsLst>
                  <a:lin ang="5400000"/>
                </a:gradFill>
                <a:effectLst>
                  <a:outerShdw dist="107932" dir="2700000" rotWithShape="0">
                    <a:srgbClr val="dddddd"/>
                  </a:outerShdw>
                </a:effectLst>
                <a:uFillTx/>
                <a:latin typeface="Cambria"/>
                <a:ea typeface="MS Gothic"/>
              </a:rPr>
              <a:t>Focus Hard</a:t>
            </a:r>
            <a:endParaRPr lang="en-US" sz="2400" b="1" u="none" strike="noStrike">
              <a:ln cap="rnd" w="28800">
                <a:solidFill>
                  <a:srgbClr val="ffffff">
                    <a:alpha val="95000"/>
                  </a:srgbClr>
                </a:solidFill>
                <a:round/>
              </a:ln>
              <a:gradFill rotWithShape="0">
                <a:gsLst>
                  <a:gs pos="0">
                    <a:srgbClr val="333333"/>
                  </a:gs>
                  <a:gs pos="100000">
                    <a:srgbClr val="999999"/>
                  </a:gs>
                </a:gsLst>
                <a:lin ang="5400000"/>
              </a:gradFill>
              <a:effectLst>
                <a:outerShdw dist="107932" dir="2700000" rotWithShape="0">
                  <a:srgbClr val="dddddd"/>
                </a:outerShdw>
              </a:effectLst>
              <a:uFillTx/>
              <a:latin typeface="Cambria"/>
              <a:ea typeface="MS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15D4281-49F6-42EB-A01E-617F4118F1E4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/>
          <p:cNvPicPr/>
          <p:nvPr/>
        </p:nvPicPr>
        <p:blipFill>
          <a:blip r:embed="rId1"/>
          <a:stretch/>
        </p:blipFill>
        <p:spPr>
          <a:xfrm>
            <a:off x="1371600" y="2971800"/>
            <a:ext cx="4020120" cy="22860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-322920" y="79200"/>
            <a:ext cx="8640000" cy="94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Geometry </a:t>
            </a:r>
            <a:br>
              <a:rPr sz="3200"/>
            </a:b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Sub-Reflector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8229600" y="68040"/>
            <a:ext cx="1494000" cy="55980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Sub-reflector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Scan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pic>
        <p:nvPicPr>
          <p:cNvPr id="86" name=""/>
          <p:cNvPicPr/>
          <p:nvPr/>
        </p:nvPicPr>
        <p:blipFill>
          <a:blip r:embed="rId2"/>
          <a:stretch/>
        </p:blipFill>
        <p:spPr>
          <a:xfrm flipH="1" rot="16240800">
            <a:off x="7166880" y="2191680"/>
            <a:ext cx="4096800" cy="155988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87" name=""/>
          <p:cNvPicPr/>
          <p:nvPr/>
        </p:nvPicPr>
        <p:blipFill>
          <a:blip r:embed="rId3"/>
          <a:stretch/>
        </p:blipFill>
        <p:spPr>
          <a:xfrm>
            <a:off x="0" y="1027800"/>
            <a:ext cx="6858000" cy="190836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88" name=""/>
          <p:cNvPicPr/>
          <p:nvPr/>
        </p:nvPicPr>
        <p:blipFill>
          <a:blip r:embed="rId4"/>
          <a:stretch/>
        </p:blipFill>
        <p:spPr>
          <a:xfrm>
            <a:off x="5614200" y="2554200"/>
            <a:ext cx="2615400" cy="24750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89" name=""/>
          <p:cNvPicPr/>
          <p:nvPr/>
        </p:nvPicPr>
        <p:blipFill>
          <a:blip r:embed="rId5"/>
          <a:stretch/>
        </p:blipFill>
        <p:spPr>
          <a:xfrm>
            <a:off x="6041160" y="86400"/>
            <a:ext cx="2094120" cy="16002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0B05535-145B-4378-B12A-AC24867C9564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-181800" y="144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Optical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85800" y="972000"/>
            <a:ext cx="64008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500" lnSpcReduction="1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</a:t>
            </a:r>
            <a:r>
              <a:rPr lang="en-US" sz="21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Strategically place mirrors on the antenna surfaces</a:t>
            </a: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Mirrors are attached with a thin layer of adhesive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1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Use a bright white light source at the focus</a:t>
            </a: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1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Project on to a flat white surface at night</a:t>
            </a: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1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Move the source until an optimum is found</a:t>
            </a: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1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Add or adjust location of flat mirrors as required</a:t>
            </a: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1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Verify that first reflection from the sub-reflector mirrors properly illuminate mirrors on the main reflector</a:t>
            </a: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1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It is more important that the vertical axis have the majority of mirrors.</a:t>
            </a: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indent="0">
              <a:spcAft>
                <a:spcPts val="1060"/>
              </a:spcAft>
              <a:buNone/>
            </a:pP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92" name=""/>
          <p:cNvPicPr/>
          <p:nvPr/>
        </p:nvPicPr>
        <p:blipFill>
          <a:blip r:embed="rId1"/>
          <a:stretch/>
        </p:blipFill>
        <p:spPr>
          <a:xfrm>
            <a:off x="7086600" y="943560"/>
            <a:ext cx="2743200" cy="339984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247DC91-4348-4B43-B9E7-6D581FCCEA83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-181800" y="144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Optical Results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94" name=""/>
          <p:cNvPicPr/>
          <p:nvPr/>
        </p:nvPicPr>
        <p:blipFill>
          <a:blip r:embed="rId1"/>
          <a:stretch/>
        </p:blipFill>
        <p:spPr>
          <a:xfrm>
            <a:off x="3200400" y="1371600"/>
            <a:ext cx="2286000" cy="285588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95" name=""/>
          <p:cNvPicPr/>
          <p:nvPr/>
        </p:nvPicPr>
        <p:blipFill>
          <a:blip r:embed="rId2"/>
          <a:stretch/>
        </p:blipFill>
        <p:spPr>
          <a:xfrm>
            <a:off x="685800" y="1352880"/>
            <a:ext cx="2452320" cy="29412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96" name=""/>
          <p:cNvPicPr/>
          <p:nvPr/>
        </p:nvPicPr>
        <p:blipFill>
          <a:blip r:embed="rId3"/>
          <a:stretch/>
        </p:blipFill>
        <p:spPr>
          <a:xfrm>
            <a:off x="5715000" y="1371600"/>
            <a:ext cx="3657600" cy="261108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91F2248-84F5-4C40-ABD9-EFBACED83103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-129240" y="2196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Thermal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786960" y="559440"/>
            <a:ext cx="93726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</a:t>
            </a: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Put an IR source at the focus point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5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This could be LED source or an actual heat source</a:t>
            </a:r>
            <a:endParaRPr lang="en-US" sz="15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Hopefully the off-white surface of the surfaces will be reflective enough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If not, aluminum foil can be added to enhance reflectivity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From a distance, observe the main reflector with the thermal camera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Verify that the camera is aligned on the system axis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Move the source until an optimum is found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Record images on USB C device.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0">
              <a:spcAft>
                <a:spcPts val="1060"/>
              </a:spcAft>
              <a:buNone/>
            </a:pP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99" name=""/>
          <p:cNvPicPr/>
          <p:nvPr/>
        </p:nvPicPr>
        <p:blipFill>
          <a:blip r:embed="rId1"/>
          <a:stretch/>
        </p:blipFill>
        <p:spPr>
          <a:xfrm>
            <a:off x="5126760" y="3339000"/>
            <a:ext cx="3886200" cy="216756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E954A08-E2A1-4339-B6C9-713B5FA810BD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-129240" y="2196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Thermal Images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101" name=""/>
          <p:cNvPicPr/>
          <p:nvPr/>
        </p:nvPicPr>
        <p:blipFill>
          <a:blip r:embed="rId1"/>
          <a:stretch/>
        </p:blipFill>
        <p:spPr>
          <a:xfrm>
            <a:off x="4955400" y="1371600"/>
            <a:ext cx="1674000" cy="29124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02" name=""/>
          <p:cNvPicPr/>
          <p:nvPr/>
        </p:nvPicPr>
        <p:blipFill>
          <a:blip r:embed="rId2"/>
          <a:stretch/>
        </p:blipFill>
        <p:spPr>
          <a:xfrm>
            <a:off x="2743200" y="1371600"/>
            <a:ext cx="2117160" cy="25146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03" name=""/>
          <p:cNvPicPr/>
          <p:nvPr/>
        </p:nvPicPr>
        <p:blipFill>
          <a:blip r:embed="rId3"/>
          <a:stretch/>
        </p:blipFill>
        <p:spPr>
          <a:xfrm>
            <a:off x="785160" y="1150200"/>
            <a:ext cx="1883880" cy="32004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04" name=""/>
          <p:cNvPicPr/>
          <p:nvPr/>
        </p:nvPicPr>
        <p:blipFill>
          <a:blip r:embed="rId4"/>
          <a:stretch/>
        </p:blipFill>
        <p:spPr>
          <a:xfrm>
            <a:off x="6700320" y="1161360"/>
            <a:ext cx="2672280" cy="341064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05" name=""/>
          <p:cNvSpPr txBox="1"/>
          <p:nvPr/>
        </p:nvSpPr>
        <p:spPr>
          <a:xfrm>
            <a:off x="2971800" y="1015920"/>
            <a:ext cx="1184760" cy="31140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~50 Watts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DAF6234-A116-446A-801A-858B08967F84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/>
          <p:cNvPicPr/>
          <p:nvPr/>
        </p:nvPicPr>
        <p:blipFill>
          <a:blip r:embed="rId1"/>
          <a:stretch/>
        </p:blipFill>
        <p:spPr>
          <a:xfrm>
            <a:off x="5961240" y="3287520"/>
            <a:ext cx="2496960" cy="238248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6800" y="-2142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Audio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914400" y="286200"/>
            <a:ext cx="8686800" cy="3371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</a:t>
            </a: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Crate a planar single audio tone at a distance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5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This can be accomplished with an audio driver and flat panel speaker</a:t>
            </a:r>
            <a:endParaRPr lang="en-US" sz="15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A small microphone is moved around in the focus are to find the maximum signal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A signal generator is used as the source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An oscilloscope is used as the receiver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An audio frequency is chosen that falls within the bandwidth of the devices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Likely around 10-15 kHz.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RF frequency in GHz multiplied by 1.14 gives the acoustic frequency in kHz of equal wavelengths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0">
              <a:spcAft>
                <a:spcPts val="1060"/>
              </a:spcAft>
              <a:buNone/>
            </a:pP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109" name=""/>
          <p:cNvPicPr/>
          <p:nvPr/>
        </p:nvPicPr>
        <p:blipFill>
          <a:blip r:embed="rId2"/>
          <a:stretch/>
        </p:blipFill>
        <p:spPr>
          <a:xfrm>
            <a:off x="2346120" y="3597480"/>
            <a:ext cx="2971800" cy="173196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10" name=""/>
          <p:cNvSpPr txBox="1"/>
          <p:nvPr/>
        </p:nvSpPr>
        <p:spPr>
          <a:xfrm>
            <a:off x="3429000" y="5329440"/>
            <a:ext cx="3494160" cy="29916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Distributed Mode Loudspeaker (DML)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ACA231D-BDFF-40C3-901C-302D7AB18600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"/>
          <p:cNvSpPr txBox="1"/>
          <p:nvPr/>
        </p:nvSpPr>
        <p:spPr>
          <a:xfrm>
            <a:off x="5191200" y="590760"/>
            <a:ext cx="2579400" cy="4209840"/>
          </a:xfrm>
          <a:prstGeom prst="rect">
            <a:avLst/>
          </a:prstGeom>
          <a:blipFill rotWithShape="0">
            <a:blip r:embed="rId1"/>
            <a:stretch/>
          </a:blipFill>
          <a:ln w="3672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                   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6800" y="-2142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Audio Images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113" name=""/>
          <p:cNvPicPr/>
          <p:nvPr/>
        </p:nvPicPr>
        <p:blipFill>
          <a:blip r:embed="rId2"/>
          <a:stretch/>
        </p:blipFill>
        <p:spPr>
          <a:xfrm>
            <a:off x="1950120" y="3429000"/>
            <a:ext cx="3079080" cy="20574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14" name=""/>
          <p:cNvPicPr/>
          <p:nvPr/>
        </p:nvPicPr>
        <p:blipFill>
          <a:blip r:embed="rId3"/>
          <a:stretch/>
        </p:blipFill>
        <p:spPr>
          <a:xfrm>
            <a:off x="2057400" y="685800"/>
            <a:ext cx="2286000" cy="22860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15" name=""/>
          <p:cNvPicPr/>
          <p:nvPr/>
        </p:nvPicPr>
        <p:blipFill>
          <a:blip r:embed="rId4"/>
          <a:stretch/>
        </p:blipFill>
        <p:spPr>
          <a:xfrm>
            <a:off x="457200" y="2423160"/>
            <a:ext cx="1371600" cy="192024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16" name=""/>
          <p:cNvPicPr/>
          <p:nvPr/>
        </p:nvPicPr>
        <p:blipFill>
          <a:blip r:embed="rId5"/>
          <a:stretch/>
        </p:blipFill>
        <p:spPr>
          <a:xfrm>
            <a:off x="7901640" y="1143000"/>
            <a:ext cx="1699560" cy="29718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9F33F60-520D-46CB-80D2-9355E6F1A014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"/>
          <p:cNvPicPr/>
          <p:nvPr/>
        </p:nvPicPr>
        <p:blipFill>
          <a:blip r:embed="rId1"/>
          <a:stretch/>
        </p:blipFill>
        <p:spPr>
          <a:xfrm>
            <a:off x="5520960" y="3477600"/>
            <a:ext cx="3200400" cy="207828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18" name=""/>
          <p:cNvPicPr/>
          <p:nvPr/>
        </p:nvPicPr>
        <p:blipFill>
          <a:blip r:embed="rId2"/>
          <a:stretch/>
        </p:blipFill>
        <p:spPr>
          <a:xfrm>
            <a:off x="1107360" y="3429000"/>
            <a:ext cx="4379040" cy="213372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28600" y="-2142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Microwave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944280" y="128880"/>
            <a:ext cx="8001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 waveguide horn is put at the expected feed point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 highly reflective target is placed at a distance on the system axis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 frequency of 24 GHz will be used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Equipment available include a signal source and spectrum analyzer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 directional couple is used to measure the reflected energy from the distant target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5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Both a waveguide and a strip-line coupler are available</a:t>
            </a:r>
            <a:endParaRPr lang="en-US" sz="15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Move the feed horn until the highest amplitude is found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This is a 2-way measurement. Radar like. 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This microwave measurement is most like how the antenna will be used in the field.</a:t>
            </a: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0">
              <a:spcAft>
                <a:spcPts val="1060"/>
              </a:spcAft>
              <a:buNone/>
            </a:pP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0">
              <a:spcAft>
                <a:spcPts val="1060"/>
              </a:spcAft>
              <a:buNone/>
            </a:pP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0">
              <a:spcAft>
                <a:spcPts val="1060"/>
              </a:spcAft>
              <a:buNone/>
            </a:pPr>
            <a:endParaRPr lang="en-US" sz="2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0">
              <a:spcAft>
                <a:spcPts val="1060"/>
              </a:spcAft>
              <a:buNone/>
            </a:pPr>
            <a:endParaRPr lang="en-US" sz="21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E62EC1F-24C2-4BE9-8B00-98100056640A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Microwave Images, Stripline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122" name=""/>
          <p:cNvPicPr/>
          <p:nvPr/>
        </p:nvPicPr>
        <p:blipFill>
          <a:blip r:embed="rId1"/>
          <a:stretch/>
        </p:blipFill>
        <p:spPr>
          <a:xfrm>
            <a:off x="6172200" y="1535760"/>
            <a:ext cx="3200400" cy="212184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23" name=""/>
          <p:cNvPicPr/>
          <p:nvPr/>
        </p:nvPicPr>
        <p:blipFill>
          <a:blip r:embed="rId2"/>
          <a:stretch/>
        </p:blipFill>
        <p:spPr>
          <a:xfrm>
            <a:off x="914400" y="685800"/>
            <a:ext cx="2067840" cy="43434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24" name=""/>
          <p:cNvSpPr txBox="1"/>
          <p:nvPr/>
        </p:nvSpPr>
        <p:spPr>
          <a:xfrm>
            <a:off x="6858000" y="1143000"/>
            <a:ext cx="1741680" cy="29916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Spec-A, Max Hold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pic>
        <p:nvPicPr>
          <p:cNvPr id="125" name=""/>
          <p:cNvPicPr/>
          <p:nvPr/>
        </p:nvPicPr>
        <p:blipFill>
          <a:blip r:embed="rId3"/>
          <a:stretch/>
        </p:blipFill>
        <p:spPr>
          <a:xfrm>
            <a:off x="3344400" y="685800"/>
            <a:ext cx="2599200" cy="48006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84B41FF-9A1A-44CE-A0EB-E4328E31A747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Microwave Images, Waveguide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127" name=""/>
          <p:cNvSpPr txBox="1"/>
          <p:nvPr/>
        </p:nvSpPr>
        <p:spPr>
          <a:xfrm>
            <a:off x="6858000" y="1143000"/>
            <a:ext cx="1826280" cy="29916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Spec-A, Zero Span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pic>
        <p:nvPicPr>
          <p:cNvPr id="128" name=""/>
          <p:cNvPicPr/>
          <p:nvPr/>
        </p:nvPicPr>
        <p:blipFill>
          <a:blip r:embed="rId1"/>
          <a:stretch/>
        </p:blipFill>
        <p:spPr>
          <a:xfrm>
            <a:off x="6629400" y="1598400"/>
            <a:ext cx="2743200" cy="25164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29" name=""/>
          <p:cNvPicPr/>
          <p:nvPr/>
        </p:nvPicPr>
        <p:blipFill>
          <a:blip r:embed="rId2"/>
          <a:stretch/>
        </p:blipFill>
        <p:spPr>
          <a:xfrm>
            <a:off x="914400" y="735480"/>
            <a:ext cx="1828800" cy="406512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30" name=""/>
          <p:cNvPicPr/>
          <p:nvPr/>
        </p:nvPicPr>
        <p:blipFill>
          <a:blip r:embed="rId3"/>
          <a:stretch/>
        </p:blipFill>
        <p:spPr>
          <a:xfrm>
            <a:off x="3066120" y="1371600"/>
            <a:ext cx="3563280" cy="34290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31" name=""/>
          <p:cNvSpPr txBox="1"/>
          <p:nvPr/>
        </p:nvSpPr>
        <p:spPr>
          <a:xfrm>
            <a:off x="3886200" y="1075320"/>
            <a:ext cx="2243520" cy="29916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Corner Reflector Target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E60858E-1521-4A26-87D3-131072EF07D1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75400" y="144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Contents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1371600" y="972000"/>
            <a:ext cx="25146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Antenna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Purpose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Challenges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Techniques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Results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58" name=""/>
          <p:cNvPicPr/>
          <p:nvPr/>
        </p:nvPicPr>
        <p:blipFill>
          <a:blip r:embed="rId1"/>
          <a:stretch/>
        </p:blipFill>
        <p:spPr>
          <a:xfrm>
            <a:off x="3886200" y="907920"/>
            <a:ext cx="4572000" cy="457848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259A53B-5B8D-4C78-94A3-D4ECE6349A51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275400" y="2286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Position Results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133" name=""/>
          <p:cNvSpPr txBox="1"/>
          <p:nvPr/>
        </p:nvSpPr>
        <p:spPr>
          <a:xfrm>
            <a:off x="1828800" y="3685680"/>
            <a:ext cx="5943600" cy="8863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 anchor="t">
            <a:spAutoFit/>
          </a:bodyPr>
          <a:p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There is no clear ideal location.  However, in the X direction a number near the 40’s seems likely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pic>
        <p:nvPicPr>
          <p:cNvPr id="134" name=""/>
          <p:cNvPicPr/>
          <p:nvPr/>
        </p:nvPicPr>
        <p:blipFill>
          <a:blip r:embed="rId1"/>
          <a:stretch/>
        </p:blipFill>
        <p:spPr>
          <a:xfrm>
            <a:off x="914400" y="1128600"/>
            <a:ext cx="7671960" cy="23004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EFEA450-D8E6-44AC-BCE8-B86864BEC1D4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144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Set-Up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136" name=""/>
          <p:cNvPicPr/>
          <p:nvPr/>
        </p:nvPicPr>
        <p:blipFill>
          <a:blip r:embed="rId1"/>
          <a:stretch/>
        </p:blipFill>
        <p:spPr>
          <a:xfrm>
            <a:off x="914400" y="918360"/>
            <a:ext cx="2201400" cy="388224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37" name=""/>
          <p:cNvPicPr/>
          <p:nvPr/>
        </p:nvPicPr>
        <p:blipFill>
          <a:blip r:embed="rId2"/>
          <a:stretch/>
        </p:blipFill>
        <p:spPr>
          <a:xfrm>
            <a:off x="6172200" y="1371600"/>
            <a:ext cx="1376640" cy="27432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38" name=""/>
          <p:cNvPicPr/>
          <p:nvPr/>
        </p:nvPicPr>
        <p:blipFill>
          <a:blip r:embed="rId3"/>
          <a:stretch/>
        </p:blipFill>
        <p:spPr>
          <a:xfrm>
            <a:off x="3266280" y="1371600"/>
            <a:ext cx="2637000" cy="32004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39" name=""/>
          <p:cNvPicPr/>
          <p:nvPr/>
        </p:nvPicPr>
        <p:blipFill>
          <a:blip r:embed="rId4"/>
          <a:stretch/>
        </p:blipFill>
        <p:spPr>
          <a:xfrm>
            <a:off x="7772400" y="1600200"/>
            <a:ext cx="1590480" cy="227232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40" name=""/>
          <p:cNvSpPr txBox="1"/>
          <p:nvPr/>
        </p:nvSpPr>
        <p:spPr>
          <a:xfrm>
            <a:off x="1190160" y="381960"/>
            <a:ext cx="1324440" cy="53244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X-Axis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Coordinates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41" name=""/>
          <p:cNvSpPr txBox="1"/>
          <p:nvPr/>
        </p:nvSpPr>
        <p:spPr>
          <a:xfrm>
            <a:off x="3601080" y="836640"/>
            <a:ext cx="1716840" cy="53244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Target Structure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at 24 meters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42" name=""/>
          <p:cNvSpPr txBox="1"/>
          <p:nvPr/>
        </p:nvSpPr>
        <p:spPr>
          <a:xfrm>
            <a:off x="6172200" y="839160"/>
            <a:ext cx="1156680" cy="53244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Laser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Alignment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43" name=""/>
          <p:cNvSpPr txBox="1"/>
          <p:nvPr/>
        </p:nvSpPr>
        <p:spPr>
          <a:xfrm>
            <a:off x="7772400" y="1067760"/>
            <a:ext cx="1528200" cy="53244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Flat First  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Surface Mirror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2729449-C293-48E3-80AB-A7A0B731923E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144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Other Views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145" name=""/>
          <p:cNvPicPr/>
          <p:nvPr/>
        </p:nvPicPr>
        <p:blipFill>
          <a:blip r:embed="rId1"/>
          <a:stretch/>
        </p:blipFill>
        <p:spPr>
          <a:xfrm>
            <a:off x="228600" y="1424880"/>
            <a:ext cx="2743200" cy="246132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46" name=""/>
          <p:cNvPicPr/>
          <p:nvPr/>
        </p:nvPicPr>
        <p:blipFill>
          <a:blip r:embed="rId2"/>
          <a:stretch/>
        </p:blipFill>
        <p:spPr>
          <a:xfrm rot="5365800">
            <a:off x="7095600" y="1611000"/>
            <a:ext cx="2963520" cy="247536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47" name=""/>
          <p:cNvPicPr/>
          <p:nvPr/>
        </p:nvPicPr>
        <p:blipFill>
          <a:blip r:embed="rId3"/>
          <a:stretch/>
        </p:blipFill>
        <p:spPr>
          <a:xfrm>
            <a:off x="3077640" y="1571760"/>
            <a:ext cx="4008960" cy="231444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48" name=""/>
          <p:cNvSpPr txBox="1"/>
          <p:nvPr/>
        </p:nvSpPr>
        <p:spPr>
          <a:xfrm>
            <a:off x="457200" y="1069200"/>
            <a:ext cx="2370960" cy="35568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 anchor="t">
            <a:spAutoFit/>
          </a:bodyPr>
          <a:p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Feed Perspective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49" name=""/>
          <p:cNvSpPr txBox="1"/>
          <p:nvPr/>
        </p:nvSpPr>
        <p:spPr>
          <a:xfrm>
            <a:off x="3676680" y="1216080"/>
            <a:ext cx="2724120" cy="35568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Feed Mounting Region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50" name=""/>
          <p:cNvSpPr txBox="1"/>
          <p:nvPr/>
        </p:nvSpPr>
        <p:spPr>
          <a:xfrm>
            <a:off x="7378200" y="1015920"/>
            <a:ext cx="2451600" cy="35568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Above Sub-reflector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E65F5A6-A339-4E10-B975-D49684D593D3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Set-up Equipment Used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152" name=""/>
          <p:cNvPicPr/>
          <p:nvPr/>
        </p:nvPicPr>
        <p:blipFill>
          <a:blip r:embed="rId1"/>
          <a:stretch/>
        </p:blipFill>
        <p:spPr>
          <a:xfrm>
            <a:off x="6721200" y="1828800"/>
            <a:ext cx="2651400" cy="240696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53" name=""/>
          <p:cNvPicPr/>
          <p:nvPr/>
        </p:nvPicPr>
        <p:blipFill>
          <a:blip r:embed="rId2"/>
          <a:stretch/>
        </p:blipFill>
        <p:spPr>
          <a:xfrm>
            <a:off x="914400" y="1814400"/>
            <a:ext cx="1371600" cy="252000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54" name=""/>
          <p:cNvPicPr/>
          <p:nvPr/>
        </p:nvPicPr>
        <p:blipFill>
          <a:blip r:embed="rId3"/>
          <a:stretch/>
        </p:blipFill>
        <p:spPr>
          <a:xfrm>
            <a:off x="2743200" y="2621520"/>
            <a:ext cx="1828800" cy="195048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155" name=""/>
          <p:cNvPicPr/>
          <p:nvPr/>
        </p:nvPicPr>
        <p:blipFill>
          <a:blip r:embed="rId4"/>
          <a:stretch/>
        </p:blipFill>
        <p:spPr>
          <a:xfrm>
            <a:off x="4572000" y="2971800"/>
            <a:ext cx="1704240" cy="13716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156" name=""/>
          <p:cNvSpPr txBox="1"/>
          <p:nvPr/>
        </p:nvSpPr>
        <p:spPr>
          <a:xfrm>
            <a:off x="685800" y="1260000"/>
            <a:ext cx="1946880" cy="62100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 anchorCtr="1">
            <a:spAutoFit/>
          </a:bodyPr>
          <a:p>
            <a:pPr algn="ctr"/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Laser Distance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/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Measure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57" name=""/>
          <p:cNvSpPr txBox="1"/>
          <p:nvPr/>
        </p:nvSpPr>
        <p:spPr>
          <a:xfrm>
            <a:off x="2971800" y="2265840"/>
            <a:ext cx="2969640" cy="35568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Digital and Bubble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158" name=""/>
          <p:cNvSpPr txBox="1"/>
          <p:nvPr/>
        </p:nvSpPr>
        <p:spPr>
          <a:xfrm>
            <a:off x="7136280" y="1143000"/>
            <a:ext cx="1550520" cy="797760"/>
          </a:xfrm>
          <a:prstGeom prst="rect">
            <a:avLst/>
          </a:prstGeom>
          <a:noFill/>
          <a:ln w="3672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Laser Level,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/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Vertical and 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  <a:p>
            <a:pPr algn="ctr"/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Horizontal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5F30C96-73D2-4C54-84F3-5C1B2CC97152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Antenna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85800" y="914400"/>
            <a:ext cx="86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864000" lvl="1" indent="-324000">
              <a:spcAft>
                <a:spcPts val="850"/>
              </a:spcAft>
              <a:buClr>
                <a:srgbClr val="666666"/>
              </a:buClr>
              <a:buFont typeface="Symbol" charset="2"/>
              <a:buChar char="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Offset Cassegrain design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296000" lvl="2" indent="-288000">
              <a:spcAft>
                <a:spcPts val="635"/>
              </a:spcAft>
              <a:buClr>
                <a:srgbClr val="666666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Parabolic main reflector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296000" lvl="2" indent="-288000">
              <a:spcAft>
                <a:spcPts val="635"/>
              </a:spcAft>
              <a:buClr>
                <a:srgbClr val="666666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Hyperbolic sub reflector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864000" lvl="1" indent="-324000">
              <a:spcAft>
                <a:spcPts val="850"/>
              </a:spcAft>
              <a:buClr>
                <a:srgbClr val="666666"/>
              </a:buClr>
              <a:buFont typeface="Symbol" charset="2"/>
              <a:buChar char="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Compact antenna range application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864000" lvl="1" indent="-324000">
              <a:spcAft>
                <a:spcPts val="850"/>
              </a:spcAft>
              <a:buClr>
                <a:srgbClr val="666666"/>
              </a:buClr>
              <a:buFont typeface="Symbol" charset="2"/>
              <a:buChar char="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Used for automotive radar testing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296000" lvl="2" indent="-288000">
              <a:spcAft>
                <a:spcPts val="635"/>
              </a:spcAft>
              <a:buClr>
                <a:srgbClr val="666666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24GHz and 77GHz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864000" lvl="1" indent="-324000">
              <a:spcAft>
                <a:spcPts val="850"/>
              </a:spcAft>
              <a:buClr>
                <a:srgbClr val="666666"/>
              </a:buClr>
              <a:buFont typeface="Symbol" charset="2"/>
              <a:buChar char="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Obtained surplus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1296000" lvl="2" indent="-288000">
              <a:spcAft>
                <a:spcPts val="635"/>
              </a:spcAft>
              <a:buClr>
                <a:srgbClr val="666666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Don’t ask.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61" name=""/>
          <p:cNvPicPr/>
          <p:nvPr/>
        </p:nvPicPr>
        <p:blipFill>
          <a:blip r:embed="rId1"/>
          <a:stretch/>
        </p:blipFill>
        <p:spPr>
          <a:xfrm>
            <a:off x="6629400" y="1371600"/>
            <a:ext cx="3048480" cy="209844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62" name=""/>
          <p:cNvSpPr txBox="1"/>
          <p:nvPr/>
        </p:nvSpPr>
        <p:spPr>
          <a:xfrm>
            <a:off x="6858000" y="3657600"/>
            <a:ext cx="2743200" cy="42876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 anchor="t">
            <a:noAutofit/>
          </a:bodyPr>
          <a:p>
            <a:r>
              <a:rPr lang="en-US" sz="600" b="0" u="none" strike="noStrike">
                <a:solidFill>
                  <a:srgbClr val="000000"/>
                </a:solidFill>
                <a:effectLst/>
                <a:uFillTx/>
                <a:latin typeface="DejaVu Sans"/>
              </a:rPr>
              <a:t>https://www.nsi-mi.com/system-solutions/far-field-systems/compact-range-systems/portable-compact-range-measurement-systems/portable-compact-range-measurement-system-18-05</a:t>
            </a:r>
            <a:endParaRPr lang="en-US" sz="6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8E1E1B3-5AAD-4CDE-AC06-9D89063E50CA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0" y="-2142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Purpose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914400" y="457200"/>
            <a:ext cx="8229600" cy="25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Purpose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Find the focal point of the system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Verify system alignment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Determine desired placement and orientation for antenna feed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Once fully completed, use the system for microwave communications and radio astronomy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65" name=""/>
          <p:cNvPicPr/>
          <p:nvPr/>
        </p:nvPicPr>
        <p:blipFill>
          <a:blip r:embed="rId1"/>
          <a:stretch/>
        </p:blipFill>
        <p:spPr>
          <a:xfrm>
            <a:off x="3657600" y="2971800"/>
            <a:ext cx="3464640" cy="251460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66" name=""/>
          <p:cNvSpPr/>
          <p:nvPr/>
        </p:nvSpPr>
        <p:spPr>
          <a:xfrm rot="19749600">
            <a:off x="4171680" y="4745160"/>
            <a:ext cx="798840" cy="448560"/>
          </a:xfrm>
          <a:prstGeom prst="ellipse">
            <a:avLst/>
          </a:prstGeom>
          <a:noFill/>
          <a:ln w="36720">
            <a:solidFill>
              <a:srgbClr val="ffff00">
                <a:alpha val="9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96111E7-C545-4C76-BC99-44171AB3F2A1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75400" y="2286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Challenges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85800" y="972000"/>
            <a:ext cx="6858000" cy="314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original feed and mounting hardware are not available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design feed location is not known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There are alignment adjustments on both the main reflector and sub reflector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Positional geometry is likely very sensitive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reflector surfaces are a matte off-white finish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system was not originally intended to be used as an antenna</a:t>
            </a:r>
            <a:endParaRPr lang="en-US" sz="2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69" name=""/>
          <p:cNvPicPr/>
          <p:nvPr/>
        </p:nvPicPr>
        <p:blipFill>
          <a:blip r:embed="rId1"/>
          <a:stretch/>
        </p:blipFill>
        <p:spPr>
          <a:xfrm>
            <a:off x="7632360" y="1525320"/>
            <a:ext cx="2152440" cy="172008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330FFE2-D473-43BF-932B-4BE3EFDBEA81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6520" y="-11232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Techniques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371600" y="228600"/>
            <a:ext cx="7086600" cy="5441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Several methods will be tried to find the focus point of the system</a:t>
            </a:r>
            <a:endParaRPr lang="en-US" sz="4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Each will hopefully yield a best location</a:t>
            </a:r>
            <a:endParaRPr lang="en-US" sz="4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locations will be averaged and weighed to make a final determination for the feed location</a:t>
            </a:r>
            <a:endParaRPr lang="en-US" sz="4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All techniques use  wave phenomena that utilize the broadband nature of reflector surfaces</a:t>
            </a:r>
            <a:endParaRPr lang="en-US" sz="4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various methods attempted are listed below:</a:t>
            </a:r>
            <a:endParaRPr lang="en-US" sz="48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4000" b="1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Analytical techniques</a:t>
            </a:r>
            <a:endParaRPr lang="en-US" sz="4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Equations determined for the primary surfaces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E.M. Simulations considered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4000" b="1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Optical, white light</a:t>
            </a:r>
            <a:endParaRPr lang="en-US" sz="4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Small mirrors distributed on surfaces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Projected from the focus to distant flat surface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4000" b="1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Thermal / Infrared</a:t>
            </a:r>
            <a:endParaRPr lang="en-US" sz="4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Create a localized a heat sources at the focus point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Use a thermal camera to see how the main dish is illuminated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4000" b="1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Acoustic / Sound</a:t>
            </a:r>
            <a:endParaRPr lang="en-US" sz="4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Put a planar sound source at a distance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Focus a microphone at focus to  find the maximum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en-US" sz="4000" b="1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Microwave</a:t>
            </a:r>
            <a:endParaRPr lang="en-US" sz="40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Install a microwave source and coupled detector at the focus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Have a larger reflector at distance</a:t>
            </a:r>
            <a:endParaRPr lang="en-US" sz="32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pic>
        <p:nvPicPr>
          <p:cNvPr id="72" name=""/>
          <p:cNvPicPr/>
          <p:nvPr/>
        </p:nvPicPr>
        <p:blipFill>
          <a:blip r:embed="rId1"/>
          <a:stretch/>
        </p:blipFill>
        <p:spPr>
          <a:xfrm>
            <a:off x="5486400" y="2762640"/>
            <a:ext cx="3720240" cy="203796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41B9755-51C3-4E9B-8315-F4DD70223AB1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-181800" y="144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Analytical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914400" y="685800"/>
            <a:ext cx="86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9999"/>
          </a:bodyPr>
          <a:p>
            <a:pPr marL="432000" indent="0">
              <a:spcAft>
                <a:spcPts val="1060"/>
              </a:spcAft>
              <a:buNone/>
            </a:pP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 Determine the profile of the surfaces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most important parameter is the vertical profile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432000" lvl="1" indent="-216000">
              <a:spcAft>
                <a:spcPts val="850"/>
              </a:spcAft>
              <a:buClr>
                <a:srgbClr val="000000"/>
              </a:buClr>
              <a:buFont typeface="OpenSymbol"/>
              <a:buChar char="-"/>
            </a:pPr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It is assumed that the focus is symmetrical in azimuth and is on the center-line</a:t>
            </a:r>
            <a:endParaRPr lang="en-US" sz="16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parabola was measured in two axis mechanically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sub-reflector was laser scanned to make a surface model of the complex surface.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The relative location of the of each of the reflectors needs to be determined accurately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  <a:p>
            <a:pPr marL="216000" indent="-216000">
              <a:spcAft>
                <a:spcPts val="106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400" b="0" u="none" strike="noStrike">
                <a:solidFill>
                  <a:srgbClr val="666666"/>
                </a:solidFill>
                <a:effectLst/>
                <a:uFillTx/>
                <a:latin typeface="DejaVu Sans"/>
              </a:rPr>
              <a:t>Analysis was outsourced</a:t>
            </a:r>
            <a:endParaRPr lang="en-US" sz="2400" b="0" u="none" strike="noStrike">
              <a:solidFill>
                <a:srgbClr val="666666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F645FD0-309D-452B-99A8-C932BD9699B5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-181800" y="-214200"/>
            <a:ext cx="86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Geometry, Main Parabola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76" name=""/>
          <p:cNvPicPr/>
          <p:nvPr/>
        </p:nvPicPr>
        <p:blipFill>
          <a:blip r:embed="rId1"/>
          <a:stretch/>
        </p:blipFill>
        <p:spPr>
          <a:xfrm>
            <a:off x="5038560" y="3657600"/>
            <a:ext cx="3648240" cy="186228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77" name=""/>
          <p:cNvPicPr/>
          <p:nvPr/>
        </p:nvPicPr>
        <p:blipFill>
          <a:blip r:embed="rId2"/>
          <a:stretch/>
        </p:blipFill>
        <p:spPr>
          <a:xfrm>
            <a:off x="228600" y="525960"/>
            <a:ext cx="6451560" cy="290304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78" name=""/>
          <p:cNvPicPr/>
          <p:nvPr/>
        </p:nvPicPr>
        <p:blipFill>
          <a:blip r:embed="rId3"/>
          <a:stretch/>
        </p:blipFill>
        <p:spPr>
          <a:xfrm>
            <a:off x="5943600" y="1828800"/>
            <a:ext cx="3911040" cy="1760040"/>
          </a:xfrm>
          <a:prstGeom prst="rect">
            <a:avLst/>
          </a:prstGeom>
          <a:noFill/>
          <a:ln w="36720">
            <a:noFill/>
          </a:ln>
        </p:spPr>
      </p:pic>
      <p:pic>
        <p:nvPicPr>
          <p:cNvPr id="79" name=""/>
          <p:cNvPicPr/>
          <p:nvPr/>
        </p:nvPicPr>
        <p:blipFill>
          <a:blip r:embed="rId4"/>
          <a:stretch/>
        </p:blipFill>
        <p:spPr>
          <a:xfrm>
            <a:off x="1600200" y="3657600"/>
            <a:ext cx="3429000" cy="184752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8A750E5-5932-4351-8751-02FA121C6AB1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/>
          <p:cNvPicPr/>
          <p:nvPr/>
        </p:nvPicPr>
        <p:blipFill>
          <a:blip r:embed="rId1"/>
          <a:stretch/>
        </p:blipFill>
        <p:spPr>
          <a:xfrm>
            <a:off x="326520" y="1460160"/>
            <a:ext cx="4702680" cy="288324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6800" y="194400"/>
            <a:ext cx="8640000" cy="94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Geometry, Main Parabola</a:t>
            </a:r>
            <a:br>
              <a:rPr sz="3200"/>
            </a:b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DejaVu Sans"/>
              </a:rPr>
              <a:t>Vertical Axis</a:t>
            </a:r>
            <a:endParaRPr lang="en-US" sz="3200" b="0" u="none" strike="noStrike">
              <a:solidFill>
                <a:srgbClr val="333333"/>
              </a:solidFill>
              <a:effectLst/>
              <a:uFillTx/>
              <a:latin typeface="DejaVu Sans"/>
            </a:endParaRPr>
          </a:p>
        </p:txBody>
      </p:sp>
      <p:pic>
        <p:nvPicPr>
          <p:cNvPr id="82" name=""/>
          <p:cNvPicPr/>
          <p:nvPr/>
        </p:nvPicPr>
        <p:blipFill>
          <a:blip r:embed="rId2"/>
          <a:stretch/>
        </p:blipFill>
        <p:spPr>
          <a:xfrm>
            <a:off x="5029200" y="1600200"/>
            <a:ext cx="4572000" cy="2717280"/>
          </a:xfrm>
          <a:prstGeom prst="rect">
            <a:avLst/>
          </a:prstGeom>
          <a:noFill/>
          <a:ln w="3672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E27DD91-4949-411E-BE4C-718409D919F5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4587</TotalTime>
  <Application>LibreOffice/25.8.6.2$Linux_X86_64 LibreOffice_project/a46b460d1686bb49c718d2ef5f88b83ff2dc4981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2026-04-07T18:29:52Z</dcterms:created>
  <dc:creator/>
  <dc:description>This work is licensed under a Creative Commons-0 licence.
It makes use of the works of Zirk.</dc:description>
  <dc:language>en-US</dc:language>
  <cp:lastModifiedBy/>
  <cp:lastPrinted>2026-04-24T09:06:27Z</cp:lastPrinted>
  <dcterms:modified xsi:type="dcterms:W3CDTF">2026-04-24T09:06:06Z</dcterms:modified>
  <cp:revision>35</cp:revision>
  <dc:subject/>
  <dc:title>Focus</dc:title>
</cp:coreProperties>
</file>