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72" r:id="rId8"/>
    <p:sldId id="281" r:id="rId9"/>
    <p:sldId id="263" r:id="rId10"/>
    <p:sldId id="270" r:id="rId11"/>
    <p:sldId id="264" r:id="rId12"/>
    <p:sldId id="271" r:id="rId13"/>
    <p:sldId id="265" r:id="rId14"/>
    <p:sldId id="282" r:id="rId15"/>
    <p:sldId id="266" r:id="rId16"/>
    <p:sldId id="273" r:id="rId17"/>
    <p:sldId id="274" r:id="rId18"/>
    <p:sldId id="275" r:id="rId19"/>
    <p:sldId id="277" r:id="rId20"/>
    <p:sldId id="283" r:id="rId21"/>
    <p:sldId id="276" r:id="rId22"/>
    <p:sldId id="278" r:id="rId23"/>
    <p:sldId id="279" r:id="rId24"/>
    <p:sldId id="280" r:id="rId25"/>
    <p:sldId id="267" r:id="rId26"/>
    <p:sldId id="268"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6"/>
    <p:restoredTop sz="94654"/>
  </p:normalViewPr>
  <p:slideViewPr>
    <p:cSldViewPr snapToGrid="0">
      <p:cViewPr varScale="1">
        <p:scale>
          <a:sx n="73" d="100"/>
          <a:sy n="73" d="100"/>
        </p:scale>
        <p:origin x="200"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D3FBB2-DEB5-4C7D-89A0-93897163DE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F56B87-FFE2-4EFF-98D9-E52FC315497B}">
      <dgm:prSet/>
      <dgm:spPr/>
      <dgm:t>
        <a:bodyPr/>
        <a:lstStyle/>
        <a:p>
          <a:r>
            <a:rPr lang="en-US"/>
            <a:t>Grandfather Bill May WA1WM (SK) got me started in the hobby along with his two Brothers Jerry May N1ULJ (SK) and Carl May W1CGM. </a:t>
          </a:r>
        </a:p>
      </dgm:t>
    </dgm:pt>
    <dgm:pt modelId="{DC673C3F-64BD-4B12-84EE-2C628BDD259A}" type="parTrans" cxnId="{ED4A22DE-A62E-41D3-81D5-D74FB065DBB0}">
      <dgm:prSet/>
      <dgm:spPr/>
      <dgm:t>
        <a:bodyPr/>
        <a:lstStyle/>
        <a:p>
          <a:endParaRPr lang="en-US"/>
        </a:p>
      </dgm:t>
    </dgm:pt>
    <dgm:pt modelId="{FFD0CCDA-601F-4F96-88DD-0C835B566745}" type="sibTrans" cxnId="{ED4A22DE-A62E-41D3-81D5-D74FB065DBB0}">
      <dgm:prSet/>
      <dgm:spPr/>
      <dgm:t>
        <a:bodyPr/>
        <a:lstStyle/>
        <a:p>
          <a:endParaRPr lang="en-US"/>
        </a:p>
      </dgm:t>
    </dgm:pt>
    <dgm:pt modelId="{86F871DE-A554-40D9-AECE-1BC5FD0C439F}">
      <dgm:prSet/>
      <dgm:spPr/>
      <dgm:t>
        <a:bodyPr/>
        <a:lstStyle/>
        <a:p>
          <a:r>
            <a:rPr lang="en-US" dirty="0"/>
            <a:t>Uncle gave me a NC-155 that I used to listen on 75 meters AM</a:t>
          </a:r>
        </a:p>
      </dgm:t>
    </dgm:pt>
    <dgm:pt modelId="{D39444E8-9683-48CA-81BB-AB7FB8BEC3B5}" type="parTrans" cxnId="{04A65978-1D3E-47EB-89E5-A292314C51D3}">
      <dgm:prSet/>
      <dgm:spPr/>
      <dgm:t>
        <a:bodyPr/>
        <a:lstStyle/>
        <a:p>
          <a:endParaRPr lang="en-US"/>
        </a:p>
      </dgm:t>
    </dgm:pt>
    <dgm:pt modelId="{B7E7E353-6422-4281-B7A6-89DE4A7004A9}" type="sibTrans" cxnId="{04A65978-1D3E-47EB-89E5-A292314C51D3}">
      <dgm:prSet/>
      <dgm:spPr/>
      <dgm:t>
        <a:bodyPr/>
        <a:lstStyle/>
        <a:p>
          <a:endParaRPr lang="en-US"/>
        </a:p>
      </dgm:t>
    </dgm:pt>
    <dgm:pt modelId="{9015DEEF-0E9D-C242-8F88-084BA019E184}">
      <dgm:prSet/>
      <dgm:spPr/>
      <dgm:t>
        <a:bodyPr/>
        <a:lstStyle/>
        <a:p>
          <a:r>
            <a:rPr lang="en-US" dirty="0"/>
            <a:t>First</a:t>
          </a:r>
          <a:r>
            <a:rPr lang="en-US" baseline="0" dirty="0"/>
            <a:t> Licensed in 2015 passing exam @ </a:t>
          </a:r>
          <a:r>
            <a:rPr lang="en-US" baseline="0" dirty="0" err="1"/>
            <a:t>NEARfest</a:t>
          </a:r>
          <a:endParaRPr lang="en-US" dirty="0"/>
        </a:p>
      </dgm:t>
    </dgm:pt>
    <dgm:pt modelId="{643FE43F-F146-F142-9C09-B8042AB82B74}" type="parTrans" cxnId="{0607F5A2-8DDA-C64A-B704-E9CDB46DC014}">
      <dgm:prSet/>
      <dgm:spPr/>
      <dgm:t>
        <a:bodyPr/>
        <a:lstStyle/>
        <a:p>
          <a:endParaRPr lang="en-US"/>
        </a:p>
      </dgm:t>
    </dgm:pt>
    <dgm:pt modelId="{DB9429A1-9BD5-FD4F-A260-77979526EEB7}" type="sibTrans" cxnId="{0607F5A2-8DDA-C64A-B704-E9CDB46DC014}">
      <dgm:prSet/>
      <dgm:spPr/>
      <dgm:t>
        <a:bodyPr/>
        <a:lstStyle/>
        <a:p>
          <a:endParaRPr lang="en-US"/>
        </a:p>
      </dgm:t>
    </dgm:pt>
    <dgm:pt modelId="{8EF9EF7D-B247-634F-BC67-EFB556A754B2}">
      <dgm:prSet/>
      <dgm:spPr/>
      <dgm:t>
        <a:bodyPr/>
        <a:lstStyle/>
        <a:p>
          <a:r>
            <a:rPr lang="en-US" dirty="0"/>
            <a:t>Would attend </a:t>
          </a:r>
          <a:r>
            <a:rPr lang="en-US" dirty="0" err="1"/>
            <a:t>NEARfest</a:t>
          </a:r>
          <a:r>
            <a:rPr lang="en-US" dirty="0"/>
            <a:t> and Field Day over the years with my grandfather, uncles and his friends in Fidelity ARC. </a:t>
          </a:r>
        </a:p>
      </dgm:t>
    </dgm:pt>
    <dgm:pt modelId="{C0CA7052-C4DA-F54F-89E3-3414EAC889FE}" type="parTrans" cxnId="{FA5E6497-4F77-8D4E-AAF2-298519D1326E}">
      <dgm:prSet/>
      <dgm:spPr/>
      <dgm:t>
        <a:bodyPr/>
        <a:lstStyle/>
        <a:p>
          <a:endParaRPr lang="en-US"/>
        </a:p>
      </dgm:t>
    </dgm:pt>
    <dgm:pt modelId="{B7612557-24BF-5447-A491-F02F789D3E2E}" type="sibTrans" cxnId="{FA5E6497-4F77-8D4E-AAF2-298519D1326E}">
      <dgm:prSet/>
      <dgm:spPr/>
      <dgm:t>
        <a:bodyPr/>
        <a:lstStyle/>
        <a:p>
          <a:endParaRPr lang="en-US"/>
        </a:p>
      </dgm:t>
    </dgm:pt>
    <dgm:pt modelId="{82183887-CF0A-ED4E-B1DA-8E9F24016AF9}" type="pres">
      <dgm:prSet presAssocID="{25D3FBB2-DEB5-4C7D-89A0-93897163DE9B}" presName="linear" presStyleCnt="0">
        <dgm:presLayoutVars>
          <dgm:animLvl val="lvl"/>
          <dgm:resizeHandles val="exact"/>
        </dgm:presLayoutVars>
      </dgm:prSet>
      <dgm:spPr/>
    </dgm:pt>
    <dgm:pt modelId="{917AE5D5-8CE7-574C-B646-7495981D80B0}" type="pres">
      <dgm:prSet presAssocID="{83F56B87-FFE2-4EFF-98D9-E52FC315497B}" presName="parentText" presStyleLbl="node1" presStyleIdx="0" presStyleCnt="4">
        <dgm:presLayoutVars>
          <dgm:chMax val="0"/>
          <dgm:bulletEnabled val="1"/>
        </dgm:presLayoutVars>
      </dgm:prSet>
      <dgm:spPr/>
    </dgm:pt>
    <dgm:pt modelId="{D22ACE0B-DFE8-9D41-9841-5DA4B4018F93}" type="pres">
      <dgm:prSet presAssocID="{FFD0CCDA-601F-4F96-88DD-0C835B566745}" presName="spacer" presStyleCnt="0"/>
      <dgm:spPr/>
    </dgm:pt>
    <dgm:pt modelId="{74FDC858-F79C-0046-A5FF-3A33CB6F294F}" type="pres">
      <dgm:prSet presAssocID="{86F871DE-A554-40D9-AECE-1BC5FD0C439F}" presName="parentText" presStyleLbl="node1" presStyleIdx="1" presStyleCnt="4">
        <dgm:presLayoutVars>
          <dgm:chMax val="0"/>
          <dgm:bulletEnabled val="1"/>
        </dgm:presLayoutVars>
      </dgm:prSet>
      <dgm:spPr/>
    </dgm:pt>
    <dgm:pt modelId="{AF47FB93-A369-CC47-B6EB-6CEBB0AD2AE5}" type="pres">
      <dgm:prSet presAssocID="{B7E7E353-6422-4281-B7A6-89DE4A7004A9}" presName="spacer" presStyleCnt="0"/>
      <dgm:spPr/>
    </dgm:pt>
    <dgm:pt modelId="{4CF69F04-8A47-B649-B85A-E8BA69AB6D33}" type="pres">
      <dgm:prSet presAssocID="{8EF9EF7D-B247-634F-BC67-EFB556A754B2}" presName="parentText" presStyleLbl="node1" presStyleIdx="2" presStyleCnt="4">
        <dgm:presLayoutVars>
          <dgm:chMax val="0"/>
          <dgm:bulletEnabled val="1"/>
        </dgm:presLayoutVars>
      </dgm:prSet>
      <dgm:spPr/>
    </dgm:pt>
    <dgm:pt modelId="{B583C14B-52F4-B24B-BB13-5B4BD2B3C21B}" type="pres">
      <dgm:prSet presAssocID="{B7612557-24BF-5447-A491-F02F789D3E2E}" presName="spacer" presStyleCnt="0"/>
      <dgm:spPr/>
    </dgm:pt>
    <dgm:pt modelId="{0CEEB034-87EE-CE41-B617-15B765AB0E8A}" type="pres">
      <dgm:prSet presAssocID="{9015DEEF-0E9D-C242-8F88-084BA019E184}" presName="parentText" presStyleLbl="node1" presStyleIdx="3" presStyleCnt="4">
        <dgm:presLayoutVars>
          <dgm:chMax val="0"/>
          <dgm:bulletEnabled val="1"/>
        </dgm:presLayoutVars>
      </dgm:prSet>
      <dgm:spPr/>
    </dgm:pt>
  </dgm:ptLst>
  <dgm:cxnLst>
    <dgm:cxn modelId="{78C5EC5F-2E69-2F4E-99E3-83E00F0811BE}" type="presOf" srcId="{83F56B87-FFE2-4EFF-98D9-E52FC315497B}" destId="{917AE5D5-8CE7-574C-B646-7495981D80B0}" srcOrd="0" destOrd="0" presId="urn:microsoft.com/office/officeart/2005/8/layout/vList2"/>
    <dgm:cxn modelId="{04A65978-1D3E-47EB-89E5-A292314C51D3}" srcId="{25D3FBB2-DEB5-4C7D-89A0-93897163DE9B}" destId="{86F871DE-A554-40D9-AECE-1BC5FD0C439F}" srcOrd="1" destOrd="0" parTransId="{D39444E8-9683-48CA-81BB-AB7FB8BEC3B5}" sibTransId="{B7E7E353-6422-4281-B7A6-89DE4A7004A9}"/>
    <dgm:cxn modelId="{C856CB7C-B94B-5D46-9869-3B94D0AD05AC}" type="presOf" srcId="{25D3FBB2-DEB5-4C7D-89A0-93897163DE9B}" destId="{82183887-CF0A-ED4E-B1DA-8E9F24016AF9}" srcOrd="0" destOrd="0" presId="urn:microsoft.com/office/officeart/2005/8/layout/vList2"/>
    <dgm:cxn modelId="{A39C008A-BE6C-2944-90AA-8935396979B4}" type="presOf" srcId="{86F871DE-A554-40D9-AECE-1BC5FD0C439F}" destId="{74FDC858-F79C-0046-A5FF-3A33CB6F294F}" srcOrd="0" destOrd="0" presId="urn:microsoft.com/office/officeart/2005/8/layout/vList2"/>
    <dgm:cxn modelId="{FA5E6497-4F77-8D4E-AAF2-298519D1326E}" srcId="{25D3FBB2-DEB5-4C7D-89A0-93897163DE9B}" destId="{8EF9EF7D-B247-634F-BC67-EFB556A754B2}" srcOrd="2" destOrd="0" parTransId="{C0CA7052-C4DA-F54F-89E3-3414EAC889FE}" sibTransId="{B7612557-24BF-5447-A491-F02F789D3E2E}"/>
    <dgm:cxn modelId="{0607F5A2-8DDA-C64A-B704-E9CDB46DC014}" srcId="{25D3FBB2-DEB5-4C7D-89A0-93897163DE9B}" destId="{9015DEEF-0E9D-C242-8F88-084BA019E184}" srcOrd="3" destOrd="0" parTransId="{643FE43F-F146-F142-9C09-B8042AB82B74}" sibTransId="{DB9429A1-9BD5-FD4F-A260-77979526EEB7}"/>
    <dgm:cxn modelId="{34D491AD-AD39-E041-A982-37F5C70D352F}" type="presOf" srcId="{9015DEEF-0E9D-C242-8F88-084BA019E184}" destId="{0CEEB034-87EE-CE41-B617-15B765AB0E8A}" srcOrd="0" destOrd="0" presId="urn:microsoft.com/office/officeart/2005/8/layout/vList2"/>
    <dgm:cxn modelId="{E6CFAFD6-A5B2-5249-BC48-C3C6297DFFA0}" type="presOf" srcId="{8EF9EF7D-B247-634F-BC67-EFB556A754B2}" destId="{4CF69F04-8A47-B649-B85A-E8BA69AB6D33}" srcOrd="0" destOrd="0" presId="urn:microsoft.com/office/officeart/2005/8/layout/vList2"/>
    <dgm:cxn modelId="{ED4A22DE-A62E-41D3-81D5-D74FB065DBB0}" srcId="{25D3FBB2-DEB5-4C7D-89A0-93897163DE9B}" destId="{83F56B87-FFE2-4EFF-98D9-E52FC315497B}" srcOrd="0" destOrd="0" parTransId="{DC673C3F-64BD-4B12-84EE-2C628BDD259A}" sibTransId="{FFD0CCDA-601F-4F96-88DD-0C835B566745}"/>
    <dgm:cxn modelId="{7BFCECC7-4BF5-E54A-840C-B605B4AF6E66}" type="presParOf" srcId="{82183887-CF0A-ED4E-B1DA-8E9F24016AF9}" destId="{917AE5D5-8CE7-574C-B646-7495981D80B0}" srcOrd="0" destOrd="0" presId="urn:microsoft.com/office/officeart/2005/8/layout/vList2"/>
    <dgm:cxn modelId="{9D1B79FD-A8A4-E94E-937C-108FCC4A52C2}" type="presParOf" srcId="{82183887-CF0A-ED4E-B1DA-8E9F24016AF9}" destId="{D22ACE0B-DFE8-9D41-9841-5DA4B4018F93}" srcOrd="1" destOrd="0" presId="urn:microsoft.com/office/officeart/2005/8/layout/vList2"/>
    <dgm:cxn modelId="{8A38518B-5E2B-4742-829C-796DE8D6A09A}" type="presParOf" srcId="{82183887-CF0A-ED4E-B1DA-8E9F24016AF9}" destId="{74FDC858-F79C-0046-A5FF-3A33CB6F294F}" srcOrd="2" destOrd="0" presId="urn:microsoft.com/office/officeart/2005/8/layout/vList2"/>
    <dgm:cxn modelId="{A341EF6D-B3AC-964D-83AD-1F1759456B7E}" type="presParOf" srcId="{82183887-CF0A-ED4E-B1DA-8E9F24016AF9}" destId="{AF47FB93-A369-CC47-B6EB-6CEBB0AD2AE5}" srcOrd="3" destOrd="0" presId="urn:microsoft.com/office/officeart/2005/8/layout/vList2"/>
    <dgm:cxn modelId="{4DCA4C83-7A5A-2D4A-B1BA-E46B823921DF}" type="presParOf" srcId="{82183887-CF0A-ED4E-B1DA-8E9F24016AF9}" destId="{4CF69F04-8A47-B649-B85A-E8BA69AB6D33}" srcOrd="4" destOrd="0" presId="urn:microsoft.com/office/officeart/2005/8/layout/vList2"/>
    <dgm:cxn modelId="{9C968326-7090-E046-8071-7415206FFE18}" type="presParOf" srcId="{82183887-CF0A-ED4E-B1DA-8E9F24016AF9}" destId="{B583C14B-52F4-B24B-BB13-5B4BD2B3C21B}" srcOrd="5" destOrd="0" presId="urn:microsoft.com/office/officeart/2005/8/layout/vList2"/>
    <dgm:cxn modelId="{E9A726E8-CBB6-5842-8F49-4840D95EBE42}" type="presParOf" srcId="{82183887-CF0A-ED4E-B1DA-8E9F24016AF9}" destId="{0CEEB034-87EE-CE41-B617-15B765AB0E8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87AD3F-3F5E-4078-A557-B76031A47469}"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5A1A1208-523F-4953-BF6E-E016C930DE15}">
      <dgm:prSet/>
      <dgm:spPr/>
      <dgm:t>
        <a:bodyPr/>
        <a:lstStyle/>
        <a:p>
          <a:r>
            <a:rPr lang="en-US" b="1" dirty="0"/>
            <a:t>LOCATION LOCATION LOCATION- </a:t>
          </a:r>
          <a:r>
            <a:rPr lang="en-US" dirty="0"/>
            <a:t>Elevation is key and access to horizon </a:t>
          </a:r>
        </a:p>
      </dgm:t>
    </dgm:pt>
    <dgm:pt modelId="{47509887-A2A0-4A38-850A-64D14A724403}" type="parTrans" cxnId="{1A862095-2435-46D1-941C-887AFCAFC08F}">
      <dgm:prSet/>
      <dgm:spPr/>
      <dgm:t>
        <a:bodyPr/>
        <a:lstStyle/>
        <a:p>
          <a:endParaRPr lang="en-US"/>
        </a:p>
      </dgm:t>
    </dgm:pt>
    <dgm:pt modelId="{02028301-C641-44D5-A598-A09690730284}" type="sibTrans" cxnId="{1A862095-2435-46D1-941C-887AFCAFC08F}">
      <dgm:prSet/>
      <dgm:spPr/>
      <dgm:t>
        <a:bodyPr/>
        <a:lstStyle/>
        <a:p>
          <a:endParaRPr lang="en-US"/>
        </a:p>
      </dgm:t>
    </dgm:pt>
    <dgm:pt modelId="{F1F91E67-2DD1-4389-BC32-3E2E3C063B58}">
      <dgm:prSet/>
      <dgm:spPr/>
      <dgm:t>
        <a:bodyPr/>
        <a:lstStyle/>
        <a:p>
          <a:r>
            <a:rPr lang="en-US" b="1" dirty="0"/>
            <a:t>More Bands= </a:t>
          </a:r>
          <a:r>
            <a:rPr lang="en-US" dirty="0"/>
            <a:t>better score , adding more bands has increased multipliers and the challenge working say AF1T on 1.2 </a:t>
          </a:r>
          <a:r>
            <a:rPr lang="en-US" dirty="0" err="1"/>
            <a:t>Ghz</a:t>
          </a:r>
          <a:r>
            <a:rPr lang="en-US" dirty="0"/>
            <a:t> in January with the wind blowing adds to the fun!</a:t>
          </a:r>
        </a:p>
      </dgm:t>
    </dgm:pt>
    <dgm:pt modelId="{D33BEEB9-9AD5-4286-AADC-64EDCF5A131D}" type="parTrans" cxnId="{7F0A63D8-BF00-49A8-AF16-ECADC41CCB08}">
      <dgm:prSet/>
      <dgm:spPr/>
      <dgm:t>
        <a:bodyPr/>
        <a:lstStyle/>
        <a:p>
          <a:endParaRPr lang="en-US"/>
        </a:p>
      </dgm:t>
    </dgm:pt>
    <dgm:pt modelId="{9A30B4CD-8755-4174-9602-21BD58181A4B}" type="sibTrans" cxnId="{7F0A63D8-BF00-49A8-AF16-ECADC41CCB08}">
      <dgm:prSet/>
      <dgm:spPr/>
      <dgm:t>
        <a:bodyPr/>
        <a:lstStyle/>
        <a:p>
          <a:endParaRPr lang="en-US"/>
        </a:p>
      </dgm:t>
    </dgm:pt>
    <dgm:pt modelId="{D4DDD5DB-1CE0-4688-83CD-04302AD68E30}">
      <dgm:prSet/>
      <dgm:spPr/>
      <dgm:t>
        <a:bodyPr/>
        <a:lstStyle/>
        <a:p>
          <a:r>
            <a:rPr lang="en-US" b="1" dirty="0"/>
            <a:t>SCHEDULE QSOs </a:t>
          </a:r>
          <a:r>
            <a:rPr lang="en-US" dirty="0"/>
            <a:t>(ARRL contests only) – Use the K1RZ / W3SZ database! Call/ text to set up Scheds! Many contests other than AF1T and K1RZ my phone stays silent! I make many calls to make schedules </a:t>
          </a:r>
        </a:p>
      </dgm:t>
    </dgm:pt>
    <dgm:pt modelId="{E9CABA35-FD8B-434E-82E8-EE7C6EBFA63B}" type="parTrans" cxnId="{29FE347B-24ED-4417-91C0-970F8A11020F}">
      <dgm:prSet/>
      <dgm:spPr/>
      <dgm:t>
        <a:bodyPr/>
        <a:lstStyle/>
        <a:p>
          <a:endParaRPr lang="en-US"/>
        </a:p>
      </dgm:t>
    </dgm:pt>
    <dgm:pt modelId="{8695DCA2-EC30-4897-94A6-B4DB3931672C}" type="sibTrans" cxnId="{29FE347B-24ED-4417-91C0-970F8A11020F}">
      <dgm:prSet/>
      <dgm:spPr/>
      <dgm:t>
        <a:bodyPr/>
        <a:lstStyle/>
        <a:p>
          <a:endParaRPr lang="en-US"/>
        </a:p>
      </dgm:t>
    </dgm:pt>
    <dgm:pt modelId="{91A9E1A3-0005-4C85-9FEB-C1763A573276}">
      <dgm:prSet/>
      <dgm:spPr/>
      <dgm:t>
        <a:bodyPr/>
        <a:lstStyle/>
        <a:p>
          <a:r>
            <a:rPr lang="en-US" b="1" dirty="0"/>
            <a:t>Continue improvements-  </a:t>
          </a:r>
          <a:r>
            <a:rPr lang="en-US" dirty="0"/>
            <a:t>make improvements to set up etc. Always on lookout for better antenna’s (more gain), better coax for less loss, etc. Refine set up to avoid same problems such as wind, freezing coax and antennas etc.  </a:t>
          </a:r>
        </a:p>
      </dgm:t>
    </dgm:pt>
    <dgm:pt modelId="{42335E32-2052-46E5-8B05-415FB1C8867C}" type="parTrans" cxnId="{E285804E-30D9-486D-9505-5145D0EBF09F}">
      <dgm:prSet/>
      <dgm:spPr/>
      <dgm:t>
        <a:bodyPr/>
        <a:lstStyle/>
        <a:p>
          <a:endParaRPr lang="en-US"/>
        </a:p>
      </dgm:t>
    </dgm:pt>
    <dgm:pt modelId="{1F37A121-F257-4B61-BA64-B923D2FF9475}" type="sibTrans" cxnId="{E285804E-30D9-486D-9505-5145D0EBF09F}">
      <dgm:prSet/>
      <dgm:spPr/>
      <dgm:t>
        <a:bodyPr/>
        <a:lstStyle/>
        <a:p>
          <a:endParaRPr lang="en-US"/>
        </a:p>
      </dgm:t>
    </dgm:pt>
    <dgm:pt modelId="{4691E27F-01B0-FB46-9515-2215848D9E07}">
      <dgm:prSet/>
      <dgm:spPr/>
      <dgm:t>
        <a:bodyPr/>
        <a:lstStyle/>
        <a:p>
          <a:r>
            <a:rPr lang="en-US" b="1" dirty="0"/>
            <a:t>Research Location- </a:t>
          </a:r>
          <a:r>
            <a:rPr lang="en-US" dirty="0"/>
            <a:t>wish to operate from- For instance it had been several years since I went to the location on Block Island thought we had trees to tie off too- had to run out to the store to get stakes. </a:t>
          </a:r>
        </a:p>
      </dgm:t>
    </dgm:pt>
    <dgm:pt modelId="{3123F815-3BE6-1A44-B916-A53D070BB88D}" type="parTrans" cxnId="{12E54C01-F25B-8D42-ACF0-245BB7D27ACE}">
      <dgm:prSet/>
      <dgm:spPr/>
      <dgm:t>
        <a:bodyPr/>
        <a:lstStyle/>
        <a:p>
          <a:endParaRPr lang="en-US"/>
        </a:p>
      </dgm:t>
    </dgm:pt>
    <dgm:pt modelId="{7E865E61-594D-5F4F-9DCA-A281BA16DBF1}" type="sibTrans" cxnId="{12E54C01-F25B-8D42-ACF0-245BB7D27ACE}">
      <dgm:prSet/>
      <dgm:spPr/>
      <dgm:t>
        <a:bodyPr/>
        <a:lstStyle/>
        <a:p>
          <a:endParaRPr lang="en-US"/>
        </a:p>
      </dgm:t>
    </dgm:pt>
    <dgm:pt modelId="{C0D6AA00-66A1-B74E-B951-FEE83D31956C}" type="pres">
      <dgm:prSet presAssocID="{7787AD3F-3F5E-4078-A557-B76031A47469}" presName="vert0" presStyleCnt="0">
        <dgm:presLayoutVars>
          <dgm:dir/>
          <dgm:animOne val="branch"/>
          <dgm:animLvl val="lvl"/>
        </dgm:presLayoutVars>
      </dgm:prSet>
      <dgm:spPr/>
    </dgm:pt>
    <dgm:pt modelId="{96F8B7FE-286A-4943-8078-F9DD57CD0D57}" type="pres">
      <dgm:prSet presAssocID="{5A1A1208-523F-4953-BF6E-E016C930DE15}" presName="thickLine" presStyleLbl="alignNode1" presStyleIdx="0" presStyleCnt="5"/>
      <dgm:spPr/>
    </dgm:pt>
    <dgm:pt modelId="{4A22985B-CD29-BB4D-B71D-E235E4111A53}" type="pres">
      <dgm:prSet presAssocID="{5A1A1208-523F-4953-BF6E-E016C930DE15}" presName="horz1" presStyleCnt="0"/>
      <dgm:spPr/>
    </dgm:pt>
    <dgm:pt modelId="{2EB41EEC-0F32-BF45-A0BF-2E45E1109425}" type="pres">
      <dgm:prSet presAssocID="{5A1A1208-523F-4953-BF6E-E016C930DE15}" presName="tx1" presStyleLbl="revTx" presStyleIdx="0" presStyleCnt="5"/>
      <dgm:spPr/>
    </dgm:pt>
    <dgm:pt modelId="{BD7DC668-0311-DA4D-8E98-281BAD36BF6D}" type="pres">
      <dgm:prSet presAssocID="{5A1A1208-523F-4953-BF6E-E016C930DE15}" presName="vert1" presStyleCnt="0"/>
      <dgm:spPr/>
    </dgm:pt>
    <dgm:pt modelId="{1EC20F14-511A-FC47-B229-1806A8763634}" type="pres">
      <dgm:prSet presAssocID="{4691E27F-01B0-FB46-9515-2215848D9E07}" presName="thickLine" presStyleLbl="alignNode1" presStyleIdx="1" presStyleCnt="5"/>
      <dgm:spPr/>
    </dgm:pt>
    <dgm:pt modelId="{4C766B0C-A2EA-0649-9239-86EAAFE7BB94}" type="pres">
      <dgm:prSet presAssocID="{4691E27F-01B0-FB46-9515-2215848D9E07}" presName="horz1" presStyleCnt="0"/>
      <dgm:spPr/>
    </dgm:pt>
    <dgm:pt modelId="{43205282-AFCD-B644-845C-8443FB186DA4}" type="pres">
      <dgm:prSet presAssocID="{4691E27F-01B0-FB46-9515-2215848D9E07}" presName="tx1" presStyleLbl="revTx" presStyleIdx="1" presStyleCnt="5"/>
      <dgm:spPr/>
    </dgm:pt>
    <dgm:pt modelId="{9633A20C-1A63-E54C-B2EC-83199B5B6185}" type="pres">
      <dgm:prSet presAssocID="{4691E27F-01B0-FB46-9515-2215848D9E07}" presName="vert1" presStyleCnt="0"/>
      <dgm:spPr/>
    </dgm:pt>
    <dgm:pt modelId="{5A1924AA-5378-E44B-8A24-DB0EC4449F47}" type="pres">
      <dgm:prSet presAssocID="{F1F91E67-2DD1-4389-BC32-3E2E3C063B58}" presName="thickLine" presStyleLbl="alignNode1" presStyleIdx="2" presStyleCnt="5"/>
      <dgm:spPr/>
    </dgm:pt>
    <dgm:pt modelId="{F1D1B11F-0489-D04C-8601-4580590826F9}" type="pres">
      <dgm:prSet presAssocID="{F1F91E67-2DD1-4389-BC32-3E2E3C063B58}" presName="horz1" presStyleCnt="0"/>
      <dgm:spPr/>
    </dgm:pt>
    <dgm:pt modelId="{DCEDF1EF-9CB0-C242-88A7-B156428EF6FE}" type="pres">
      <dgm:prSet presAssocID="{F1F91E67-2DD1-4389-BC32-3E2E3C063B58}" presName="tx1" presStyleLbl="revTx" presStyleIdx="2" presStyleCnt="5"/>
      <dgm:spPr/>
    </dgm:pt>
    <dgm:pt modelId="{88521CD6-B2B5-1040-9919-97EF69B30B85}" type="pres">
      <dgm:prSet presAssocID="{F1F91E67-2DD1-4389-BC32-3E2E3C063B58}" presName="vert1" presStyleCnt="0"/>
      <dgm:spPr/>
    </dgm:pt>
    <dgm:pt modelId="{014775E6-0DD3-8647-A89A-8C9B41E14F7F}" type="pres">
      <dgm:prSet presAssocID="{D4DDD5DB-1CE0-4688-83CD-04302AD68E30}" presName="thickLine" presStyleLbl="alignNode1" presStyleIdx="3" presStyleCnt="5"/>
      <dgm:spPr/>
    </dgm:pt>
    <dgm:pt modelId="{64DC429F-7C92-474E-B931-95C1A1CA9935}" type="pres">
      <dgm:prSet presAssocID="{D4DDD5DB-1CE0-4688-83CD-04302AD68E30}" presName="horz1" presStyleCnt="0"/>
      <dgm:spPr/>
    </dgm:pt>
    <dgm:pt modelId="{7AEDA353-15D5-7242-9694-D33F71CD10FE}" type="pres">
      <dgm:prSet presAssocID="{D4DDD5DB-1CE0-4688-83CD-04302AD68E30}" presName="tx1" presStyleLbl="revTx" presStyleIdx="3" presStyleCnt="5"/>
      <dgm:spPr/>
    </dgm:pt>
    <dgm:pt modelId="{E16885C5-321D-EF49-BA67-47546CF3697E}" type="pres">
      <dgm:prSet presAssocID="{D4DDD5DB-1CE0-4688-83CD-04302AD68E30}" presName="vert1" presStyleCnt="0"/>
      <dgm:spPr/>
    </dgm:pt>
    <dgm:pt modelId="{65D4B388-9772-A641-B916-A48ACAE7E5B0}" type="pres">
      <dgm:prSet presAssocID="{91A9E1A3-0005-4C85-9FEB-C1763A573276}" presName="thickLine" presStyleLbl="alignNode1" presStyleIdx="4" presStyleCnt="5"/>
      <dgm:spPr/>
    </dgm:pt>
    <dgm:pt modelId="{CA4373A4-1A0A-D14E-816C-B68C1D924F12}" type="pres">
      <dgm:prSet presAssocID="{91A9E1A3-0005-4C85-9FEB-C1763A573276}" presName="horz1" presStyleCnt="0"/>
      <dgm:spPr/>
    </dgm:pt>
    <dgm:pt modelId="{92C27AF5-77E0-2C49-BCE4-522252434723}" type="pres">
      <dgm:prSet presAssocID="{91A9E1A3-0005-4C85-9FEB-C1763A573276}" presName="tx1" presStyleLbl="revTx" presStyleIdx="4" presStyleCnt="5"/>
      <dgm:spPr/>
    </dgm:pt>
    <dgm:pt modelId="{3C24AD24-D1E5-8A4C-8BA1-BC94BD75BE0C}" type="pres">
      <dgm:prSet presAssocID="{91A9E1A3-0005-4C85-9FEB-C1763A573276}" presName="vert1" presStyleCnt="0"/>
      <dgm:spPr/>
    </dgm:pt>
  </dgm:ptLst>
  <dgm:cxnLst>
    <dgm:cxn modelId="{12E54C01-F25B-8D42-ACF0-245BB7D27ACE}" srcId="{7787AD3F-3F5E-4078-A557-B76031A47469}" destId="{4691E27F-01B0-FB46-9515-2215848D9E07}" srcOrd="1" destOrd="0" parTransId="{3123F815-3BE6-1A44-B916-A53D070BB88D}" sibTransId="{7E865E61-594D-5F4F-9DCA-A281BA16DBF1}"/>
    <dgm:cxn modelId="{525BF809-3411-354C-84FD-F7FD54782D54}" type="presOf" srcId="{91A9E1A3-0005-4C85-9FEB-C1763A573276}" destId="{92C27AF5-77E0-2C49-BCE4-522252434723}" srcOrd="0" destOrd="0" presId="urn:microsoft.com/office/officeart/2008/layout/LinedList"/>
    <dgm:cxn modelId="{E285804E-30D9-486D-9505-5145D0EBF09F}" srcId="{7787AD3F-3F5E-4078-A557-B76031A47469}" destId="{91A9E1A3-0005-4C85-9FEB-C1763A573276}" srcOrd="4" destOrd="0" parTransId="{42335E32-2052-46E5-8B05-415FB1C8867C}" sibTransId="{1F37A121-F257-4B61-BA64-B923D2FF9475}"/>
    <dgm:cxn modelId="{ECC03B60-5E7E-6D43-BEAB-3E87C60837D7}" type="presOf" srcId="{7787AD3F-3F5E-4078-A557-B76031A47469}" destId="{C0D6AA00-66A1-B74E-B951-FEE83D31956C}" srcOrd="0" destOrd="0" presId="urn:microsoft.com/office/officeart/2008/layout/LinedList"/>
    <dgm:cxn modelId="{29FE347B-24ED-4417-91C0-970F8A11020F}" srcId="{7787AD3F-3F5E-4078-A557-B76031A47469}" destId="{D4DDD5DB-1CE0-4688-83CD-04302AD68E30}" srcOrd="3" destOrd="0" parTransId="{E9CABA35-FD8B-434E-82E8-EE7C6EBFA63B}" sibTransId="{8695DCA2-EC30-4897-94A6-B4DB3931672C}"/>
    <dgm:cxn modelId="{1A862095-2435-46D1-941C-887AFCAFC08F}" srcId="{7787AD3F-3F5E-4078-A557-B76031A47469}" destId="{5A1A1208-523F-4953-BF6E-E016C930DE15}" srcOrd="0" destOrd="0" parTransId="{47509887-A2A0-4A38-850A-64D14A724403}" sibTransId="{02028301-C641-44D5-A598-A09690730284}"/>
    <dgm:cxn modelId="{381E0BA4-53F2-4544-A324-7EB5BC3499E2}" type="presOf" srcId="{D4DDD5DB-1CE0-4688-83CD-04302AD68E30}" destId="{7AEDA353-15D5-7242-9694-D33F71CD10FE}" srcOrd="0" destOrd="0" presId="urn:microsoft.com/office/officeart/2008/layout/LinedList"/>
    <dgm:cxn modelId="{567521AC-6AAC-A542-8216-5886F67A6366}" type="presOf" srcId="{4691E27F-01B0-FB46-9515-2215848D9E07}" destId="{43205282-AFCD-B644-845C-8443FB186DA4}" srcOrd="0" destOrd="0" presId="urn:microsoft.com/office/officeart/2008/layout/LinedList"/>
    <dgm:cxn modelId="{7F0A63D8-BF00-49A8-AF16-ECADC41CCB08}" srcId="{7787AD3F-3F5E-4078-A557-B76031A47469}" destId="{F1F91E67-2DD1-4389-BC32-3E2E3C063B58}" srcOrd="2" destOrd="0" parTransId="{D33BEEB9-9AD5-4286-AADC-64EDCF5A131D}" sibTransId="{9A30B4CD-8755-4174-9602-21BD58181A4B}"/>
    <dgm:cxn modelId="{33DD22E7-EBAA-6542-8BDC-2386473FAF7E}" type="presOf" srcId="{F1F91E67-2DD1-4389-BC32-3E2E3C063B58}" destId="{DCEDF1EF-9CB0-C242-88A7-B156428EF6FE}" srcOrd="0" destOrd="0" presId="urn:microsoft.com/office/officeart/2008/layout/LinedList"/>
    <dgm:cxn modelId="{BF11FCF1-1A93-1345-A8E0-82FA1AA5E404}" type="presOf" srcId="{5A1A1208-523F-4953-BF6E-E016C930DE15}" destId="{2EB41EEC-0F32-BF45-A0BF-2E45E1109425}" srcOrd="0" destOrd="0" presId="urn:microsoft.com/office/officeart/2008/layout/LinedList"/>
    <dgm:cxn modelId="{E48C4AC8-0019-594A-BD58-749F0C752D5B}" type="presParOf" srcId="{C0D6AA00-66A1-B74E-B951-FEE83D31956C}" destId="{96F8B7FE-286A-4943-8078-F9DD57CD0D57}" srcOrd="0" destOrd="0" presId="urn:microsoft.com/office/officeart/2008/layout/LinedList"/>
    <dgm:cxn modelId="{560E168B-AB48-5C43-A039-D9D51A8F1D2B}" type="presParOf" srcId="{C0D6AA00-66A1-B74E-B951-FEE83D31956C}" destId="{4A22985B-CD29-BB4D-B71D-E235E4111A53}" srcOrd="1" destOrd="0" presId="urn:microsoft.com/office/officeart/2008/layout/LinedList"/>
    <dgm:cxn modelId="{A892DEF5-1E5B-5B4B-B39D-501A41EE6B5D}" type="presParOf" srcId="{4A22985B-CD29-BB4D-B71D-E235E4111A53}" destId="{2EB41EEC-0F32-BF45-A0BF-2E45E1109425}" srcOrd="0" destOrd="0" presId="urn:microsoft.com/office/officeart/2008/layout/LinedList"/>
    <dgm:cxn modelId="{945551AF-98B8-F543-9B32-D6469180AD02}" type="presParOf" srcId="{4A22985B-CD29-BB4D-B71D-E235E4111A53}" destId="{BD7DC668-0311-DA4D-8E98-281BAD36BF6D}" srcOrd="1" destOrd="0" presId="urn:microsoft.com/office/officeart/2008/layout/LinedList"/>
    <dgm:cxn modelId="{3C73755A-8B00-D849-AB4D-5A47A6CA8F48}" type="presParOf" srcId="{C0D6AA00-66A1-B74E-B951-FEE83D31956C}" destId="{1EC20F14-511A-FC47-B229-1806A8763634}" srcOrd="2" destOrd="0" presId="urn:microsoft.com/office/officeart/2008/layout/LinedList"/>
    <dgm:cxn modelId="{7611D2AF-596A-D647-887F-9461516D12CE}" type="presParOf" srcId="{C0D6AA00-66A1-B74E-B951-FEE83D31956C}" destId="{4C766B0C-A2EA-0649-9239-86EAAFE7BB94}" srcOrd="3" destOrd="0" presId="urn:microsoft.com/office/officeart/2008/layout/LinedList"/>
    <dgm:cxn modelId="{3409DF66-4A36-D745-8563-24C43F4E232D}" type="presParOf" srcId="{4C766B0C-A2EA-0649-9239-86EAAFE7BB94}" destId="{43205282-AFCD-B644-845C-8443FB186DA4}" srcOrd="0" destOrd="0" presId="urn:microsoft.com/office/officeart/2008/layout/LinedList"/>
    <dgm:cxn modelId="{D802F24F-61CE-114D-80AD-4B2377FFF079}" type="presParOf" srcId="{4C766B0C-A2EA-0649-9239-86EAAFE7BB94}" destId="{9633A20C-1A63-E54C-B2EC-83199B5B6185}" srcOrd="1" destOrd="0" presId="urn:microsoft.com/office/officeart/2008/layout/LinedList"/>
    <dgm:cxn modelId="{DBBF6284-5317-E649-811E-5B7B5E9212D9}" type="presParOf" srcId="{C0D6AA00-66A1-B74E-B951-FEE83D31956C}" destId="{5A1924AA-5378-E44B-8A24-DB0EC4449F47}" srcOrd="4" destOrd="0" presId="urn:microsoft.com/office/officeart/2008/layout/LinedList"/>
    <dgm:cxn modelId="{1E7926A5-F26B-694D-90FF-5A20AAE33F11}" type="presParOf" srcId="{C0D6AA00-66A1-B74E-B951-FEE83D31956C}" destId="{F1D1B11F-0489-D04C-8601-4580590826F9}" srcOrd="5" destOrd="0" presId="urn:microsoft.com/office/officeart/2008/layout/LinedList"/>
    <dgm:cxn modelId="{26A1B32F-3B93-0F41-8D88-8D041A2ABC16}" type="presParOf" srcId="{F1D1B11F-0489-D04C-8601-4580590826F9}" destId="{DCEDF1EF-9CB0-C242-88A7-B156428EF6FE}" srcOrd="0" destOrd="0" presId="urn:microsoft.com/office/officeart/2008/layout/LinedList"/>
    <dgm:cxn modelId="{2B54F9FB-9833-C84D-8017-F255DC0C4426}" type="presParOf" srcId="{F1D1B11F-0489-D04C-8601-4580590826F9}" destId="{88521CD6-B2B5-1040-9919-97EF69B30B85}" srcOrd="1" destOrd="0" presId="urn:microsoft.com/office/officeart/2008/layout/LinedList"/>
    <dgm:cxn modelId="{9B2E1B36-2EC5-E547-BB10-47BAFCC1A29D}" type="presParOf" srcId="{C0D6AA00-66A1-B74E-B951-FEE83D31956C}" destId="{014775E6-0DD3-8647-A89A-8C9B41E14F7F}" srcOrd="6" destOrd="0" presId="urn:microsoft.com/office/officeart/2008/layout/LinedList"/>
    <dgm:cxn modelId="{C20C7671-5C31-4C4F-BEFC-D289F97F1B69}" type="presParOf" srcId="{C0D6AA00-66A1-B74E-B951-FEE83D31956C}" destId="{64DC429F-7C92-474E-B931-95C1A1CA9935}" srcOrd="7" destOrd="0" presId="urn:microsoft.com/office/officeart/2008/layout/LinedList"/>
    <dgm:cxn modelId="{6524707C-FA60-4748-9020-3995C25BC7D5}" type="presParOf" srcId="{64DC429F-7C92-474E-B931-95C1A1CA9935}" destId="{7AEDA353-15D5-7242-9694-D33F71CD10FE}" srcOrd="0" destOrd="0" presId="urn:microsoft.com/office/officeart/2008/layout/LinedList"/>
    <dgm:cxn modelId="{01FEFA8D-AC11-E94D-93C5-9404134CDDC9}" type="presParOf" srcId="{64DC429F-7C92-474E-B931-95C1A1CA9935}" destId="{E16885C5-321D-EF49-BA67-47546CF3697E}" srcOrd="1" destOrd="0" presId="urn:microsoft.com/office/officeart/2008/layout/LinedList"/>
    <dgm:cxn modelId="{07A5CC07-D7B9-1B4B-AD6F-921572DD5A74}" type="presParOf" srcId="{C0D6AA00-66A1-B74E-B951-FEE83D31956C}" destId="{65D4B388-9772-A641-B916-A48ACAE7E5B0}" srcOrd="8" destOrd="0" presId="urn:microsoft.com/office/officeart/2008/layout/LinedList"/>
    <dgm:cxn modelId="{847DAAC9-96F9-0F4C-8949-49E02A3A1A8E}" type="presParOf" srcId="{C0D6AA00-66A1-B74E-B951-FEE83D31956C}" destId="{CA4373A4-1A0A-D14E-816C-B68C1D924F12}" srcOrd="9" destOrd="0" presId="urn:microsoft.com/office/officeart/2008/layout/LinedList"/>
    <dgm:cxn modelId="{5EBFA30E-077E-8246-BBCC-9AC5A4D9BA6D}" type="presParOf" srcId="{CA4373A4-1A0A-D14E-816C-B68C1D924F12}" destId="{92C27AF5-77E0-2C49-BCE4-522252434723}" srcOrd="0" destOrd="0" presId="urn:microsoft.com/office/officeart/2008/layout/LinedList"/>
    <dgm:cxn modelId="{40A9486E-D194-D34D-89BF-0A7E4EA2FD36}" type="presParOf" srcId="{CA4373A4-1A0A-D14E-816C-B68C1D924F12}" destId="{3C24AD24-D1E5-8A4C-8BA1-BC94BD75BE0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AE5D5-8CE7-574C-B646-7495981D80B0}">
      <dsp:nvSpPr>
        <dsp:cNvPr id="0" name=""/>
        <dsp:cNvSpPr/>
      </dsp:nvSpPr>
      <dsp:spPr>
        <a:xfrm>
          <a:off x="0" y="3969"/>
          <a:ext cx="5092194"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Grandfather Bill May WA1WM (SK) got me started in the hobby along with his two Brothers Jerry May N1ULJ (SK) and Carl May W1CGM. </a:t>
          </a:r>
        </a:p>
      </dsp:txBody>
      <dsp:txXfrm>
        <a:off x="51003" y="54972"/>
        <a:ext cx="4990188" cy="942803"/>
      </dsp:txXfrm>
    </dsp:sp>
    <dsp:sp modelId="{74FDC858-F79C-0046-A5FF-3A33CB6F294F}">
      <dsp:nvSpPr>
        <dsp:cNvPr id="0" name=""/>
        <dsp:cNvSpPr/>
      </dsp:nvSpPr>
      <dsp:spPr>
        <a:xfrm>
          <a:off x="0" y="1103499"/>
          <a:ext cx="5092194"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Uncle gave me a NC-155 that I used to listen on 75 meters AM</a:t>
          </a:r>
        </a:p>
      </dsp:txBody>
      <dsp:txXfrm>
        <a:off x="51003" y="1154502"/>
        <a:ext cx="4990188" cy="942803"/>
      </dsp:txXfrm>
    </dsp:sp>
    <dsp:sp modelId="{4CF69F04-8A47-B649-B85A-E8BA69AB6D33}">
      <dsp:nvSpPr>
        <dsp:cNvPr id="0" name=""/>
        <dsp:cNvSpPr/>
      </dsp:nvSpPr>
      <dsp:spPr>
        <a:xfrm>
          <a:off x="0" y="2203029"/>
          <a:ext cx="5092194"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Would attend </a:t>
          </a:r>
          <a:r>
            <a:rPr lang="en-US" sz="1900" kern="1200" dirty="0" err="1"/>
            <a:t>NEARfest</a:t>
          </a:r>
          <a:r>
            <a:rPr lang="en-US" sz="1900" kern="1200" dirty="0"/>
            <a:t> and Field Day over the years with my grandfather, uncles and his friends in Fidelity ARC. </a:t>
          </a:r>
        </a:p>
      </dsp:txBody>
      <dsp:txXfrm>
        <a:off x="51003" y="2254032"/>
        <a:ext cx="4990188" cy="942803"/>
      </dsp:txXfrm>
    </dsp:sp>
    <dsp:sp modelId="{0CEEB034-87EE-CE41-B617-15B765AB0E8A}">
      <dsp:nvSpPr>
        <dsp:cNvPr id="0" name=""/>
        <dsp:cNvSpPr/>
      </dsp:nvSpPr>
      <dsp:spPr>
        <a:xfrm>
          <a:off x="0" y="3302559"/>
          <a:ext cx="5092194" cy="1044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First</a:t>
          </a:r>
          <a:r>
            <a:rPr lang="en-US" sz="1900" kern="1200" baseline="0" dirty="0"/>
            <a:t> Licensed in 2015 passing exam @ </a:t>
          </a:r>
          <a:r>
            <a:rPr lang="en-US" sz="1900" kern="1200" baseline="0" dirty="0" err="1"/>
            <a:t>NEARfest</a:t>
          </a:r>
          <a:endParaRPr lang="en-US" sz="1900" kern="1200" dirty="0"/>
        </a:p>
      </dsp:txBody>
      <dsp:txXfrm>
        <a:off x="51003" y="3353562"/>
        <a:ext cx="4990188" cy="942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8B7FE-286A-4943-8078-F9DD57CD0D57}">
      <dsp:nvSpPr>
        <dsp:cNvPr id="0" name=""/>
        <dsp:cNvSpPr/>
      </dsp:nvSpPr>
      <dsp:spPr>
        <a:xfrm>
          <a:off x="0" y="659"/>
          <a:ext cx="533419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EB41EEC-0F32-BF45-A0BF-2E45E1109425}">
      <dsp:nvSpPr>
        <dsp:cNvPr id="0" name=""/>
        <dsp:cNvSpPr/>
      </dsp:nvSpPr>
      <dsp:spPr>
        <a:xfrm>
          <a:off x="0" y="659"/>
          <a:ext cx="5334197" cy="108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LOCATION LOCATION LOCATION- </a:t>
          </a:r>
          <a:r>
            <a:rPr lang="en-US" sz="1700" kern="1200" dirty="0"/>
            <a:t>Elevation is key and access to horizon </a:t>
          </a:r>
        </a:p>
      </dsp:txBody>
      <dsp:txXfrm>
        <a:off x="0" y="659"/>
        <a:ext cx="5334197" cy="1080390"/>
      </dsp:txXfrm>
    </dsp:sp>
    <dsp:sp modelId="{1EC20F14-511A-FC47-B229-1806A8763634}">
      <dsp:nvSpPr>
        <dsp:cNvPr id="0" name=""/>
        <dsp:cNvSpPr/>
      </dsp:nvSpPr>
      <dsp:spPr>
        <a:xfrm>
          <a:off x="0" y="1081050"/>
          <a:ext cx="5334197"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3205282-AFCD-B644-845C-8443FB186DA4}">
      <dsp:nvSpPr>
        <dsp:cNvPr id="0" name=""/>
        <dsp:cNvSpPr/>
      </dsp:nvSpPr>
      <dsp:spPr>
        <a:xfrm>
          <a:off x="0" y="1081050"/>
          <a:ext cx="5334197" cy="108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Research Location- </a:t>
          </a:r>
          <a:r>
            <a:rPr lang="en-US" sz="1700" kern="1200" dirty="0"/>
            <a:t>wish to operate from- For instance it had been several years since I went to the location on Block Island thought we had trees to tie off too- had to run out to the store to get stakes. </a:t>
          </a:r>
        </a:p>
      </dsp:txBody>
      <dsp:txXfrm>
        <a:off x="0" y="1081050"/>
        <a:ext cx="5334197" cy="1080390"/>
      </dsp:txXfrm>
    </dsp:sp>
    <dsp:sp modelId="{5A1924AA-5378-E44B-8A24-DB0EC4449F47}">
      <dsp:nvSpPr>
        <dsp:cNvPr id="0" name=""/>
        <dsp:cNvSpPr/>
      </dsp:nvSpPr>
      <dsp:spPr>
        <a:xfrm>
          <a:off x="0" y="2161440"/>
          <a:ext cx="5334197"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CEDF1EF-9CB0-C242-88A7-B156428EF6FE}">
      <dsp:nvSpPr>
        <dsp:cNvPr id="0" name=""/>
        <dsp:cNvSpPr/>
      </dsp:nvSpPr>
      <dsp:spPr>
        <a:xfrm>
          <a:off x="0" y="2161440"/>
          <a:ext cx="5334197" cy="108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More Bands= </a:t>
          </a:r>
          <a:r>
            <a:rPr lang="en-US" sz="1700" kern="1200" dirty="0"/>
            <a:t>better score , adding more bands has increased multipliers and the challenge working say AF1T on 1.2 </a:t>
          </a:r>
          <a:r>
            <a:rPr lang="en-US" sz="1700" kern="1200" dirty="0" err="1"/>
            <a:t>Ghz</a:t>
          </a:r>
          <a:r>
            <a:rPr lang="en-US" sz="1700" kern="1200" dirty="0"/>
            <a:t> in January with the wind blowing adds to the fun!</a:t>
          </a:r>
        </a:p>
      </dsp:txBody>
      <dsp:txXfrm>
        <a:off x="0" y="2161440"/>
        <a:ext cx="5334197" cy="1080390"/>
      </dsp:txXfrm>
    </dsp:sp>
    <dsp:sp modelId="{014775E6-0DD3-8647-A89A-8C9B41E14F7F}">
      <dsp:nvSpPr>
        <dsp:cNvPr id="0" name=""/>
        <dsp:cNvSpPr/>
      </dsp:nvSpPr>
      <dsp:spPr>
        <a:xfrm>
          <a:off x="0" y="3241831"/>
          <a:ext cx="5334197"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AEDA353-15D5-7242-9694-D33F71CD10FE}">
      <dsp:nvSpPr>
        <dsp:cNvPr id="0" name=""/>
        <dsp:cNvSpPr/>
      </dsp:nvSpPr>
      <dsp:spPr>
        <a:xfrm>
          <a:off x="0" y="3241831"/>
          <a:ext cx="5334197" cy="108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SCHEDULE QSOs </a:t>
          </a:r>
          <a:r>
            <a:rPr lang="en-US" sz="1700" kern="1200" dirty="0"/>
            <a:t>(ARRL contests only) – Use the K1RZ / W3SZ database! Call/ text to set up Scheds! Many contests other than AF1T and K1RZ my phone stays silent! I make many calls to make schedules </a:t>
          </a:r>
        </a:p>
      </dsp:txBody>
      <dsp:txXfrm>
        <a:off x="0" y="3241831"/>
        <a:ext cx="5334197" cy="1080390"/>
      </dsp:txXfrm>
    </dsp:sp>
    <dsp:sp modelId="{65D4B388-9772-A641-B916-A48ACAE7E5B0}">
      <dsp:nvSpPr>
        <dsp:cNvPr id="0" name=""/>
        <dsp:cNvSpPr/>
      </dsp:nvSpPr>
      <dsp:spPr>
        <a:xfrm>
          <a:off x="0" y="4322221"/>
          <a:ext cx="5334197"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2C27AF5-77E0-2C49-BCE4-522252434723}">
      <dsp:nvSpPr>
        <dsp:cNvPr id="0" name=""/>
        <dsp:cNvSpPr/>
      </dsp:nvSpPr>
      <dsp:spPr>
        <a:xfrm>
          <a:off x="0" y="4322221"/>
          <a:ext cx="5334197" cy="108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Continue improvements-  </a:t>
          </a:r>
          <a:r>
            <a:rPr lang="en-US" sz="1700" kern="1200" dirty="0"/>
            <a:t>make improvements to set up etc. Always on lookout for better antenna’s (more gain), better coax for less loss, etc. Refine set up to avoid same problems such as wind, freezing coax and antennas etc.  </a:t>
          </a:r>
        </a:p>
      </dsp:txBody>
      <dsp:txXfrm>
        <a:off x="0" y="4322221"/>
        <a:ext cx="5334197" cy="10803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1E8-796B-95A6-BEFC-0E93BCD92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209799-B002-3B1E-978C-9E402B29B0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CF244B-71E3-53DC-418B-668DF3401A11}"/>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5" name="Footer Placeholder 4">
            <a:extLst>
              <a:ext uri="{FF2B5EF4-FFF2-40B4-BE49-F238E27FC236}">
                <a16:creationId xmlns:a16="http://schemas.microsoft.com/office/drawing/2014/main" id="{6FF262A2-D499-6526-67D5-BCC5496D6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04498-BA7D-D9B1-7CE0-E6026E0A0FF0}"/>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409438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593A-D251-AE6A-47C2-E7CA29F608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E138A-5BB0-7B28-960A-90A46AEBB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405BD-C9FF-D48D-A155-B129AA4F37A0}"/>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5" name="Footer Placeholder 4">
            <a:extLst>
              <a:ext uri="{FF2B5EF4-FFF2-40B4-BE49-F238E27FC236}">
                <a16:creationId xmlns:a16="http://schemas.microsoft.com/office/drawing/2014/main" id="{01BE603A-63BF-20C1-1B8A-A99CC5211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8A9F7-8BE3-2642-AF8C-4FE05CBAE28D}"/>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314580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070081-DCAA-DDEC-E0AC-84124A0D14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DFE10-44D3-BFEB-1648-DEC68170F5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4A15D-F8BC-54D2-1F23-A0622E5EFD31}"/>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5" name="Footer Placeholder 4">
            <a:extLst>
              <a:ext uri="{FF2B5EF4-FFF2-40B4-BE49-F238E27FC236}">
                <a16:creationId xmlns:a16="http://schemas.microsoft.com/office/drawing/2014/main" id="{32D6C5AD-23DF-9FE3-2298-5686BEE9B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F8162-7332-7A8E-1BDE-B57B4AB15EA6}"/>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41945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37ED-BFF8-DDF6-B31D-AFA64CCCAF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C8B06-A824-6B6A-FD59-D92519C2C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FE487-5ECF-D626-3C72-5E5D01E511E8}"/>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5" name="Footer Placeholder 4">
            <a:extLst>
              <a:ext uri="{FF2B5EF4-FFF2-40B4-BE49-F238E27FC236}">
                <a16:creationId xmlns:a16="http://schemas.microsoft.com/office/drawing/2014/main" id="{86C16B9E-0841-D760-896B-B66254F18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FEFCF-EC9C-E1DA-49CE-8B9A2C0812B8}"/>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172584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6751-E420-5D22-DFA1-292C963262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0D86E3-C26C-7A34-AB02-1D06A3D08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95F2F-C08A-C452-C7DB-83ED9ECB0581}"/>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5" name="Footer Placeholder 4">
            <a:extLst>
              <a:ext uri="{FF2B5EF4-FFF2-40B4-BE49-F238E27FC236}">
                <a16:creationId xmlns:a16="http://schemas.microsoft.com/office/drawing/2014/main" id="{1AD087FE-B54C-F5F6-0630-877D1E31F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D64A-DFE2-F483-021D-C96BED390CB6}"/>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41862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0CFE-1FD0-C7FE-2E98-8C7DDD2398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9A3AD-270A-E0D2-AB72-BF521926A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2C5332-FD0A-4341-AE06-4D6688B9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0E1F75-A1A1-6712-073E-3723DDEA97B9}"/>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6" name="Footer Placeholder 5">
            <a:extLst>
              <a:ext uri="{FF2B5EF4-FFF2-40B4-BE49-F238E27FC236}">
                <a16:creationId xmlns:a16="http://schemas.microsoft.com/office/drawing/2014/main" id="{ED2635DF-0AB5-4DE8-C88B-4E3F5EBE3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52978-C753-B1F0-AE50-CBE1FFB5AB16}"/>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407708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ABB9-152E-EC03-3DEC-699607AB5B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1B18F8-2189-58D5-33C1-77EFC42BA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F61E0-E228-E139-B4AC-B192C1087A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C05799-284C-C77A-C31C-B629B6E03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A07B0F-F96C-7BF8-2985-3D7170ACC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5A2DD0-4F2A-8D7B-A661-EEA2747BE9A1}"/>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8" name="Footer Placeholder 7">
            <a:extLst>
              <a:ext uri="{FF2B5EF4-FFF2-40B4-BE49-F238E27FC236}">
                <a16:creationId xmlns:a16="http://schemas.microsoft.com/office/drawing/2014/main" id="{D2600FC5-9978-B878-8E86-7396363A8B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63C7C-8314-3153-885C-52860E7ADBA9}"/>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205092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E595-1C93-FD32-624E-84875D2B7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1AB76-EEFE-6AC7-DCD6-FBB8530BC573}"/>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4" name="Footer Placeholder 3">
            <a:extLst>
              <a:ext uri="{FF2B5EF4-FFF2-40B4-BE49-F238E27FC236}">
                <a16:creationId xmlns:a16="http://schemas.microsoft.com/office/drawing/2014/main" id="{AB353E5F-EF59-D7A8-FEFA-E3A0D83E11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CA04D3-2359-1D35-C9FA-751DA3F481A8}"/>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2349508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789364-D2D4-AA4E-CE3B-3C255D276784}"/>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3" name="Footer Placeholder 2">
            <a:extLst>
              <a:ext uri="{FF2B5EF4-FFF2-40B4-BE49-F238E27FC236}">
                <a16:creationId xmlns:a16="http://schemas.microsoft.com/office/drawing/2014/main" id="{6234754A-7083-37A3-1CE7-C93FC32062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629634-0FDE-83C3-C609-86E40E79D749}"/>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222680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02DC-80A8-1B35-E9B8-E933C608A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BA72B-BA97-765E-EA77-558A30723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5B806D-D976-2889-ECC7-26764D8B5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FBB8C-D935-0ACC-B8F3-0AAD661A2E9E}"/>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6" name="Footer Placeholder 5">
            <a:extLst>
              <a:ext uri="{FF2B5EF4-FFF2-40B4-BE49-F238E27FC236}">
                <a16:creationId xmlns:a16="http://schemas.microsoft.com/office/drawing/2014/main" id="{56047591-EF12-83DD-C42D-334A484B8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44D7E-2623-1214-010D-04F3643AE39E}"/>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47066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F294-D94D-39C9-3D97-589DE32DE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E4205A-469E-EF03-8584-1D98B860D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C762E-2390-C62A-0AE9-D1B650F67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365FA-B315-667F-3A2C-0DA4471A590F}"/>
              </a:ext>
            </a:extLst>
          </p:cNvPr>
          <p:cNvSpPr>
            <a:spLocks noGrp="1"/>
          </p:cNvSpPr>
          <p:nvPr>
            <p:ph type="dt" sz="half" idx="10"/>
          </p:nvPr>
        </p:nvSpPr>
        <p:spPr/>
        <p:txBody>
          <a:bodyPr/>
          <a:lstStyle/>
          <a:p>
            <a:fld id="{E1D00216-F1FF-244D-BE21-77E264C0176F}" type="datetimeFigureOut">
              <a:rPr lang="en-US" smtClean="0"/>
              <a:t>4/5/26</a:t>
            </a:fld>
            <a:endParaRPr lang="en-US"/>
          </a:p>
        </p:txBody>
      </p:sp>
      <p:sp>
        <p:nvSpPr>
          <p:cNvPr id="6" name="Footer Placeholder 5">
            <a:extLst>
              <a:ext uri="{FF2B5EF4-FFF2-40B4-BE49-F238E27FC236}">
                <a16:creationId xmlns:a16="http://schemas.microsoft.com/office/drawing/2014/main" id="{02282A51-7FDD-FB9D-BA00-FAFF61E13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F505A-EC22-E727-889C-3A4CF859465B}"/>
              </a:ext>
            </a:extLst>
          </p:cNvPr>
          <p:cNvSpPr>
            <a:spLocks noGrp="1"/>
          </p:cNvSpPr>
          <p:nvPr>
            <p:ph type="sldNum" sz="quarter" idx="12"/>
          </p:nvPr>
        </p:nvSpPr>
        <p:spPr/>
        <p:txBody>
          <a:bodyPr/>
          <a:lstStyle/>
          <a:p>
            <a:fld id="{87CD5E1C-CE14-A34F-960F-DA28CD38712F}" type="slidenum">
              <a:rPr lang="en-US" smtClean="0"/>
              <a:t>‹#›</a:t>
            </a:fld>
            <a:endParaRPr lang="en-US"/>
          </a:p>
        </p:txBody>
      </p:sp>
    </p:spTree>
    <p:extLst>
      <p:ext uri="{BB962C8B-B14F-4D97-AF65-F5344CB8AC3E}">
        <p14:creationId xmlns:p14="http://schemas.microsoft.com/office/powerpoint/2010/main" val="13351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CB13F-AC75-70B0-BF31-4FF173668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FE56C6-CEB6-7AC8-CC02-332E973DD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BDEAD-FAA4-CCF1-B064-A86526417B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00216-F1FF-244D-BE21-77E264C0176F}" type="datetimeFigureOut">
              <a:rPr lang="en-US" smtClean="0"/>
              <a:t>4/5/26</a:t>
            </a:fld>
            <a:endParaRPr lang="en-US"/>
          </a:p>
        </p:txBody>
      </p:sp>
      <p:sp>
        <p:nvSpPr>
          <p:cNvPr id="5" name="Footer Placeholder 4">
            <a:extLst>
              <a:ext uri="{FF2B5EF4-FFF2-40B4-BE49-F238E27FC236}">
                <a16:creationId xmlns:a16="http://schemas.microsoft.com/office/drawing/2014/main" id="{38EA7AE4-BF85-A320-67FB-6771A7426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1A64D-09E1-CBCE-A3AB-AC8FD668BD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D5E1C-CE14-A34F-960F-DA28CD38712F}" type="slidenum">
              <a:rPr lang="en-US" smtClean="0"/>
              <a:t>‹#›</a:t>
            </a:fld>
            <a:endParaRPr lang="en-US"/>
          </a:p>
        </p:txBody>
      </p:sp>
    </p:spTree>
    <p:extLst>
      <p:ext uri="{BB962C8B-B14F-4D97-AF65-F5344CB8AC3E}">
        <p14:creationId xmlns:p14="http://schemas.microsoft.com/office/powerpoint/2010/main" val="2275815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jp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0A450-E11B-D4BE-A3A2-1C06AD6A6AF8}"/>
              </a:ext>
            </a:extLst>
          </p:cNvPr>
          <p:cNvSpPr>
            <a:spLocks noGrp="1"/>
          </p:cNvSpPr>
          <p:nvPr>
            <p:ph type="ctrTitle"/>
          </p:nvPr>
        </p:nvSpPr>
        <p:spPr>
          <a:xfrm>
            <a:off x="640080" y="320040"/>
            <a:ext cx="6692827" cy="3892669"/>
          </a:xfrm>
        </p:spPr>
        <p:txBody>
          <a:bodyPr>
            <a:normAutofit/>
          </a:bodyPr>
          <a:lstStyle/>
          <a:p>
            <a:pPr algn="l"/>
            <a:r>
              <a:rPr lang="en-US" sz="5100" b="1" u="sng" dirty="0">
                <a:solidFill>
                  <a:srgbClr val="FFC000"/>
                </a:solidFill>
              </a:rPr>
              <a:t>My VHF Journey</a:t>
            </a:r>
            <a:br>
              <a:rPr lang="en-US" sz="5100" dirty="0">
                <a:solidFill>
                  <a:srgbClr val="FFC000"/>
                </a:solidFill>
              </a:rPr>
            </a:br>
            <a:br>
              <a:rPr lang="en-US" sz="5100" dirty="0">
                <a:solidFill>
                  <a:srgbClr val="FFC000"/>
                </a:solidFill>
              </a:rPr>
            </a:br>
            <a:r>
              <a:rPr lang="en-US" sz="5100" dirty="0">
                <a:solidFill>
                  <a:srgbClr val="FFC000"/>
                </a:solidFill>
              </a:rPr>
              <a:t>Portable Operating-</a:t>
            </a:r>
            <a:br>
              <a:rPr lang="en-US" sz="5100" dirty="0">
                <a:solidFill>
                  <a:srgbClr val="FFC000"/>
                </a:solidFill>
              </a:rPr>
            </a:br>
            <a:r>
              <a:rPr lang="en-US" sz="5100" dirty="0">
                <a:solidFill>
                  <a:srgbClr val="FFC000"/>
                </a:solidFill>
              </a:rPr>
              <a:t>Chopmist Hill FN41du</a:t>
            </a:r>
            <a:br>
              <a:rPr lang="en-US" sz="5100" dirty="0">
                <a:solidFill>
                  <a:srgbClr val="FFC000"/>
                </a:solidFill>
              </a:rPr>
            </a:br>
            <a:r>
              <a:rPr lang="en-US" sz="5100" dirty="0">
                <a:solidFill>
                  <a:srgbClr val="FFC000"/>
                </a:solidFill>
              </a:rPr>
              <a:t>Block Island, RI FN41fd </a:t>
            </a:r>
          </a:p>
        </p:txBody>
      </p:sp>
      <p:sp>
        <p:nvSpPr>
          <p:cNvPr id="3" name="Subtitle 2">
            <a:extLst>
              <a:ext uri="{FF2B5EF4-FFF2-40B4-BE49-F238E27FC236}">
                <a16:creationId xmlns:a16="http://schemas.microsoft.com/office/drawing/2014/main" id="{7E5B351F-F3D8-4F26-EB1A-3D635EB89334}"/>
              </a:ext>
            </a:extLst>
          </p:cNvPr>
          <p:cNvSpPr>
            <a:spLocks noGrp="1"/>
          </p:cNvSpPr>
          <p:nvPr>
            <p:ph type="subTitle" idx="1"/>
          </p:nvPr>
        </p:nvSpPr>
        <p:spPr>
          <a:xfrm>
            <a:off x="640080" y="4631161"/>
            <a:ext cx="6692827" cy="1569486"/>
          </a:xfrm>
        </p:spPr>
        <p:txBody>
          <a:bodyPr>
            <a:normAutofit/>
          </a:bodyPr>
          <a:lstStyle/>
          <a:p>
            <a:pPr algn="l"/>
            <a:r>
              <a:rPr lang="en-US" dirty="0"/>
              <a:t>Nick Kettle KC1DWH </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a boat&#10;&#10;AI-generated content may be incorrect.">
            <a:extLst>
              <a:ext uri="{FF2B5EF4-FFF2-40B4-BE49-F238E27FC236}">
                <a16:creationId xmlns:a16="http://schemas.microsoft.com/office/drawing/2014/main" id="{AAD18436-9D08-20F0-BC91-A1409A0A375D}"/>
              </a:ext>
            </a:extLst>
          </p:cNvPr>
          <p:cNvPicPr>
            <a:picLocks noChangeAspect="1"/>
          </p:cNvPicPr>
          <p:nvPr/>
        </p:nvPicPr>
        <p:blipFill>
          <a:blip r:embed="rId2"/>
          <a:stretch>
            <a:fillRect/>
          </a:stretch>
        </p:blipFill>
        <p:spPr>
          <a:xfrm>
            <a:off x="7781544" y="585851"/>
            <a:ext cx="4087368" cy="5449824"/>
          </a:xfrm>
          <a:prstGeom prst="rect">
            <a:avLst/>
          </a:prstGeom>
        </p:spPr>
      </p:pic>
      <p:sp>
        <p:nvSpPr>
          <p:cNvPr id="6" name="TextBox 5">
            <a:extLst>
              <a:ext uri="{FF2B5EF4-FFF2-40B4-BE49-F238E27FC236}">
                <a16:creationId xmlns:a16="http://schemas.microsoft.com/office/drawing/2014/main" id="{C40D537B-BC77-4A1A-8B6C-1B7C7FAEE939}"/>
              </a:ext>
            </a:extLst>
          </p:cNvPr>
          <p:cNvSpPr txBox="1"/>
          <p:nvPr/>
        </p:nvSpPr>
        <p:spPr>
          <a:xfrm>
            <a:off x="7531331" y="6200647"/>
            <a:ext cx="4544577" cy="369332"/>
          </a:xfrm>
          <a:prstGeom prst="rect">
            <a:avLst/>
          </a:prstGeom>
          <a:noFill/>
        </p:spPr>
        <p:txBody>
          <a:bodyPr wrap="none" rtlCol="0">
            <a:spAutoFit/>
          </a:bodyPr>
          <a:lstStyle/>
          <a:p>
            <a:r>
              <a:rPr lang="en-US" dirty="0"/>
              <a:t>Operating Marine Mobile on Johnsons Pond RI</a:t>
            </a:r>
          </a:p>
        </p:txBody>
      </p:sp>
    </p:spTree>
    <p:extLst>
      <p:ext uri="{BB962C8B-B14F-4D97-AF65-F5344CB8AC3E}">
        <p14:creationId xmlns:p14="http://schemas.microsoft.com/office/powerpoint/2010/main" val="1064719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242DD-CE7C-1A2C-5CA2-CFA7EC5526BE}"/>
              </a:ext>
            </a:extLst>
          </p:cNvPr>
          <p:cNvSpPr>
            <a:spLocks noGrp="1"/>
          </p:cNvSpPr>
          <p:nvPr>
            <p:ph type="title"/>
          </p:nvPr>
        </p:nvSpPr>
        <p:spPr>
          <a:xfrm>
            <a:off x="73440" y="91460"/>
            <a:ext cx="2820735" cy="2101850"/>
          </a:xfrm>
        </p:spPr>
        <p:txBody>
          <a:bodyPr vert="horz" lIns="91440" tIns="45720" rIns="91440" bIns="45720" rtlCol="0">
            <a:normAutofit/>
          </a:bodyPr>
          <a:lstStyle/>
          <a:p>
            <a:r>
              <a:rPr lang="en-US" sz="3200" b="1" kern="1200" dirty="0">
                <a:latin typeface="+mj-lt"/>
                <a:ea typeface="+mj-ea"/>
                <a:cs typeface="+mj-cs"/>
              </a:rPr>
              <a:t>Antenna Set up</a:t>
            </a:r>
          </a:p>
        </p:txBody>
      </p:sp>
      <p:sp>
        <p:nvSpPr>
          <p:cNvPr id="21" name="Rectangle 20">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15">
            <a:extLst>
              <a:ext uri="{FF2B5EF4-FFF2-40B4-BE49-F238E27FC236}">
                <a16:creationId xmlns:a16="http://schemas.microsoft.com/office/drawing/2014/main" id="{973FEA50-F3B7-711C-2522-7E8D84F9F946}"/>
              </a:ext>
            </a:extLst>
          </p:cNvPr>
          <p:cNvSpPr>
            <a:spLocks noGrp="1"/>
          </p:cNvSpPr>
          <p:nvPr>
            <p:ph idx="1"/>
          </p:nvPr>
        </p:nvSpPr>
        <p:spPr>
          <a:xfrm>
            <a:off x="3157538" y="412453"/>
            <a:ext cx="3243262" cy="2547175"/>
          </a:xfrm>
        </p:spPr>
        <p:txBody>
          <a:bodyPr anchor="ctr">
            <a:normAutofit/>
          </a:bodyPr>
          <a:lstStyle/>
          <a:p>
            <a:r>
              <a:rPr lang="en-US" sz="1700" dirty="0"/>
              <a:t>Operated 6, 2 and 432</a:t>
            </a:r>
          </a:p>
          <a:p>
            <a:r>
              <a:rPr lang="en-US" sz="1700" dirty="0"/>
              <a:t>6 meters had a 4 element beam easier to go portable with</a:t>
            </a:r>
          </a:p>
          <a:p>
            <a:r>
              <a:rPr lang="en-US" sz="1700" dirty="0"/>
              <a:t>9 element 2-meter beam</a:t>
            </a:r>
          </a:p>
          <a:p>
            <a:r>
              <a:rPr lang="en-US" sz="1700" dirty="0"/>
              <a:t>14 element  432 beam </a:t>
            </a:r>
          </a:p>
        </p:txBody>
      </p:sp>
      <p:pic>
        <p:nvPicPr>
          <p:cNvPr id="5" name="Picture 4">
            <a:extLst>
              <a:ext uri="{FF2B5EF4-FFF2-40B4-BE49-F238E27FC236}">
                <a16:creationId xmlns:a16="http://schemas.microsoft.com/office/drawing/2014/main" id="{C348DFD1-079F-FC26-ECEB-DC9407867F5C}"/>
              </a:ext>
            </a:extLst>
          </p:cNvPr>
          <p:cNvPicPr>
            <a:picLocks noChangeAspect="1"/>
          </p:cNvPicPr>
          <p:nvPr/>
        </p:nvPicPr>
        <p:blipFill rotWithShape="1">
          <a:blip r:embed="rId2"/>
          <a:srcRect t="9776" b="9018"/>
          <a:stretch>
            <a:fillRect/>
          </a:stretch>
        </p:blipFill>
        <p:spPr>
          <a:xfrm>
            <a:off x="20" y="2959630"/>
            <a:ext cx="6400781" cy="3898370"/>
          </a:xfrm>
          <a:prstGeom prst="rect">
            <a:avLst/>
          </a:prstGeom>
        </p:spPr>
      </p:pic>
      <p:pic>
        <p:nvPicPr>
          <p:cNvPr id="4" name="Content Placeholder 3">
            <a:extLst>
              <a:ext uri="{FF2B5EF4-FFF2-40B4-BE49-F238E27FC236}">
                <a16:creationId xmlns:a16="http://schemas.microsoft.com/office/drawing/2014/main" id="{BC2FC18E-E990-5BB5-0A0A-C51F848AA093}"/>
              </a:ext>
            </a:extLst>
          </p:cNvPr>
          <p:cNvPicPr>
            <a:picLocks noChangeAspect="1"/>
          </p:cNvPicPr>
          <p:nvPr/>
        </p:nvPicPr>
        <p:blipFill rotWithShape="1">
          <a:blip r:embed="rId3"/>
          <a:srcRect t="8163"/>
          <a:stretch>
            <a:fillRect/>
          </a:stretch>
        </p:blipFill>
        <p:spPr>
          <a:xfrm>
            <a:off x="6591299" y="1"/>
            <a:ext cx="5600701" cy="6857999"/>
          </a:xfrm>
          <a:prstGeom prst="rect">
            <a:avLst/>
          </a:prstGeom>
        </p:spPr>
      </p:pic>
    </p:spTree>
    <p:extLst>
      <p:ext uri="{BB962C8B-B14F-4D97-AF65-F5344CB8AC3E}">
        <p14:creationId xmlns:p14="http://schemas.microsoft.com/office/powerpoint/2010/main" val="311502323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45D01-AFDA-1E6B-A977-3CD69CEDEB90}"/>
              </a:ext>
            </a:extLst>
          </p:cNvPr>
          <p:cNvSpPr>
            <a:spLocks noGrp="1"/>
          </p:cNvSpPr>
          <p:nvPr>
            <p:ph type="title"/>
          </p:nvPr>
        </p:nvSpPr>
        <p:spPr>
          <a:xfrm>
            <a:off x="838201" y="345810"/>
            <a:ext cx="4960945" cy="1325563"/>
          </a:xfrm>
        </p:spPr>
        <p:txBody>
          <a:bodyPr>
            <a:normAutofit/>
          </a:bodyPr>
          <a:lstStyle/>
          <a:p>
            <a:r>
              <a:rPr lang="en-US"/>
              <a:t>June 2023</a:t>
            </a:r>
          </a:p>
        </p:txBody>
      </p:sp>
      <p:sp>
        <p:nvSpPr>
          <p:cNvPr id="3" name="Content Placeholder 2">
            <a:extLst>
              <a:ext uri="{FF2B5EF4-FFF2-40B4-BE49-F238E27FC236}">
                <a16:creationId xmlns:a16="http://schemas.microsoft.com/office/drawing/2014/main" id="{55D2A110-69B5-4777-BC1A-FC99408522DE}"/>
              </a:ext>
            </a:extLst>
          </p:cNvPr>
          <p:cNvSpPr>
            <a:spLocks noGrp="1"/>
          </p:cNvSpPr>
          <p:nvPr>
            <p:ph idx="1"/>
          </p:nvPr>
        </p:nvSpPr>
        <p:spPr>
          <a:xfrm>
            <a:off x="838201" y="1825625"/>
            <a:ext cx="4933462" cy="4351338"/>
          </a:xfrm>
        </p:spPr>
        <p:txBody>
          <a:bodyPr>
            <a:normAutofit lnSpcReduction="10000"/>
          </a:bodyPr>
          <a:lstStyle/>
          <a:p>
            <a:r>
              <a:rPr lang="en-US" sz="2600" dirty="0"/>
              <a:t>Added 222 Fm and 1.2 </a:t>
            </a:r>
            <a:r>
              <a:rPr lang="en-US" sz="2600" dirty="0" err="1"/>
              <a:t>Ghz</a:t>
            </a:r>
            <a:r>
              <a:rPr lang="en-US" sz="2600" dirty="0"/>
              <a:t>! Thanks to AA1VV for 222 rig and WI1I for 1.2 rig</a:t>
            </a:r>
          </a:p>
          <a:p>
            <a:r>
              <a:rPr lang="en-US" sz="2600" dirty="0"/>
              <a:t>124 QSOS 41 Multipliers </a:t>
            </a:r>
          </a:p>
          <a:p>
            <a:r>
              <a:rPr lang="en-US" sz="2600" dirty="0"/>
              <a:t>63/22 on 6 meters, 38/9 on 2 meters 5/2 on 222 14/5 on 432 &amp; 4/3 on 1.2</a:t>
            </a:r>
          </a:p>
          <a:p>
            <a:r>
              <a:rPr lang="en-US" sz="2600" dirty="0"/>
              <a:t>5,986 pts</a:t>
            </a:r>
          </a:p>
          <a:p>
            <a:r>
              <a:rPr lang="en-US" sz="2600" dirty="0"/>
              <a:t>Downside- not easy to do the lobster/ Clambake, but we did have coffee!! </a:t>
            </a:r>
          </a:p>
        </p:txBody>
      </p:sp>
      <p:pic>
        <p:nvPicPr>
          <p:cNvPr id="6" name="Picture 5">
            <a:extLst>
              <a:ext uri="{FF2B5EF4-FFF2-40B4-BE49-F238E27FC236}">
                <a16:creationId xmlns:a16="http://schemas.microsoft.com/office/drawing/2014/main" id="{FF636824-B305-1D70-7D7D-6B90F5404C72}"/>
              </a:ext>
            </a:extLst>
          </p:cNvPr>
          <p:cNvPicPr>
            <a:picLocks noChangeAspect="1"/>
          </p:cNvPicPr>
          <p:nvPr/>
        </p:nvPicPr>
        <p:blipFill>
          <a:blip r:embed="rId2"/>
          <a:srcRect l="18368" r="2" b="2"/>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8E0A80B2-0F5B-421D-9028-D28CB2F4CE9A}"/>
              </a:ext>
            </a:extLst>
          </p:cNvPr>
          <p:cNvPicPr>
            <a:picLocks noChangeAspect="1"/>
          </p:cNvPicPr>
          <p:nvPr/>
        </p:nvPicPr>
        <p:blipFill>
          <a:blip r:embed="rId3"/>
          <a:srcRect l="7426" r="4820" b="-4"/>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8" name="Picture 7">
            <a:extLst>
              <a:ext uri="{FF2B5EF4-FFF2-40B4-BE49-F238E27FC236}">
                <a16:creationId xmlns:a16="http://schemas.microsoft.com/office/drawing/2014/main" id="{7A53C742-CE07-BC06-7BE7-15C97C02E30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3000"/>
                    </a14:imgEffect>
                  </a14:imgLayer>
                </a14:imgProps>
              </a:ext>
            </a:extLst>
          </a:blip>
          <a:srcRect r="15287" b="4"/>
          <a:stretch>
            <a:fillRect/>
          </a:stretch>
        </p:blipFill>
        <p:spPr>
          <a:xfrm>
            <a:off x="9933461" y="87836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4" name="TextBox 3">
            <a:extLst>
              <a:ext uri="{FF2B5EF4-FFF2-40B4-BE49-F238E27FC236}">
                <a16:creationId xmlns:a16="http://schemas.microsoft.com/office/drawing/2014/main" id="{32759EC6-4EE2-5230-D033-A900A1E789D2}"/>
              </a:ext>
            </a:extLst>
          </p:cNvPr>
          <p:cNvSpPr txBox="1"/>
          <p:nvPr/>
        </p:nvSpPr>
        <p:spPr>
          <a:xfrm>
            <a:off x="9780919" y="170481"/>
            <a:ext cx="2276762" cy="707886"/>
          </a:xfrm>
          <a:prstGeom prst="rect">
            <a:avLst/>
          </a:prstGeom>
          <a:noFill/>
        </p:spPr>
        <p:txBody>
          <a:bodyPr wrap="square" rtlCol="0">
            <a:spAutoFit/>
          </a:bodyPr>
          <a:lstStyle/>
          <a:p>
            <a:pPr>
              <a:spcAft>
                <a:spcPts val="600"/>
              </a:spcAft>
            </a:pPr>
            <a:r>
              <a:rPr lang="en-US" sz="2000" b="1" dirty="0"/>
              <a:t>N1ZJI &amp; K1KT making contacts! </a:t>
            </a:r>
            <a:endParaRPr lang="en-US" sz="2000" b="1"/>
          </a:p>
        </p:txBody>
      </p:sp>
    </p:spTree>
    <p:extLst>
      <p:ext uri="{BB962C8B-B14F-4D97-AF65-F5344CB8AC3E}">
        <p14:creationId xmlns:p14="http://schemas.microsoft.com/office/powerpoint/2010/main" val="104256796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field&#10;&#10;AI-generated content may be incorrect.">
            <a:extLst>
              <a:ext uri="{FF2B5EF4-FFF2-40B4-BE49-F238E27FC236}">
                <a16:creationId xmlns:a16="http://schemas.microsoft.com/office/drawing/2014/main" id="{25EF1D08-2FCE-BC02-C813-3D47C81CA4BB}"/>
              </a:ext>
            </a:extLst>
          </p:cNvPr>
          <p:cNvPicPr>
            <a:picLocks noChangeAspect="1"/>
          </p:cNvPicPr>
          <p:nvPr/>
        </p:nvPicPr>
        <p:blipFill>
          <a:blip r:embed="rId2"/>
          <a:srcRect l="36551" r="15594"/>
          <a:stretch>
            <a:fill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Content Placeholder 3">
            <a:extLst>
              <a:ext uri="{FF2B5EF4-FFF2-40B4-BE49-F238E27FC236}">
                <a16:creationId xmlns:a16="http://schemas.microsoft.com/office/drawing/2014/main" id="{8BD57AEA-7441-CBEB-FB0C-285A5881D026}"/>
              </a:ext>
            </a:extLst>
          </p:cNvPr>
          <p:cNvPicPr>
            <a:picLocks noChangeAspect="1"/>
          </p:cNvPicPr>
          <p:nvPr/>
        </p:nvPicPr>
        <p:blipFill>
          <a:blip r:embed="rId3"/>
          <a:srcRect l="1761" r="2151"/>
          <a:stretch>
            <a:fill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34" name="Freeform: Shape 33">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DA32DB-1F5F-FB83-AABD-DB8FAD9DF5AB}"/>
              </a:ext>
            </a:extLst>
          </p:cNvPr>
          <p:cNvSpPr>
            <a:spLocks noGrp="1"/>
          </p:cNvSpPr>
          <p:nvPr>
            <p:ph type="title"/>
          </p:nvPr>
        </p:nvSpPr>
        <p:spPr>
          <a:xfrm>
            <a:off x="412944" y="1397671"/>
            <a:ext cx="3430958" cy="2896432"/>
          </a:xfrm>
        </p:spPr>
        <p:txBody>
          <a:bodyPr vert="horz" lIns="91440" tIns="45720" rIns="91440" bIns="45720" rtlCol="0" anchor="b">
            <a:normAutofit/>
          </a:bodyPr>
          <a:lstStyle/>
          <a:p>
            <a:r>
              <a:rPr lang="en-US" sz="4000" b="1" kern="1200" dirty="0">
                <a:latin typeface="+mj-lt"/>
                <a:ea typeface="+mj-ea"/>
                <a:cs typeface="+mj-cs"/>
              </a:rPr>
              <a:t>June 2023 - More Antennas!! </a:t>
            </a:r>
          </a:p>
        </p:txBody>
      </p:sp>
      <p:sp>
        <p:nvSpPr>
          <p:cNvPr id="3" name="TextBox 2">
            <a:extLst>
              <a:ext uri="{FF2B5EF4-FFF2-40B4-BE49-F238E27FC236}">
                <a16:creationId xmlns:a16="http://schemas.microsoft.com/office/drawing/2014/main" id="{CBCB5EA9-3744-BE00-AF1C-5C3DAECA06F3}"/>
              </a:ext>
            </a:extLst>
          </p:cNvPr>
          <p:cNvSpPr txBox="1"/>
          <p:nvPr/>
        </p:nvSpPr>
        <p:spPr>
          <a:xfrm>
            <a:off x="438911" y="4769996"/>
            <a:ext cx="3430959" cy="1334930"/>
          </a:xfrm>
          <a:prstGeom prst="rect">
            <a:avLst/>
          </a:prstGeom>
        </p:spPr>
        <p:txBody>
          <a:bodyPr vert="horz" lIns="91440" tIns="45720" rIns="91440" bIns="45720" rtlCol="0">
            <a:normAutofit/>
          </a:bodyPr>
          <a:lstStyle/>
          <a:p>
            <a:pPr>
              <a:lnSpc>
                <a:spcPct val="90000"/>
              </a:lnSpc>
              <a:spcBef>
                <a:spcPts val="1000"/>
              </a:spcBef>
            </a:pPr>
            <a:r>
              <a:rPr lang="en-US" sz="2100" kern="1200" dirty="0">
                <a:solidFill>
                  <a:schemeClr val="tx1"/>
                </a:solidFill>
                <a:latin typeface="+mn-lt"/>
                <a:ea typeface="+mn-ea"/>
                <a:cs typeface="+mn-cs"/>
              </a:rPr>
              <a:t>Added 4 element 222 beam thank you KA1BNO and small loop Yagi for 1.2 thank you WI1I</a:t>
            </a:r>
          </a:p>
        </p:txBody>
      </p:sp>
      <p:sp>
        <p:nvSpPr>
          <p:cNvPr id="38" name="Rectangle 3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0" name="Rectangle 3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039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1039E-673F-51F0-E7C9-10C86295DEB5}"/>
              </a:ext>
            </a:extLst>
          </p:cNvPr>
          <p:cNvSpPr>
            <a:spLocks noGrp="1"/>
          </p:cNvSpPr>
          <p:nvPr>
            <p:ph type="title"/>
          </p:nvPr>
        </p:nvSpPr>
        <p:spPr>
          <a:xfrm>
            <a:off x="3962396" y="186284"/>
            <a:ext cx="4267200" cy="1351472"/>
          </a:xfrm>
        </p:spPr>
        <p:txBody>
          <a:bodyPr>
            <a:normAutofit/>
          </a:bodyPr>
          <a:lstStyle/>
          <a:p>
            <a:pPr algn="ctr"/>
            <a:r>
              <a:rPr lang="en-US" b="1" dirty="0"/>
              <a:t>September 2023</a:t>
            </a:r>
          </a:p>
        </p:txBody>
      </p:sp>
      <p:pic>
        <p:nvPicPr>
          <p:cNvPr id="8" name="Picture 7" descr="A person sitting at a table with laptops and a person sitting under a tent&#10;&#10;AI-generated content may be incorrect.">
            <a:extLst>
              <a:ext uri="{FF2B5EF4-FFF2-40B4-BE49-F238E27FC236}">
                <a16:creationId xmlns:a16="http://schemas.microsoft.com/office/drawing/2014/main" id="{E69C3DA2-31A9-2860-D883-30091EC1639E}"/>
              </a:ext>
            </a:extLst>
          </p:cNvPr>
          <p:cNvPicPr>
            <a:picLocks noChangeAspect="1"/>
          </p:cNvPicPr>
          <p:nvPr/>
        </p:nvPicPr>
        <p:blipFill>
          <a:blip r:embed="rId2"/>
          <a:srcRect r="28148"/>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0CCBA0CE-36C9-71ED-68BF-905645E48049}"/>
              </a:ext>
            </a:extLst>
          </p:cNvPr>
          <p:cNvSpPr>
            <a:spLocks noGrp="1"/>
          </p:cNvSpPr>
          <p:nvPr>
            <p:ph idx="1"/>
          </p:nvPr>
        </p:nvSpPr>
        <p:spPr>
          <a:xfrm>
            <a:off x="3962396" y="1724040"/>
            <a:ext cx="3894177" cy="4101042"/>
          </a:xfrm>
        </p:spPr>
        <p:txBody>
          <a:bodyPr>
            <a:normAutofit/>
          </a:bodyPr>
          <a:lstStyle/>
          <a:p>
            <a:r>
              <a:rPr lang="en-US" sz="2000" dirty="0">
                <a:solidFill>
                  <a:schemeClr val="tx1">
                    <a:lumMod val="85000"/>
                    <a:lumOff val="15000"/>
                  </a:schemeClr>
                </a:solidFill>
              </a:rPr>
              <a:t>4,719 pts </a:t>
            </a:r>
          </a:p>
          <a:p>
            <a:r>
              <a:rPr lang="en-US" sz="2000" dirty="0">
                <a:solidFill>
                  <a:schemeClr val="tx1">
                    <a:lumMod val="85000"/>
                    <a:lumOff val="15000"/>
                  </a:schemeClr>
                </a:solidFill>
              </a:rPr>
              <a:t>98 QSOs 39 Multipliers</a:t>
            </a:r>
          </a:p>
          <a:p>
            <a:r>
              <a:rPr lang="en-US" sz="2000" dirty="0">
                <a:solidFill>
                  <a:schemeClr val="tx1">
                    <a:lumMod val="85000"/>
                    <a:lumOff val="15000"/>
                  </a:schemeClr>
                </a:solidFill>
              </a:rPr>
              <a:t>47/14 on 6 meters, 29/11 on 2 meters, 3/3 on 222 (FM) 15/8 on 432 and 4/3 on 1.2 GHz</a:t>
            </a:r>
          </a:p>
          <a:p>
            <a:r>
              <a:rPr lang="en-US" sz="2000" dirty="0">
                <a:solidFill>
                  <a:schemeClr val="tx1">
                    <a:lumMod val="85000"/>
                    <a:lumOff val="15000"/>
                  </a:schemeClr>
                </a:solidFill>
              </a:rPr>
              <a:t>Improved antenna on 1.2 from June. </a:t>
            </a:r>
          </a:p>
          <a:p>
            <a:r>
              <a:rPr lang="en-US" sz="2000" dirty="0">
                <a:solidFill>
                  <a:schemeClr val="tx1">
                    <a:lumMod val="85000"/>
                    <a:lumOff val="15000"/>
                  </a:schemeClr>
                </a:solidFill>
              </a:rPr>
              <a:t>Contended with many Thunderstorms we had to stay in our cars for 4 hours or so! </a:t>
            </a:r>
          </a:p>
        </p:txBody>
      </p:sp>
      <p:pic>
        <p:nvPicPr>
          <p:cNvPr id="6" name="Picture 5" descr="A antenna on a stand&#10;&#10;AI-generated content may be incorrect.">
            <a:extLst>
              <a:ext uri="{FF2B5EF4-FFF2-40B4-BE49-F238E27FC236}">
                <a16:creationId xmlns:a16="http://schemas.microsoft.com/office/drawing/2014/main" id="{8E86AF13-C411-E867-457F-AFE05690D51A}"/>
              </a:ext>
            </a:extLst>
          </p:cNvPr>
          <p:cNvPicPr>
            <a:picLocks noChangeAspect="1"/>
          </p:cNvPicPr>
          <p:nvPr/>
        </p:nvPicPr>
        <p:blipFill>
          <a:blip r:embed="rId3"/>
          <a:srcRect l="19060" r="10725"/>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14" name="TextBox 13">
            <a:extLst>
              <a:ext uri="{FF2B5EF4-FFF2-40B4-BE49-F238E27FC236}">
                <a16:creationId xmlns:a16="http://schemas.microsoft.com/office/drawing/2014/main" id="{84D3FA76-145D-3EF5-0598-61409D6FCB4E}"/>
              </a:ext>
            </a:extLst>
          </p:cNvPr>
          <p:cNvSpPr txBox="1"/>
          <p:nvPr/>
        </p:nvSpPr>
        <p:spPr>
          <a:xfrm>
            <a:off x="3695702" y="6068291"/>
            <a:ext cx="4204036" cy="369332"/>
          </a:xfrm>
          <a:prstGeom prst="rect">
            <a:avLst/>
          </a:prstGeom>
          <a:noFill/>
        </p:spPr>
        <p:txBody>
          <a:bodyPr wrap="none" rtlCol="0">
            <a:spAutoFit/>
          </a:bodyPr>
          <a:lstStyle/>
          <a:p>
            <a:r>
              <a:rPr lang="en-US" dirty="0"/>
              <a:t>N1ZJI &amp; K1KT operating in between storms</a:t>
            </a:r>
          </a:p>
        </p:txBody>
      </p:sp>
    </p:spTree>
    <p:extLst>
      <p:ext uri="{BB962C8B-B14F-4D97-AF65-F5344CB8AC3E}">
        <p14:creationId xmlns:p14="http://schemas.microsoft.com/office/powerpoint/2010/main" val="1222663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1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152C3-7697-2A18-56A2-161C6AD1B661}"/>
              </a:ext>
            </a:extLst>
          </p:cNvPr>
          <p:cNvSpPr>
            <a:spLocks noGrp="1"/>
          </p:cNvSpPr>
          <p:nvPr>
            <p:ph type="title"/>
          </p:nvPr>
        </p:nvSpPr>
        <p:spPr>
          <a:xfrm>
            <a:off x="457201" y="412454"/>
            <a:ext cx="2781945" cy="1974285"/>
          </a:xfrm>
        </p:spPr>
        <p:txBody>
          <a:bodyPr>
            <a:normAutofit/>
          </a:bodyPr>
          <a:lstStyle/>
          <a:p>
            <a:r>
              <a:rPr lang="en-US" sz="4000" dirty="0"/>
              <a:t>Increasing Gain! </a:t>
            </a:r>
          </a:p>
        </p:txBody>
      </p:sp>
      <p:sp>
        <p:nvSpPr>
          <p:cNvPr id="25" name="Rectangle 2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ertificate of a vhf contest&#10;&#10;AI-generated content may be incorrect.">
            <a:extLst>
              <a:ext uri="{FF2B5EF4-FFF2-40B4-BE49-F238E27FC236}">
                <a16:creationId xmlns:a16="http://schemas.microsoft.com/office/drawing/2014/main" id="{FEDDF72D-181B-B986-2E38-A1055FF8453D}"/>
              </a:ext>
            </a:extLst>
          </p:cNvPr>
          <p:cNvPicPr>
            <a:picLocks noChangeAspect="1"/>
          </p:cNvPicPr>
          <p:nvPr/>
        </p:nvPicPr>
        <p:blipFill>
          <a:blip r:embed="rId2"/>
          <a:srcRect t="10580" b="10580"/>
          <a:stretch>
            <a:fillRect/>
          </a:stretch>
        </p:blipFill>
        <p:spPr>
          <a:xfrm>
            <a:off x="20" y="2959630"/>
            <a:ext cx="6400781" cy="3898370"/>
          </a:xfrm>
          <a:prstGeom prst="rect">
            <a:avLst/>
          </a:prstGeom>
        </p:spPr>
      </p:pic>
      <p:pic>
        <p:nvPicPr>
          <p:cNvPr id="5" name="Content Placeholder 4" descr="A tall antenna in a field&#10;&#10;AI-generated content may be incorrect.">
            <a:extLst>
              <a:ext uri="{FF2B5EF4-FFF2-40B4-BE49-F238E27FC236}">
                <a16:creationId xmlns:a16="http://schemas.microsoft.com/office/drawing/2014/main" id="{5070B40B-E3E8-0729-1332-A080FE37FE13}"/>
              </a:ext>
            </a:extLst>
          </p:cNvPr>
          <p:cNvPicPr>
            <a:picLocks noChangeAspect="1"/>
          </p:cNvPicPr>
          <p:nvPr/>
        </p:nvPicPr>
        <p:blipFill>
          <a:blip r:embed="rId3"/>
          <a:srcRect t="8163"/>
          <a:stretch>
            <a:fillRect/>
          </a:stretch>
        </p:blipFill>
        <p:spPr>
          <a:xfrm>
            <a:off x="6591299" y="1"/>
            <a:ext cx="5600701" cy="6857999"/>
          </a:xfrm>
          <a:prstGeom prst="rect">
            <a:avLst/>
          </a:prstGeom>
        </p:spPr>
      </p:pic>
      <p:sp>
        <p:nvSpPr>
          <p:cNvPr id="8" name="TextBox 7">
            <a:extLst>
              <a:ext uri="{FF2B5EF4-FFF2-40B4-BE49-F238E27FC236}">
                <a16:creationId xmlns:a16="http://schemas.microsoft.com/office/drawing/2014/main" id="{1A412A39-F254-D454-E2E1-68E83DA9B032}"/>
              </a:ext>
            </a:extLst>
          </p:cNvPr>
          <p:cNvSpPr txBox="1"/>
          <p:nvPr/>
        </p:nvSpPr>
        <p:spPr>
          <a:xfrm>
            <a:off x="3194688" y="412453"/>
            <a:ext cx="320611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New 45 element Loop Yagi on top of mast for 1.2 GHz </a:t>
            </a:r>
          </a:p>
          <a:p>
            <a:pPr marL="285750" indent="-285750">
              <a:buFont typeface="Arial" panose="020B0604020202020204" pitchFamily="34" charset="0"/>
              <a:buChar char="•"/>
            </a:pPr>
            <a:r>
              <a:rPr lang="en-US" dirty="0"/>
              <a:t>New 7 element  222 antenna thanks to WB2VVV! </a:t>
            </a:r>
          </a:p>
          <a:p>
            <a:endParaRPr lang="en-US" dirty="0"/>
          </a:p>
        </p:txBody>
      </p:sp>
    </p:spTree>
    <p:extLst>
      <p:ext uri="{BB962C8B-B14F-4D97-AF65-F5344CB8AC3E}">
        <p14:creationId xmlns:p14="http://schemas.microsoft.com/office/powerpoint/2010/main" val="3195873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 island surrounded by water&#10;&#10;AI-generated content may be incorrect.">
            <a:extLst>
              <a:ext uri="{FF2B5EF4-FFF2-40B4-BE49-F238E27FC236}">
                <a16:creationId xmlns:a16="http://schemas.microsoft.com/office/drawing/2014/main" id="{663EFDDF-4EDA-1E90-A2FA-BB7B8069C33C}"/>
              </a:ext>
            </a:extLst>
          </p:cNvPr>
          <p:cNvPicPr>
            <a:picLocks noChangeAspect="1"/>
          </p:cNvPicPr>
          <p:nvPr/>
        </p:nvPicPr>
        <p:blipFill>
          <a:blip r:embed="rId2"/>
          <a:srcRect l="14693" r="3331" b="-2"/>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A car trunk with a bunch of wires and cables&#10;&#10;AI-generated content may be incorrect.">
            <a:extLst>
              <a:ext uri="{FF2B5EF4-FFF2-40B4-BE49-F238E27FC236}">
                <a16:creationId xmlns:a16="http://schemas.microsoft.com/office/drawing/2014/main" id="{FBB3D0D5-7188-9103-3601-8CB603A750DF}"/>
              </a:ext>
            </a:extLst>
          </p:cNvPr>
          <p:cNvPicPr>
            <a:picLocks noChangeAspect="1"/>
          </p:cNvPicPr>
          <p:nvPr/>
        </p:nvPicPr>
        <p:blipFill>
          <a:blip r:embed="rId3"/>
          <a:srcRect t="21949" r="-2" b="25015"/>
          <a:stretch>
            <a:fill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descr="A car parked in the snow&#10;&#10;AI-generated content may be incorrect.">
            <a:extLst>
              <a:ext uri="{FF2B5EF4-FFF2-40B4-BE49-F238E27FC236}">
                <a16:creationId xmlns:a16="http://schemas.microsoft.com/office/drawing/2014/main" id="{F9BCF5B3-BB60-0F5B-F5AD-83D812388D80}"/>
              </a:ext>
            </a:extLst>
          </p:cNvPr>
          <p:cNvPicPr>
            <a:picLocks noChangeAspect="1"/>
          </p:cNvPicPr>
          <p:nvPr/>
        </p:nvPicPr>
        <p:blipFill>
          <a:blip r:embed="rId4"/>
          <a:srcRect t="4899" r="2" b="3022"/>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6" name="Freeform: Shape 45">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Freeform: Shape 47">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80549-B8B8-C0F5-84D1-B595249FC95F}"/>
              </a:ext>
            </a:extLst>
          </p:cNvPr>
          <p:cNvSpPr>
            <a:spLocks noGrp="1"/>
          </p:cNvSpPr>
          <p:nvPr>
            <p:ph type="title"/>
          </p:nvPr>
        </p:nvSpPr>
        <p:spPr>
          <a:xfrm>
            <a:off x="384047" y="270219"/>
            <a:ext cx="2807208" cy="1325563"/>
          </a:xfrm>
        </p:spPr>
        <p:txBody>
          <a:bodyPr>
            <a:normAutofit/>
          </a:bodyPr>
          <a:lstStyle/>
          <a:p>
            <a:r>
              <a:rPr lang="en-US" sz="2800" b="1" dirty="0"/>
              <a:t>January 2024 BLOCK ISLAND!</a:t>
            </a:r>
          </a:p>
        </p:txBody>
      </p:sp>
      <p:sp>
        <p:nvSpPr>
          <p:cNvPr id="50" name="Rectangle 4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1DF697-5B85-E335-62A8-D68A4A4EA350}"/>
              </a:ext>
            </a:extLst>
          </p:cNvPr>
          <p:cNvSpPr>
            <a:spLocks noGrp="1"/>
          </p:cNvSpPr>
          <p:nvPr>
            <p:ph idx="1"/>
          </p:nvPr>
        </p:nvSpPr>
        <p:spPr>
          <a:xfrm>
            <a:off x="342897" y="1678031"/>
            <a:ext cx="3174025" cy="5024165"/>
          </a:xfrm>
        </p:spPr>
        <p:txBody>
          <a:bodyPr>
            <a:normAutofit lnSpcReduction="10000"/>
          </a:bodyPr>
          <a:lstStyle/>
          <a:p>
            <a:r>
              <a:rPr lang="en-US" sz="1600" dirty="0"/>
              <a:t>Prior to this did January still at home, too cold to be operating outside on </a:t>
            </a:r>
            <a:r>
              <a:rPr lang="en-US" sz="1600" dirty="0" err="1"/>
              <a:t>Chopmist</a:t>
            </a:r>
            <a:r>
              <a:rPr lang="en-US" sz="1600" dirty="0"/>
              <a:t> Hill! Got inspiration from AF1T and K1RZ 10 GHz Contests going to Block Island </a:t>
            </a:r>
          </a:p>
          <a:p>
            <a:r>
              <a:rPr lang="en-US" sz="1600" dirty="0"/>
              <a:t>Called friend who has a house there and journeyed to Block Island 11 miles off the coast of RI. </a:t>
            </a:r>
          </a:p>
          <a:p>
            <a:r>
              <a:rPr lang="en-US" sz="1600" dirty="0"/>
              <a:t>This trip required some planning on what to bring, dealing with the ferries etc.</a:t>
            </a:r>
          </a:p>
          <a:p>
            <a:r>
              <a:rPr lang="en-US" sz="1600" dirty="0"/>
              <a:t>Location 112’ of elevation highest elevation on Island to NE is 180’ limited  foliage also in the winter. So good horizon especially to WSW and to work grids up and down the coast.   </a:t>
            </a:r>
          </a:p>
          <a:p>
            <a:r>
              <a:rPr lang="en-US" sz="1600" dirty="0"/>
              <a:t>Pro tip- take your antenna helper out for dinner and martinis! </a:t>
            </a:r>
          </a:p>
          <a:p>
            <a:endParaRPr lang="en-US" sz="1200" dirty="0"/>
          </a:p>
        </p:txBody>
      </p:sp>
      <p:pic>
        <p:nvPicPr>
          <p:cNvPr id="11" name="Picture 10" descr="A person and person sitting at a table with glasses of wine&#10;&#10;AI-generated content may be incorrect.">
            <a:extLst>
              <a:ext uri="{FF2B5EF4-FFF2-40B4-BE49-F238E27FC236}">
                <a16:creationId xmlns:a16="http://schemas.microsoft.com/office/drawing/2014/main" id="{6A56AD76-BE8B-28DF-D7D5-274964476BB8}"/>
              </a:ext>
            </a:extLst>
          </p:cNvPr>
          <p:cNvPicPr>
            <a:picLocks noChangeAspect="1"/>
          </p:cNvPicPr>
          <p:nvPr/>
        </p:nvPicPr>
        <p:blipFill>
          <a:blip r:embed="rId5"/>
          <a:srcRect t="2587" r="-1" b="2680"/>
          <a:stretch>
            <a:fillRect/>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4" name="TextBox 3">
            <a:extLst>
              <a:ext uri="{FF2B5EF4-FFF2-40B4-BE49-F238E27FC236}">
                <a16:creationId xmlns:a16="http://schemas.microsoft.com/office/drawing/2014/main" id="{30991153-5283-18C5-CA7F-3E3002BB387C}"/>
              </a:ext>
            </a:extLst>
          </p:cNvPr>
          <p:cNvSpPr txBox="1"/>
          <p:nvPr/>
        </p:nvSpPr>
        <p:spPr>
          <a:xfrm>
            <a:off x="3947886" y="8418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57408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C1C72-EDC2-F7CF-8C81-D447F9D625F6}"/>
              </a:ext>
            </a:extLst>
          </p:cNvPr>
          <p:cNvSpPr>
            <a:spLocks noGrp="1"/>
          </p:cNvSpPr>
          <p:nvPr>
            <p:ph type="title"/>
          </p:nvPr>
        </p:nvSpPr>
        <p:spPr>
          <a:xfrm>
            <a:off x="838200" y="4669978"/>
            <a:ext cx="4391024" cy="1173700"/>
          </a:xfrm>
        </p:spPr>
        <p:txBody>
          <a:bodyPr anchor="t">
            <a:normAutofit/>
          </a:bodyPr>
          <a:lstStyle/>
          <a:p>
            <a:r>
              <a:rPr lang="en-US" sz="4000" b="1" u="sng" dirty="0">
                <a:solidFill>
                  <a:schemeClr val="bg1"/>
                </a:solidFill>
              </a:rPr>
              <a:t>January 2024 </a:t>
            </a:r>
          </a:p>
        </p:txBody>
      </p:sp>
      <p:pic>
        <p:nvPicPr>
          <p:cNvPr id="5" name="Picture 4" descr="A house with a antenna on the roof&#10;&#10;AI-generated content may be incorrect.">
            <a:extLst>
              <a:ext uri="{FF2B5EF4-FFF2-40B4-BE49-F238E27FC236}">
                <a16:creationId xmlns:a16="http://schemas.microsoft.com/office/drawing/2014/main" id="{FF1FF9D6-224E-D81F-8E3B-699190C31067}"/>
              </a:ext>
            </a:extLst>
          </p:cNvPr>
          <p:cNvPicPr>
            <a:picLocks noChangeAspect="1"/>
          </p:cNvPicPr>
          <p:nvPr/>
        </p:nvPicPr>
        <p:blipFill>
          <a:blip r:embed="rId2"/>
          <a:srcRect l="21593" r="1570" b="-2"/>
          <a:stretch>
            <a:fill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9" name="Picture 8" descr="A table with several electronic devices on it&#10;&#10;AI-generated content may be incorrect.">
            <a:extLst>
              <a:ext uri="{FF2B5EF4-FFF2-40B4-BE49-F238E27FC236}">
                <a16:creationId xmlns:a16="http://schemas.microsoft.com/office/drawing/2014/main" id="{B0D2C37C-98BA-74DF-D8AE-E192DC8CAFAF}"/>
              </a:ext>
            </a:extLst>
          </p:cNvPr>
          <p:cNvPicPr>
            <a:picLocks noChangeAspect="1"/>
          </p:cNvPicPr>
          <p:nvPr/>
        </p:nvPicPr>
        <p:blipFill>
          <a:blip r:embed="rId3"/>
          <a:srcRect l="7968" r="18853" b="-2"/>
          <a:stretch>
            <a:fillRect/>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descr="A house with a porch and a television antenna&#10;&#10;AI-generated content may be incorrect.">
            <a:extLst>
              <a:ext uri="{FF2B5EF4-FFF2-40B4-BE49-F238E27FC236}">
                <a16:creationId xmlns:a16="http://schemas.microsoft.com/office/drawing/2014/main" id="{D1B2E2C1-55E9-7A3F-BEA1-FB97E4F14B7D}"/>
              </a:ext>
            </a:extLst>
          </p:cNvPr>
          <p:cNvPicPr>
            <a:picLocks noChangeAspect="1"/>
          </p:cNvPicPr>
          <p:nvPr/>
        </p:nvPicPr>
        <p:blipFill>
          <a:blip r:embed="rId4"/>
          <a:srcRect l="25149" r="-3" b="-3"/>
          <a:stretch>
            <a:fillRect/>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9" name="Group 28">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0" name="Freeform: Shape 29">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9795C366-581F-A8EE-7F26-80A34419A276}"/>
              </a:ext>
            </a:extLst>
          </p:cNvPr>
          <p:cNvSpPr>
            <a:spLocks noGrp="1"/>
          </p:cNvSpPr>
          <p:nvPr>
            <p:ph idx="1"/>
          </p:nvPr>
        </p:nvSpPr>
        <p:spPr>
          <a:xfrm>
            <a:off x="5037513" y="4286160"/>
            <a:ext cx="6483927" cy="2571830"/>
          </a:xfrm>
        </p:spPr>
        <p:txBody>
          <a:bodyPr>
            <a:normAutofit/>
          </a:bodyPr>
          <a:lstStyle/>
          <a:p>
            <a:r>
              <a:rPr lang="en-US" sz="2400" dirty="0">
                <a:solidFill>
                  <a:schemeClr val="bg1">
                    <a:alpha val="80000"/>
                  </a:schemeClr>
                </a:solidFill>
              </a:rPr>
              <a:t>72 QSOs and 34 Multipliers much better than 2023 at Home QTH almost triple the multipliers </a:t>
            </a:r>
          </a:p>
          <a:p>
            <a:r>
              <a:rPr lang="en-US" sz="2400" dirty="0">
                <a:solidFill>
                  <a:schemeClr val="bg1">
                    <a:alpha val="80000"/>
                  </a:schemeClr>
                </a:solidFill>
              </a:rPr>
              <a:t>222 was FM only all other bands CW, SSB and Digital</a:t>
            </a:r>
          </a:p>
          <a:p>
            <a:r>
              <a:rPr lang="en-US" sz="2400" dirty="0">
                <a:solidFill>
                  <a:schemeClr val="bg1">
                    <a:alpha val="80000"/>
                  </a:schemeClr>
                </a:solidFill>
              </a:rPr>
              <a:t>Added 902/903 with new Q5 transverter </a:t>
            </a:r>
          </a:p>
          <a:p>
            <a:r>
              <a:rPr lang="en-US" sz="2400" dirty="0">
                <a:solidFill>
                  <a:schemeClr val="bg1">
                    <a:alpha val="80000"/>
                  </a:schemeClr>
                </a:solidFill>
              </a:rPr>
              <a:t>4 element 6</a:t>
            </a:r>
            <a:r>
              <a:rPr lang="en-US" sz="2400" b="1" dirty="0">
                <a:solidFill>
                  <a:schemeClr val="bg1">
                    <a:alpha val="80000"/>
                  </a:schemeClr>
                </a:solidFill>
              </a:rPr>
              <a:t> meter beam replaced by 5 element</a:t>
            </a:r>
            <a:endParaRPr lang="en-US" sz="2400" dirty="0">
              <a:solidFill>
                <a:schemeClr val="bg1">
                  <a:alpha val="80000"/>
                </a:schemeClr>
              </a:solidFill>
            </a:endParaRPr>
          </a:p>
          <a:p>
            <a:endParaRPr lang="en-US" sz="1900" dirty="0">
              <a:solidFill>
                <a:schemeClr val="bg1">
                  <a:alpha val="80000"/>
                </a:schemeClr>
              </a:solidFill>
            </a:endParaRPr>
          </a:p>
          <a:p>
            <a:pPr marL="0" indent="0">
              <a:buNone/>
            </a:pPr>
            <a:endParaRPr lang="en-US" sz="1900" dirty="0">
              <a:solidFill>
                <a:schemeClr val="bg1">
                  <a:alpha val="80000"/>
                </a:schemeClr>
              </a:solidFill>
            </a:endParaRPr>
          </a:p>
        </p:txBody>
      </p:sp>
    </p:spTree>
    <p:extLst>
      <p:ext uri="{BB962C8B-B14F-4D97-AF65-F5344CB8AC3E}">
        <p14:creationId xmlns:p14="http://schemas.microsoft.com/office/powerpoint/2010/main" val="2756906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next to a ladder&#10;&#10;AI-generated content may be incorrect.">
            <a:extLst>
              <a:ext uri="{FF2B5EF4-FFF2-40B4-BE49-F238E27FC236}">
                <a16:creationId xmlns:a16="http://schemas.microsoft.com/office/drawing/2014/main" id="{C8918C8D-154F-F877-4C8D-7989543D8D76}"/>
              </a:ext>
            </a:extLst>
          </p:cNvPr>
          <p:cNvPicPr>
            <a:picLocks noChangeAspect="1"/>
          </p:cNvPicPr>
          <p:nvPr/>
        </p:nvPicPr>
        <p:blipFill>
          <a:blip r:embed="rId2"/>
          <a:srcRect r="6135"/>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snow covered ground with a white railing and a white porch&#10;&#10;AI-generated content may be incorrect.">
            <a:extLst>
              <a:ext uri="{FF2B5EF4-FFF2-40B4-BE49-F238E27FC236}">
                <a16:creationId xmlns:a16="http://schemas.microsoft.com/office/drawing/2014/main" id="{8A26C8CF-303A-79B3-C6F1-1A66F617ABEF}"/>
              </a:ext>
            </a:extLst>
          </p:cNvPr>
          <p:cNvPicPr>
            <a:picLocks noChangeAspect="1"/>
          </p:cNvPicPr>
          <p:nvPr/>
        </p:nvPicPr>
        <p:blipFill>
          <a:blip r:embed="rId3"/>
          <a:srcRect l="3118" r="327"/>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effectLst>
            <a:outerShdw blurRad="50800" dist="50800" dir="5400000" algn="ctr" rotWithShape="0">
              <a:srgbClr val="000000"/>
            </a:outerShdw>
            <a:reflection stA="0" endPos="65000" dist="50800" dir="5400000" sy="-100000" algn="bl" rotWithShape="0"/>
          </a:effectLst>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379898-CF86-5213-65EC-D271C0D0BD12}"/>
              </a:ext>
            </a:extLst>
          </p:cNvPr>
          <p:cNvSpPr>
            <a:spLocks noGrp="1"/>
          </p:cNvSpPr>
          <p:nvPr>
            <p:ph type="title"/>
          </p:nvPr>
        </p:nvSpPr>
        <p:spPr>
          <a:xfrm>
            <a:off x="448056" y="681038"/>
            <a:ext cx="2804504" cy="1325563"/>
          </a:xfrm>
        </p:spPr>
        <p:txBody>
          <a:bodyPr anchor="ctr">
            <a:normAutofit/>
          </a:bodyPr>
          <a:lstStyle/>
          <a:p>
            <a:r>
              <a:rPr lang="en-US" sz="4000" b="1" dirty="0"/>
              <a:t>Problems! </a:t>
            </a: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4F5AF316-2EAE-34A4-E8DF-71B9C688CCFE}"/>
              </a:ext>
            </a:extLst>
          </p:cNvPr>
          <p:cNvSpPr>
            <a:spLocks noGrp="1"/>
          </p:cNvSpPr>
          <p:nvPr>
            <p:ph idx="1"/>
          </p:nvPr>
        </p:nvSpPr>
        <p:spPr>
          <a:xfrm>
            <a:off x="417920" y="2258171"/>
            <a:ext cx="3029818" cy="3918791"/>
          </a:xfrm>
        </p:spPr>
        <p:txBody>
          <a:bodyPr>
            <a:normAutofit/>
          </a:bodyPr>
          <a:lstStyle/>
          <a:p>
            <a:r>
              <a:rPr lang="en-US" sz="1800" dirty="0"/>
              <a:t>One thing didn’t account for –  Heavy WIND! Broke mast and 432 beam when it fell over an hour or so before the contest began.</a:t>
            </a:r>
          </a:p>
          <a:p>
            <a:r>
              <a:rPr lang="en-US" sz="1800" dirty="0"/>
              <a:t>Lack of trees to tie the mast down for 1.2 and 900 beam so we had to go to the one hardware store on the island and purchase stakes! </a:t>
            </a:r>
          </a:p>
        </p:txBody>
      </p:sp>
      <p:sp>
        <p:nvSpPr>
          <p:cNvPr id="3" name="TextBox 2">
            <a:extLst>
              <a:ext uri="{FF2B5EF4-FFF2-40B4-BE49-F238E27FC236}">
                <a16:creationId xmlns:a16="http://schemas.microsoft.com/office/drawing/2014/main" id="{3A1AD420-EF88-ED52-2CC1-BFEF93B93D4F}"/>
              </a:ext>
            </a:extLst>
          </p:cNvPr>
          <p:cNvSpPr txBox="1"/>
          <p:nvPr/>
        </p:nvSpPr>
        <p:spPr>
          <a:xfrm>
            <a:off x="8412480" y="448887"/>
            <a:ext cx="2813206" cy="369332"/>
          </a:xfrm>
          <a:prstGeom prst="rect">
            <a:avLst/>
          </a:prstGeom>
          <a:noFill/>
        </p:spPr>
        <p:txBody>
          <a:bodyPr wrap="none" rtlCol="0">
            <a:spAutoFit/>
          </a:bodyPr>
          <a:lstStyle/>
          <a:p>
            <a:r>
              <a:rPr lang="en-US" dirty="0">
                <a:solidFill>
                  <a:srgbClr val="FF0000"/>
                </a:solidFill>
              </a:rPr>
              <a:t>KC1RHS helping with set up </a:t>
            </a:r>
          </a:p>
        </p:txBody>
      </p:sp>
    </p:spTree>
    <p:extLst>
      <p:ext uri="{BB962C8B-B14F-4D97-AF65-F5344CB8AC3E}">
        <p14:creationId xmlns:p14="http://schemas.microsoft.com/office/powerpoint/2010/main" val="2061051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877B-E0C4-AF7E-05E3-EAF64C0CD989}"/>
              </a:ext>
            </a:extLst>
          </p:cNvPr>
          <p:cNvSpPr>
            <a:spLocks noGrp="1"/>
          </p:cNvSpPr>
          <p:nvPr>
            <p:ph type="title"/>
          </p:nvPr>
        </p:nvSpPr>
        <p:spPr>
          <a:xfrm>
            <a:off x="762000" y="1138036"/>
            <a:ext cx="4622351" cy="1402470"/>
          </a:xfrm>
        </p:spPr>
        <p:txBody>
          <a:bodyPr anchor="t">
            <a:normAutofit/>
          </a:bodyPr>
          <a:lstStyle/>
          <a:p>
            <a:r>
              <a:rPr lang="en-US" sz="3200"/>
              <a:t>January 2025- Fine Tuning! </a:t>
            </a:r>
          </a:p>
        </p:txBody>
      </p:sp>
      <p:cxnSp>
        <p:nvCxnSpPr>
          <p:cNvPr id="32" name="Straight Connector 3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3DC46CF-DADC-3471-1A89-3005EE74C727}"/>
              </a:ext>
            </a:extLst>
          </p:cNvPr>
          <p:cNvSpPr>
            <a:spLocks noGrp="1"/>
          </p:cNvSpPr>
          <p:nvPr>
            <p:ph idx="1"/>
          </p:nvPr>
        </p:nvSpPr>
        <p:spPr>
          <a:xfrm>
            <a:off x="762000" y="2551176"/>
            <a:ext cx="5164015" cy="4194782"/>
          </a:xfrm>
        </p:spPr>
        <p:txBody>
          <a:bodyPr>
            <a:normAutofit/>
          </a:bodyPr>
          <a:lstStyle/>
          <a:p>
            <a:r>
              <a:rPr lang="en-US" sz="2000" dirty="0"/>
              <a:t>Added 222 transverter adding CW/SSB capabilities </a:t>
            </a:r>
          </a:p>
          <a:p>
            <a:r>
              <a:rPr lang="en-US" sz="2000" dirty="0"/>
              <a:t>136 QSOs and 48 Multipliers - 9,504 pts! Best score ever</a:t>
            </a:r>
          </a:p>
          <a:p>
            <a:r>
              <a:rPr lang="en-US" sz="2000" dirty="0"/>
              <a:t>Improved set up with better antennas on 2 meters (13 Elements) and 70 CM (25 Elements), Also improved coax with more LMR 400 for higher bands </a:t>
            </a:r>
          </a:p>
          <a:p>
            <a:r>
              <a:rPr lang="en-US" sz="2000" dirty="0"/>
              <a:t>Snow/ Sleet Sunday night made things difficult breaking down Monday, determined next time we start take down Sunday after contest based on conditions so antennas can “defrost”</a:t>
            </a:r>
          </a:p>
        </p:txBody>
      </p:sp>
      <p:pic>
        <p:nvPicPr>
          <p:cNvPr id="8" name="Picture 7" descr="A house with a large antenna&#10;&#10;AI-generated content may be incorrect.">
            <a:extLst>
              <a:ext uri="{FF2B5EF4-FFF2-40B4-BE49-F238E27FC236}">
                <a16:creationId xmlns:a16="http://schemas.microsoft.com/office/drawing/2014/main" id="{343B7B2D-3C4E-D00B-864A-D27EF3B98608}"/>
              </a:ext>
            </a:extLst>
          </p:cNvPr>
          <p:cNvPicPr>
            <a:picLocks noChangeAspect="1"/>
          </p:cNvPicPr>
          <p:nvPr/>
        </p:nvPicPr>
        <p:blipFill>
          <a:blip r:embed="rId2"/>
          <a:srcRect l="4665"/>
          <a:stretch>
            <a:fillRect/>
          </a:stretch>
        </p:blipFill>
        <p:spPr>
          <a:xfrm>
            <a:off x="6115068" y="10"/>
            <a:ext cx="2999308" cy="4194782"/>
          </a:xfrm>
          <a:prstGeom prst="rect">
            <a:avLst/>
          </a:prstGeom>
        </p:spPr>
      </p:pic>
      <p:pic>
        <p:nvPicPr>
          <p:cNvPr id="17" name="Picture 16" descr="Several antennas on the ground&#10;&#10;AI-generated content may be incorrect.">
            <a:extLst>
              <a:ext uri="{FF2B5EF4-FFF2-40B4-BE49-F238E27FC236}">
                <a16:creationId xmlns:a16="http://schemas.microsoft.com/office/drawing/2014/main" id="{C248486A-BB96-1B95-8170-60F3EA696C72}"/>
              </a:ext>
            </a:extLst>
          </p:cNvPr>
          <p:cNvPicPr>
            <a:picLocks noChangeAspect="1"/>
          </p:cNvPicPr>
          <p:nvPr/>
        </p:nvPicPr>
        <p:blipFill>
          <a:blip r:embed="rId3"/>
          <a:srcRect t="385" b="36612"/>
          <a:stretch>
            <a:fillRect/>
          </a:stretch>
        </p:blipFill>
        <p:spPr>
          <a:xfrm>
            <a:off x="9169799" y="-1"/>
            <a:ext cx="3022201" cy="2538787"/>
          </a:xfrm>
          <a:prstGeom prst="rect">
            <a:avLst/>
          </a:prstGeom>
        </p:spPr>
      </p:pic>
      <p:pic>
        <p:nvPicPr>
          <p:cNvPr id="10" name="Picture 9" descr="A table with electronics on it&#10;&#10;AI-generated content may be incorrect.">
            <a:extLst>
              <a:ext uri="{FF2B5EF4-FFF2-40B4-BE49-F238E27FC236}">
                <a16:creationId xmlns:a16="http://schemas.microsoft.com/office/drawing/2014/main" id="{4D406855-93DF-ED3B-29C1-09D099C9F6FB}"/>
              </a:ext>
            </a:extLst>
          </p:cNvPr>
          <p:cNvPicPr>
            <a:picLocks noChangeAspect="1"/>
          </p:cNvPicPr>
          <p:nvPr/>
        </p:nvPicPr>
        <p:blipFill>
          <a:blip r:embed="rId4"/>
          <a:srcRect l="9861" r="3833" b="3"/>
          <a:stretch>
            <a:fillRect/>
          </a:stretch>
        </p:blipFill>
        <p:spPr>
          <a:xfrm>
            <a:off x="6115069" y="4251683"/>
            <a:ext cx="2999308" cy="2606317"/>
          </a:xfrm>
          <a:prstGeom prst="rect">
            <a:avLst/>
          </a:prstGeom>
        </p:spPr>
      </p:pic>
      <p:pic>
        <p:nvPicPr>
          <p:cNvPr id="14" name="Picture 13" descr="A person holding a bundle of wires&#10;&#10;AI-generated content may be incorrect.">
            <a:extLst>
              <a:ext uri="{FF2B5EF4-FFF2-40B4-BE49-F238E27FC236}">
                <a16:creationId xmlns:a16="http://schemas.microsoft.com/office/drawing/2014/main" id="{56AC8F7A-6F15-9972-772F-52C85BFB7B83}"/>
              </a:ext>
            </a:extLst>
          </p:cNvPr>
          <p:cNvPicPr>
            <a:picLocks noChangeAspect="1"/>
          </p:cNvPicPr>
          <p:nvPr/>
        </p:nvPicPr>
        <p:blipFill>
          <a:blip r:embed="rId5"/>
          <a:srcRect l="5466" r="4" b="4"/>
          <a:stretch>
            <a:fillRect/>
          </a:stretch>
        </p:blipFill>
        <p:spPr>
          <a:xfrm>
            <a:off x="9169798" y="2595385"/>
            <a:ext cx="3022200" cy="4262615"/>
          </a:xfrm>
          <a:prstGeom prst="rect">
            <a:avLst/>
          </a:prstGeom>
        </p:spPr>
      </p:pic>
    </p:spTree>
    <p:extLst>
      <p:ext uri="{BB962C8B-B14F-4D97-AF65-F5344CB8AC3E}">
        <p14:creationId xmlns:p14="http://schemas.microsoft.com/office/powerpoint/2010/main" val="65797370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9AA6AF-B3BA-0012-33E1-9A1A74B0935E}"/>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Snow “Scatter”</a:t>
            </a:r>
          </a:p>
        </p:txBody>
      </p:sp>
      <p:pic>
        <p:nvPicPr>
          <p:cNvPr id="4" name="AQNe1NTBWZ1XVnu1gugaSykuI2mP0qhcDAGRb1KCCtBTUgMhr-x73gToFkq_CARpYC6aaI2fBjlUsCTypSp0W1ab-jvkqP36eRjuqyqNX5C7ZQ.mp4">
            <a:hlinkClick r:id="" action="ppaction://media"/>
            <a:extLst>
              <a:ext uri="{FF2B5EF4-FFF2-40B4-BE49-F238E27FC236}">
                <a16:creationId xmlns:a16="http://schemas.microsoft.com/office/drawing/2014/main" id="{21A9FE42-F2BD-938E-6248-B19D10F0BB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1683" y="320040"/>
            <a:ext cx="2795150" cy="3895344"/>
          </a:xfrm>
          <a:prstGeom prst="rect">
            <a:avLst/>
          </a:prstGeom>
        </p:spPr>
      </p:pic>
      <p:pic>
        <p:nvPicPr>
          <p:cNvPr id="6" name="Picture 5">
            <a:extLst>
              <a:ext uri="{FF2B5EF4-FFF2-40B4-BE49-F238E27FC236}">
                <a16:creationId xmlns:a16="http://schemas.microsoft.com/office/drawing/2014/main" id="{9954B33A-3C57-E5EF-B9C7-0BC6E89EE8F6}"/>
              </a:ext>
            </a:extLst>
          </p:cNvPr>
          <p:cNvPicPr>
            <a:picLocks noChangeAspect="1"/>
          </p:cNvPicPr>
          <p:nvPr/>
        </p:nvPicPr>
        <p:blipFill>
          <a:blip r:embed="rId5"/>
          <a:stretch>
            <a:fillRect/>
          </a:stretch>
        </p:blipFill>
        <p:spPr>
          <a:xfrm>
            <a:off x="7600950" y="320040"/>
            <a:ext cx="2921508" cy="3895344"/>
          </a:xfrm>
          <a:prstGeom prst="rect">
            <a:avLst/>
          </a:prstGeom>
        </p:spPr>
      </p:pic>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91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57F50-7792-CB40-1726-72896C9FEED4}"/>
              </a:ext>
            </a:extLst>
          </p:cNvPr>
          <p:cNvSpPr>
            <a:spLocks noGrp="1"/>
          </p:cNvSpPr>
          <p:nvPr>
            <p:ph type="title"/>
          </p:nvPr>
        </p:nvSpPr>
        <p:spPr>
          <a:xfrm>
            <a:off x="838201" y="345810"/>
            <a:ext cx="5120561" cy="1325563"/>
          </a:xfrm>
        </p:spPr>
        <p:txBody>
          <a:bodyPr>
            <a:normAutofit/>
          </a:bodyPr>
          <a:lstStyle/>
          <a:p>
            <a:r>
              <a:rPr lang="en-US" dirty="0"/>
              <a:t>My Start in Ham Radio</a:t>
            </a:r>
          </a:p>
        </p:txBody>
      </p:sp>
      <p:graphicFrame>
        <p:nvGraphicFramePr>
          <p:cNvPr id="57" name="Content Placeholder 2">
            <a:extLst>
              <a:ext uri="{FF2B5EF4-FFF2-40B4-BE49-F238E27FC236}">
                <a16:creationId xmlns:a16="http://schemas.microsoft.com/office/drawing/2014/main" id="{7E880C52-AF13-5707-2AA9-0CDB062FBF8A}"/>
              </a:ext>
            </a:extLst>
          </p:cNvPr>
          <p:cNvGraphicFramePr>
            <a:graphicFrameLocks noGrp="1"/>
          </p:cNvGraphicFramePr>
          <p:nvPr>
            <p:ph idx="1"/>
            <p:extLst>
              <p:ext uri="{D42A27DB-BD31-4B8C-83A1-F6EECF244321}">
                <p14:modId xmlns:p14="http://schemas.microsoft.com/office/powerpoint/2010/main" val="3958592197"/>
              </p:ext>
            </p:extLst>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 name="Oval 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A speaker and a speaker on top of a radio&#10;&#10;Description automatically generated">
            <a:extLst>
              <a:ext uri="{FF2B5EF4-FFF2-40B4-BE49-F238E27FC236}">
                <a16:creationId xmlns:a16="http://schemas.microsoft.com/office/drawing/2014/main" id="{A1CD52E4-F3C2-5387-F6F3-39AFDF8DCF17}"/>
              </a:ext>
            </a:extLst>
          </p:cNvPr>
          <p:cNvPicPr>
            <a:picLocks noChangeAspect="1"/>
          </p:cNvPicPr>
          <p:nvPr/>
        </p:nvPicPr>
        <p:blipFill>
          <a:blip r:embed="rId7"/>
          <a:srcRect t="13448" r="2" b="32234"/>
          <a:stretch>
            <a:fillRect/>
          </a:stretch>
        </p:blipFill>
        <p:spPr>
          <a:xfrm>
            <a:off x="8469442" y="3197907"/>
            <a:ext cx="3722557" cy="365856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53" name="Arc 5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DB55174E-535E-C08D-2EC1-6A29BC5EDC46}"/>
              </a:ext>
            </a:extLst>
          </p:cNvPr>
          <p:cNvPicPr>
            <a:picLocks noChangeAspect="1"/>
          </p:cNvPicPr>
          <p:nvPr/>
        </p:nvPicPr>
        <p:blipFill rotWithShape="1">
          <a:blip r:embed="rId8"/>
          <a:srcRect r="-3" b="4501"/>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TextBox 5">
            <a:extLst>
              <a:ext uri="{FF2B5EF4-FFF2-40B4-BE49-F238E27FC236}">
                <a16:creationId xmlns:a16="http://schemas.microsoft.com/office/drawing/2014/main" id="{75D1F0B7-B1AF-E023-73C2-D2364367E612}"/>
              </a:ext>
            </a:extLst>
          </p:cNvPr>
          <p:cNvSpPr txBox="1"/>
          <p:nvPr/>
        </p:nvSpPr>
        <p:spPr>
          <a:xfrm>
            <a:off x="6096000" y="2949020"/>
            <a:ext cx="5306013" cy="307777"/>
          </a:xfrm>
          <a:prstGeom prst="rect">
            <a:avLst/>
          </a:prstGeom>
          <a:noFill/>
        </p:spPr>
        <p:txBody>
          <a:bodyPr wrap="square" rtlCol="0">
            <a:spAutoFit/>
          </a:bodyPr>
          <a:lstStyle/>
          <a:p>
            <a:r>
              <a:rPr lang="en-US" sz="1400" b="1" dirty="0"/>
              <a:t>W1CGM Carl, WA1WM Bill, N1ULJ Jerry @ </a:t>
            </a:r>
            <a:r>
              <a:rPr lang="en-US" sz="1400" b="1" dirty="0" err="1"/>
              <a:t>Hosstraders</a:t>
            </a:r>
            <a:endParaRPr lang="en-US" sz="1400" b="1" dirty="0"/>
          </a:p>
        </p:txBody>
      </p:sp>
    </p:spTree>
    <p:extLst>
      <p:ext uri="{BB962C8B-B14F-4D97-AF65-F5344CB8AC3E}">
        <p14:creationId xmlns:p14="http://schemas.microsoft.com/office/powerpoint/2010/main" val="41182685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A1937BC-119B-CC6E-4023-60DDD3F5F0CA}"/>
              </a:ext>
            </a:extLst>
          </p:cNvPr>
          <p:cNvSpPr>
            <a:spLocks noGrp="1"/>
          </p:cNvSpPr>
          <p:nvPr>
            <p:ph type="title"/>
          </p:nvPr>
        </p:nvSpPr>
        <p:spPr>
          <a:xfrm>
            <a:off x="638882" y="639193"/>
            <a:ext cx="3571810" cy="3573516"/>
          </a:xfrm>
          <a:prstGeom prst="ellipse">
            <a:avLst/>
          </a:prstGeom>
        </p:spPr>
        <p:txBody>
          <a:bodyPr vert="horz" lIns="91440" tIns="45720" rIns="91440" bIns="45720" rtlCol="0" anchor="b">
            <a:normAutofit/>
          </a:bodyPr>
          <a:lstStyle/>
          <a:p>
            <a:r>
              <a:rPr lang="en-US" sz="5600" kern="1200">
                <a:solidFill>
                  <a:schemeClr val="tx1"/>
                </a:solidFill>
                <a:latin typeface="+mj-lt"/>
                <a:ea typeface="+mj-ea"/>
                <a:cs typeface="+mj-cs"/>
              </a:rPr>
              <a:t>Hard work= Results </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ertificate of a radio competition&#10;&#10;AI-generated content may be incorrect.">
            <a:extLst>
              <a:ext uri="{FF2B5EF4-FFF2-40B4-BE49-F238E27FC236}">
                <a16:creationId xmlns:a16="http://schemas.microsoft.com/office/drawing/2014/main" id="{1F8339EC-2EE9-7C5F-BACD-CD665507631A}"/>
              </a:ext>
            </a:extLst>
          </p:cNvPr>
          <p:cNvPicPr>
            <a:picLocks noGrp="1" noChangeAspect="1"/>
          </p:cNvPicPr>
          <p:nvPr>
            <p:ph idx="1"/>
          </p:nvPr>
        </p:nvPicPr>
        <p:blipFill>
          <a:blip r:embed="rId2"/>
          <a:stretch>
            <a:fillRect/>
          </a:stretch>
        </p:blipFill>
        <p:spPr>
          <a:xfrm>
            <a:off x="4669107" y="640080"/>
            <a:ext cx="7184994" cy="5550408"/>
          </a:xfrm>
          <a:prstGeom prst="rect">
            <a:avLst/>
          </a:prstGeom>
        </p:spPr>
      </p:pic>
    </p:spTree>
    <p:extLst>
      <p:ext uri="{BB962C8B-B14F-4D97-AF65-F5344CB8AC3E}">
        <p14:creationId xmlns:p14="http://schemas.microsoft.com/office/powerpoint/2010/main" val="1811854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A3094-8A8B-1491-413E-7D6535761091}"/>
              </a:ext>
            </a:extLst>
          </p:cNvPr>
          <p:cNvSpPr>
            <a:spLocks noGrp="1"/>
          </p:cNvSpPr>
          <p:nvPr>
            <p:ph type="title"/>
          </p:nvPr>
        </p:nvSpPr>
        <p:spPr>
          <a:xfrm>
            <a:off x="182880" y="412454"/>
            <a:ext cx="2729295" cy="2101850"/>
          </a:xfrm>
        </p:spPr>
        <p:txBody>
          <a:bodyPr>
            <a:normAutofit/>
          </a:bodyPr>
          <a:lstStyle/>
          <a:p>
            <a:r>
              <a:rPr lang="en-US" sz="3600" b="1" dirty="0"/>
              <a:t>January 2026</a:t>
            </a:r>
          </a:p>
        </p:txBody>
      </p:sp>
      <p:sp>
        <p:nvSpPr>
          <p:cNvPr id="28" name="Rectangle 27">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D78837-B20D-5B7F-3DB7-EF9016170886}"/>
              </a:ext>
            </a:extLst>
          </p:cNvPr>
          <p:cNvSpPr>
            <a:spLocks noGrp="1"/>
          </p:cNvSpPr>
          <p:nvPr>
            <p:ph idx="1"/>
          </p:nvPr>
        </p:nvSpPr>
        <p:spPr>
          <a:xfrm>
            <a:off x="3041341" y="0"/>
            <a:ext cx="3549957" cy="2776451"/>
          </a:xfrm>
        </p:spPr>
        <p:txBody>
          <a:bodyPr anchor="ctr">
            <a:normAutofit/>
          </a:bodyPr>
          <a:lstStyle/>
          <a:p>
            <a:r>
              <a:rPr lang="en-US" sz="1800" dirty="0"/>
              <a:t>Bit of a slump from 2025 did have some E skip on Sunday afternoon to EM12.</a:t>
            </a:r>
          </a:p>
          <a:p>
            <a:r>
              <a:rPr lang="en-US" sz="1800" dirty="0"/>
              <a:t>Ferry was a rough ride out and back!! </a:t>
            </a:r>
          </a:p>
          <a:p>
            <a:r>
              <a:rPr lang="en-US" sz="1800" dirty="0"/>
              <a:t>117 QSO’s &amp; 47 Multipliers, 8,178 Pts. </a:t>
            </a:r>
          </a:p>
        </p:txBody>
      </p:sp>
      <p:pic>
        <p:nvPicPr>
          <p:cNvPr id="5" name="Picture 4" descr="A car parked on the side of a road&#10;&#10;AI-generated content may be incorrect.">
            <a:extLst>
              <a:ext uri="{FF2B5EF4-FFF2-40B4-BE49-F238E27FC236}">
                <a16:creationId xmlns:a16="http://schemas.microsoft.com/office/drawing/2014/main" id="{0DEF6265-6F21-E700-CCCF-47DDDBA4AAAE}"/>
              </a:ext>
            </a:extLst>
          </p:cNvPr>
          <p:cNvPicPr>
            <a:picLocks noChangeAspect="1"/>
          </p:cNvPicPr>
          <p:nvPr/>
        </p:nvPicPr>
        <p:blipFill>
          <a:blip r:embed="rId2"/>
          <a:srcRect t="8873" b="9921"/>
          <a:stretch>
            <a:fillRect/>
          </a:stretch>
        </p:blipFill>
        <p:spPr>
          <a:xfrm>
            <a:off x="20" y="2959630"/>
            <a:ext cx="6400781" cy="3898370"/>
          </a:xfrm>
          <a:prstGeom prst="rect">
            <a:avLst/>
          </a:prstGeom>
        </p:spPr>
      </p:pic>
      <p:pic>
        <p:nvPicPr>
          <p:cNvPr id="7" name="Picture 6" descr="A person holding a metal bar&#10;&#10;AI-generated content may be incorrect.">
            <a:extLst>
              <a:ext uri="{FF2B5EF4-FFF2-40B4-BE49-F238E27FC236}">
                <a16:creationId xmlns:a16="http://schemas.microsoft.com/office/drawing/2014/main" id="{B9ACFEE5-5456-5A28-01AB-566378C133C2}"/>
              </a:ext>
            </a:extLst>
          </p:cNvPr>
          <p:cNvPicPr>
            <a:picLocks noChangeAspect="1"/>
          </p:cNvPicPr>
          <p:nvPr/>
        </p:nvPicPr>
        <p:blipFill>
          <a:blip r:embed="rId3"/>
          <a:srcRect t="4775" b="3388"/>
          <a:stretch>
            <a:fillRect/>
          </a:stretch>
        </p:blipFill>
        <p:spPr>
          <a:xfrm>
            <a:off x="6591299" y="1"/>
            <a:ext cx="5600701" cy="6857999"/>
          </a:xfrm>
          <a:prstGeom prst="rect">
            <a:avLst/>
          </a:prstGeom>
        </p:spPr>
      </p:pic>
    </p:spTree>
    <p:extLst>
      <p:ext uri="{BB962C8B-B14F-4D97-AF65-F5344CB8AC3E}">
        <p14:creationId xmlns:p14="http://schemas.microsoft.com/office/powerpoint/2010/main" val="2620347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antenna on a field&#10;&#10;AI-generated content may be incorrect.">
            <a:extLst>
              <a:ext uri="{FF2B5EF4-FFF2-40B4-BE49-F238E27FC236}">
                <a16:creationId xmlns:a16="http://schemas.microsoft.com/office/drawing/2014/main" id="{932D9C9C-755C-67B9-20AE-916D98EB9F6B}"/>
              </a:ext>
            </a:extLst>
          </p:cNvPr>
          <p:cNvPicPr>
            <a:picLocks noChangeAspect="1"/>
          </p:cNvPicPr>
          <p:nvPr/>
        </p:nvPicPr>
        <p:blipFill>
          <a:blip r:embed="rId2"/>
          <a:srcRect l="8469" r="6484"/>
          <a:stretch>
            <a:fillRect/>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5" name="Content Placeholder 4" descr="A person standing on a porch of a house&#10;&#10;AI-generated content may be incorrect.">
            <a:extLst>
              <a:ext uri="{FF2B5EF4-FFF2-40B4-BE49-F238E27FC236}">
                <a16:creationId xmlns:a16="http://schemas.microsoft.com/office/drawing/2014/main" id="{FAAB5873-5B47-0C46-FFEF-BDDCFF830E40}"/>
              </a:ext>
            </a:extLst>
          </p:cNvPr>
          <p:cNvPicPr>
            <a:picLocks noChangeAspect="1"/>
          </p:cNvPicPr>
          <p:nvPr/>
        </p:nvPicPr>
        <p:blipFill>
          <a:blip r:embed="rId3"/>
          <a:srcRect t="8915" r="-2" b="-2"/>
          <a:stretch>
            <a:fillRect/>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table with a computer and several speakers&#10;&#10;AI-generated content may be incorrect.">
            <a:extLst>
              <a:ext uri="{FF2B5EF4-FFF2-40B4-BE49-F238E27FC236}">
                <a16:creationId xmlns:a16="http://schemas.microsoft.com/office/drawing/2014/main" id="{89E6CBF5-F4A6-F188-E006-BE720338245B}"/>
              </a:ext>
            </a:extLst>
          </p:cNvPr>
          <p:cNvPicPr>
            <a:picLocks noChangeAspect="1"/>
          </p:cNvPicPr>
          <p:nvPr/>
        </p:nvPicPr>
        <p:blipFill>
          <a:blip r:embed="rId4"/>
          <a:srcRect r="2" b="7921"/>
          <a:stretch>
            <a:fillRect/>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5" name="Freeform: Shape 24">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585842-4717-326B-3190-75C7D1279114}"/>
              </a:ext>
            </a:extLst>
          </p:cNvPr>
          <p:cNvSpPr>
            <a:spLocks noGrp="1"/>
          </p:cNvSpPr>
          <p:nvPr>
            <p:ph type="title"/>
          </p:nvPr>
        </p:nvSpPr>
        <p:spPr>
          <a:xfrm>
            <a:off x="424878" y="1123465"/>
            <a:ext cx="3429000" cy="1148819"/>
          </a:xfrm>
        </p:spPr>
        <p:txBody>
          <a:bodyPr vert="horz" lIns="91440" tIns="45720" rIns="91440" bIns="45720" rtlCol="0" anchor="b">
            <a:normAutofit/>
          </a:bodyPr>
          <a:lstStyle/>
          <a:p>
            <a:r>
              <a:rPr lang="en-US" sz="4000" b="1" kern="1200" dirty="0">
                <a:latin typeface="+mj-lt"/>
                <a:ea typeface="+mj-ea"/>
                <a:cs typeface="+mj-cs"/>
              </a:rPr>
              <a:t>Jan 2026 Set up</a:t>
            </a:r>
          </a:p>
        </p:txBody>
      </p:sp>
      <p:sp>
        <p:nvSpPr>
          <p:cNvPr id="29" name="Rectangle 28">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5BF6F4-E7EF-CE3E-70D0-CD041A6B725A}"/>
              </a:ext>
            </a:extLst>
          </p:cNvPr>
          <p:cNvSpPr txBox="1"/>
          <p:nvPr/>
        </p:nvSpPr>
        <p:spPr>
          <a:xfrm>
            <a:off x="424878" y="2676698"/>
            <a:ext cx="314744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Coax for 1296 switched to LMR 600 previous coax found to be lossy</a:t>
            </a:r>
          </a:p>
          <a:p>
            <a:pPr marL="285750" indent="-285750">
              <a:buFont typeface="Arial" panose="020B0604020202020204" pitchFamily="34" charset="0"/>
              <a:buChar char="•"/>
            </a:pPr>
            <a:r>
              <a:rPr lang="en-US" dirty="0"/>
              <a:t>Also got transverter for 1296 more power and new beam much more stable than loop </a:t>
            </a:r>
            <a:r>
              <a:rPr lang="en-US" dirty="0" err="1"/>
              <a:t>yagi</a:t>
            </a:r>
            <a:r>
              <a:rPr lang="en-US" dirty="0"/>
              <a:t> for portable work – M2 beam </a:t>
            </a:r>
          </a:p>
          <a:p>
            <a:pPr marL="285750" indent="-285750">
              <a:buFont typeface="Arial" panose="020B0604020202020204" pitchFamily="34" charset="0"/>
              <a:buChar char="•"/>
            </a:pPr>
            <a:r>
              <a:rPr lang="en-US" dirty="0"/>
              <a:t>Also brought out a </a:t>
            </a:r>
            <a:r>
              <a:rPr lang="en-US" u="sng" dirty="0" err="1"/>
              <a:t>ringo</a:t>
            </a:r>
            <a:r>
              <a:rPr lang="en-US" dirty="0"/>
              <a:t> ranger for 2-meter simplex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85869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79484-A90A-F309-938E-D81C73D47FC1}"/>
              </a:ext>
            </a:extLst>
          </p:cNvPr>
          <p:cNvSpPr>
            <a:spLocks noGrp="1"/>
          </p:cNvSpPr>
          <p:nvPr>
            <p:ph type="title"/>
          </p:nvPr>
        </p:nvSpPr>
        <p:spPr>
          <a:xfrm>
            <a:off x="359172" y="1144769"/>
            <a:ext cx="3724217" cy="2896432"/>
          </a:xfrm>
        </p:spPr>
        <p:txBody>
          <a:bodyPr vert="horz" lIns="91440" tIns="45720" rIns="91440" bIns="45720" rtlCol="0" anchor="b">
            <a:normAutofit/>
          </a:bodyPr>
          <a:lstStyle/>
          <a:p>
            <a:r>
              <a:rPr lang="en-US" sz="4000"/>
              <a:t>Winter Wonderland</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8E1B1E-94D5-B8DB-5678-9DA5445DB0A8}"/>
              </a:ext>
            </a:extLst>
          </p:cNvPr>
          <p:cNvPicPr>
            <a:picLocks noChangeAspect="1"/>
          </p:cNvPicPr>
          <p:nvPr/>
        </p:nvPicPr>
        <p:blipFill>
          <a:blip r:embed="rId4"/>
          <a:stretch>
            <a:fillRect/>
          </a:stretch>
        </p:blipFill>
        <p:spPr>
          <a:xfrm>
            <a:off x="5266815" y="379158"/>
            <a:ext cx="2194559" cy="2926079"/>
          </a:xfrm>
          <a:prstGeom prst="rect">
            <a:avLst/>
          </a:prstGeom>
        </p:spPr>
      </p:pic>
      <p:pic>
        <p:nvPicPr>
          <p:cNvPr id="8" name="Picture 7" descr="A snowy landscape with trees and bushes&#10;&#10;AI-generated content may be incorrect.">
            <a:extLst>
              <a:ext uri="{FF2B5EF4-FFF2-40B4-BE49-F238E27FC236}">
                <a16:creationId xmlns:a16="http://schemas.microsoft.com/office/drawing/2014/main" id="{6F1569A2-5ABE-AE53-46E1-D2BDC70B43B1}"/>
              </a:ext>
            </a:extLst>
          </p:cNvPr>
          <p:cNvPicPr>
            <a:picLocks noChangeAspect="1"/>
          </p:cNvPicPr>
          <p:nvPr/>
        </p:nvPicPr>
        <p:blipFill>
          <a:blip r:embed="rId5"/>
          <a:stretch>
            <a:fillRect/>
          </a:stretch>
        </p:blipFill>
        <p:spPr>
          <a:xfrm>
            <a:off x="8086347" y="463740"/>
            <a:ext cx="3901437" cy="2926078"/>
          </a:xfrm>
          <a:prstGeom prst="rect">
            <a:avLst/>
          </a:prstGeom>
        </p:spPr>
      </p:pic>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jan 26.mp4">
            <a:hlinkClick r:id="" action="ppaction://media"/>
            <a:extLst>
              <a:ext uri="{FF2B5EF4-FFF2-40B4-BE49-F238E27FC236}">
                <a16:creationId xmlns:a16="http://schemas.microsoft.com/office/drawing/2014/main" id="{70A38198-934B-7A00-FE96-51A4208301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526150" y="3426394"/>
            <a:ext cx="4805719" cy="2703215"/>
          </a:xfrm>
          <a:prstGeom prst="rect">
            <a:avLst/>
          </a:prstGeom>
        </p:spPr>
      </p:pic>
    </p:spTree>
    <p:extLst>
      <p:ext uri="{BB962C8B-B14F-4D97-AF65-F5344CB8AC3E}">
        <p14:creationId xmlns:p14="http://schemas.microsoft.com/office/powerpoint/2010/main" val="3269966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antenna in the snow&#10;&#10;AI-generated content may be incorrect.">
            <a:extLst>
              <a:ext uri="{FF2B5EF4-FFF2-40B4-BE49-F238E27FC236}">
                <a16:creationId xmlns:a16="http://schemas.microsoft.com/office/drawing/2014/main" id="{C3DD96A8-6B08-2FDA-C912-BFDEAB112B51}"/>
              </a:ext>
            </a:extLst>
          </p:cNvPr>
          <p:cNvPicPr>
            <a:picLocks noChangeAspect="1"/>
          </p:cNvPicPr>
          <p:nvPr/>
        </p:nvPicPr>
        <p:blipFill>
          <a:blip r:embed="rId2"/>
          <a:srcRect l="9236" r="5689"/>
          <a:stretch>
            <a:fill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Content Placeholder 4" descr="A snowy field with trees and bushes&#10;&#10;AI-generated content may be incorrect.">
            <a:extLst>
              <a:ext uri="{FF2B5EF4-FFF2-40B4-BE49-F238E27FC236}">
                <a16:creationId xmlns:a16="http://schemas.microsoft.com/office/drawing/2014/main" id="{3B05A875-9C36-3228-F7F4-2F8C55D4258E}"/>
              </a:ext>
            </a:extLst>
          </p:cNvPr>
          <p:cNvPicPr>
            <a:picLocks noGrp="1" noChangeAspect="1"/>
          </p:cNvPicPr>
          <p:nvPr>
            <p:ph idx="1"/>
          </p:nvPr>
        </p:nvPicPr>
        <p:blipFill>
          <a:blip r:embed="rId3"/>
          <a:srcRect l="24642" r="21308"/>
          <a:stretch>
            <a:fill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4" name="Freeform: Shape 13">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F11526-67E6-D834-895B-75653261C1A2}"/>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a:solidFill>
                  <a:schemeClr val="tx1"/>
                </a:solidFill>
                <a:latin typeface="+mj-lt"/>
                <a:ea typeface="+mj-ea"/>
                <a:cs typeface="+mj-cs"/>
              </a:rPr>
              <a:t>Winter Wonderland (Cont.)</a:t>
            </a:r>
          </a:p>
        </p:txBody>
      </p:sp>
      <p:sp>
        <p:nvSpPr>
          <p:cNvPr id="18" name="Rectangle 1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0" name="Rectangle 1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67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C653D-3DC7-1102-B26B-ECD3F825ADE7}"/>
              </a:ext>
            </a:extLst>
          </p:cNvPr>
          <p:cNvSpPr>
            <a:spLocks noGrp="1"/>
          </p:cNvSpPr>
          <p:nvPr>
            <p:ph type="title"/>
          </p:nvPr>
        </p:nvSpPr>
        <p:spPr>
          <a:xfrm>
            <a:off x="761787" y="429492"/>
            <a:ext cx="5334204" cy="800792"/>
          </a:xfrm>
        </p:spPr>
        <p:txBody>
          <a:bodyPr anchor="ctr">
            <a:normAutofit/>
          </a:bodyPr>
          <a:lstStyle/>
          <a:p>
            <a:r>
              <a:rPr lang="en-US" b="1" dirty="0">
                <a:solidFill>
                  <a:srgbClr val="FFC000"/>
                </a:solidFill>
              </a:rPr>
              <a:t>Lessons learned</a:t>
            </a:r>
          </a:p>
        </p:txBody>
      </p:sp>
      <p:pic>
        <p:nvPicPr>
          <p:cNvPr id="3" name="Picture 2">
            <a:extLst>
              <a:ext uri="{FF2B5EF4-FFF2-40B4-BE49-F238E27FC236}">
                <a16:creationId xmlns:a16="http://schemas.microsoft.com/office/drawing/2014/main" id="{063269DB-5E42-7D62-CE72-7ADC05F921A5}"/>
              </a:ext>
            </a:extLst>
          </p:cNvPr>
          <p:cNvPicPr>
            <a:picLocks noChangeAspect="1"/>
          </p:cNvPicPr>
          <p:nvPr/>
        </p:nvPicPr>
        <p:blipFill>
          <a:blip r:embed="rId2"/>
          <a:srcRect r="2" b="3424"/>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graphicFrame>
        <p:nvGraphicFramePr>
          <p:cNvPr id="5" name="Content Placeholder 2">
            <a:extLst>
              <a:ext uri="{FF2B5EF4-FFF2-40B4-BE49-F238E27FC236}">
                <a16:creationId xmlns:a16="http://schemas.microsoft.com/office/drawing/2014/main" id="{B4ADD578-9CA2-CFB5-6EF7-1CDBFED140F3}"/>
              </a:ext>
            </a:extLst>
          </p:cNvPr>
          <p:cNvGraphicFramePr>
            <a:graphicFrameLocks noGrp="1"/>
          </p:cNvGraphicFramePr>
          <p:nvPr>
            <p:ph idx="1"/>
            <p:extLst>
              <p:ext uri="{D42A27DB-BD31-4B8C-83A1-F6EECF244321}">
                <p14:modId xmlns:p14="http://schemas.microsoft.com/office/powerpoint/2010/main" val="504716148"/>
              </p:ext>
            </p:extLst>
          </p:nvPr>
        </p:nvGraphicFramePr>
        <p:xfrm>
          <a:off x="761794" y="1230284"/>
          <a:ext cx="5334197" cy="540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CEC5CF3-F1CF-43E9-A568-2E75FC6D38D8}"/>
              </a:ext>
            </a:extLst>
          </p:cNvPr>
          <p:cNvSpPr txBox="1"/>
          <p:nvPr/>
        </p:nvSpPr>
        <p:spPr>
          <a:xfrm>
            <a:off x="7381702" y="0"/>
            <a:ext cx="3906982" cy="646331"/>
          </a:xfrm>
          <a:prstGeom prst="rect">
            <a:avLst/>
          </a:prstGeom>
          <a:noFill/>
        </p:spPr>
        <p:txBody>
          <a:bodyPr wrap="square" rtlCol="0">
            <a:spAutoFit/>
          </a:bodyPr>
          <a:lstStyle/>
          <a:p>
            <a:r>
              <a:rPr lang="en-US" dirty="0">
                <a:solidFill>
                  <a:srgbClr val="FF0000"/>
                </a:solidFill>
              </a:rPr>
              <a:t>2 meter and 432 beams purchased @ NEARFEST</a:t>
            </a:r>
          </a:p>
        </p:txBody>
      </p:sp>
    </p:spTree>
    <p:extLst>
      <p:ext uri="{BB962C8B-B14F-4D97-AF65-F5344CB8AC3E}">
        <p14:creationId xmlns:p14="http://schemas.microsoft.com/office/powerpoint/2010/main" val="3372960428"/>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A1C6-22B9-AB00-0ED6-ACA8CD0B4CF5}"/>
              </a:ext>
            </a:extLst>
          </p:cNvPr>
          <p:cNvSpPr>
            <a:spLocks noGrp="1"/>
          </p:cNvSpPr>
          <p:nvPr>
            <p:ph type="title"/>
          </p:nvPr>
        </p:nvSpPr>
        <p:spPr>
          <a:xfrm>
            <a:off x="640080" y="325369"/>
            <a:ext cx="4368602" cy="1956841"/>
          </a:xfrm>
        </p:spPr>
        <p:txBody>
          <a:bodyPr anchor="b">
            <a:normAutofit/>
          </a:bodyPr>
          <a:lstStyle/>
          <a:p>
            <a:r>
              <a:rPr lang="en-US" sz="5400" dirty="0"/>
              <a:t>Future Goals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54084E-A7DD-CEED-4C4D-69FD86BEF5DB}"/>
              </a:ext>
            </a:extLst>
          </p:cNvPr>
          <p:cNvSpPr>
            <a:spLocks noGrp="1"/>
          </p:cNvSpPr>
          <p:nvPr>
            <p:ph idx="1"/>
          </p:nvPr>
        </p:nvSpPr>
        <p:spPr>
          <a:xfrm>
            <a:off x="640080" y="2872899"/>
            <a:ext cx="4243589" cy="3320668"/>
          </a:xfrm>
        </p:spPr>
        <p:txBody>
          <a:bodyPr>
            <a:normAutofit lnSpcReduction="10000"/>
          </a:bodyPr>
          <a:lstStyle/>
          <a:p>
            <a:r>
              <a:rPr lang="en-US" sz="2200" dirty="0"/>
              <a:t>Short term add 2304 set up already have amplifier and Antenna and just got in transverter</a:t>
            </a:r>
          </a:p>
          <a:p>
            <a:r>
              <a:rPr lang="en-US" sz="2200" dirty="0"/>
              <a:t>Long term goal Add 10 GHZ- have transverter need to fix it</a:t>
            </a:r>
          </a:p>
          <a:p>
            <a:r>
              <a:rPr lang="en-US" sz="2200" dirty="0"/>
              <a:t>Also have home capabilities to run a contest or activity night effectively from home station – just moved to FN41CQ – 430’ elevation</a:t>
            </a:r>
          </a:p>
        </p:txBody>
      </p:sp>
      <p:pic>
        <p:nvPicPr>
          <p:cNvPr id="5" name="Picture 4" descr="A satellite dish on a tripod&#10;&#10;AI-generated content may be incorrect.">
            <a:extLst>
              <a:ext uri="{FF2B5EF4-FFF2-40B4-BE49-F238E27FC236}">
                <a16:creationId xmlns:a16="http://schemas.microsoft.com/office/drawing/2014/main" id="{79D534AF-60EE-011B-9339-1D696FC69D85}"/>
              </a:ext>
            </a:extLst>
          </p:cNvPr>
          <p:cNvPicPr>
            <a:picLocks noChangeAspect="1"/>
          </p:cNvPicPr>
          <p:nvPr/>
        </p:nvPicPr>
        <p:blipFill>
          <a:blip r:embed="rId2"/>
          <a:srcRect t="6671" r="-1" b="1855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4045597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ar parked in a field&#10;&#10;AI-generated content may be incorrect.">
            <a:extLst>
              <a:ext uri="{FF2B5EF4-FFF2-40B4-BE49-F238E27FC236}">
                <a16:creationId xmlns:a16="http://schemas.microsoft.com/office/drawing/2014/main" id="{829739F8-52C0-75E4-5B32-325FCDA8B9D5}"/>
              </a:ext>
            </a:extLst>
          </p:cNvPr>
          <p:cNvPicPr>
            <a:picLocks noGrp="1" noChangeAspect="1"/>
          </p:cNvPicPr>
          <p:nvPr>
            <p:ph idx="1"/>
          </p:nvPr>
        </p:nvPicPr>
        <p:blipFill>
          <a:blip r:embed="rId2"/>
          <a:srcRect l="1340" r="10276"/>
          <a:stretch>
            <a:fill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0D19E3-6200-32FC-1F8A-EC36F8B6FCC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Any Questions?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5C35AEA-0419-3A98-E36D-4D070EEC4BEC}"/>
              </a:ext>
            </a:extLst>
          </p:cNvPr>
          <p:cNvSpPr txBox="1"/>
          <p:nvPr/>
        </p:nvSpPr>
        <p:spPr>
          <a:xfrm>
            <a:off x="1379912" y="6211659"/>
            <a:ext cx="2855421" cy="646331"/>
          </a:xfrm>
          <a:prstGeom prst="rect">
            <a:avLst/>
          </a:prstGeom>
          <a:noFill/>
        </p:spPr>
        <p:txBody>
          <a:bodyPr wrap="square" rtlCol="0">
            <a:spAutoFit/>
          </a:bodyPr>
          <a:lstStyle/>
          <a:p>
            <a:r>
              <a:rPr lang="en-US" b="1" dirty="0"/>
              <a:t>Packed and ready to head to the ferry in 2024</a:t>
            </a:r>
          </a:p>
        </p:txBody>
      </p:sp>
    </p:spTree>
    <p:extLst>
      <p:ext uri="{BB962C8B-B14F-4D97-AF65-F5344CB8AC3E}">
        <p14:creationId xmlns:p14="http://schemas.microsoft.com/office/powerpoint/2010/main" val="1221290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0" name="Rectangle 1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A2DA2C5-9618-479D-7650-99DEAFF20981}"/>
              </a:ext>
            </a:extLst>
          </p:cNvPr>
          <p:cNvSpPr>
            <a:spLocks noGrp="1"/>
          </p:cNvSpPr>
          <p:nvPr>
            <p:ph type="title"/>
          </p:nvPr>
        </p:nvSpPr>
        <p:spPr>
          <a:xfrm>
            <a:off x="755484" y="739835"/>
            <a:ext cx="3702580" cy="1616203"/>
          </a:xfrm>
        </p:spPr>
        <p:txBody>
          <a:bodyPr anchor="b">
            <a:normAutofit/>
          </a:bodyPr>
          <a:lstStyle/>
          <a:p>
            <a:r>
              <a:rPr lang="en-US" sz="3200" dirty="0">
                <a:solidFill>
                  <a:srgbClr val="FFFFFF"/>
                </a:solidFill>
              </a:rPr>
              <a:t>VHF Contest beginnings – June 2020</a:t>
            </a:r>
          </a:p>
        </p:txBody>
      </p:sp>
      <p:sp>
        <p:nvSpPr>
          <p:cNvPr id="3" name="Content Placeholder 2">
            <a:extLst>
              <a:ext uri="{FF2B5EF4-FFF2-40B4-BE49-F238E27FC236}">
                <a16:creationId xmlns:a16="http://schemas.microsoft.com/office/drawing/2014/main" id="{1655018F-8805-BE2F-A59C-5801F34457F1}"/>
              </a:ext>
            </a:extLst>
          </p:cNvPr>
          <p:cNvSpPr>
            <a:spLocks noGrp="1"/>
          </p:cNvSpPr>
          <p:nvPr>
            <p:ph idx="1"/>
          </p:nvPr>
        </p:nvSpPr>
        <p:spPr>
          <a:xfrm>
            <a:off x="755484" y="2247254"/>
            <a:ext cx="4430262" cy="4293031"/>
          </a:xfrm>
        </p:spPr>
        <p:txBody>
          <a:bodyPr>
            <a:normAutofit/>
          </a:bodyPr>
          <a:lstStyle/>
          <a:p>
            <a:r>
              <a:rPr lang="en-US" sz="2000" dirty="0">
                <a:solidFill>
                  <a:srgbClr val="FFFFFF"/>
                </a:solidFill>
              </a:rPr>
              <a:t>Started getting involved  in 2020 with June VHF contest</a:t>
            </a:r>
          </a:p>
          <a:p>
            <a:r>
              <a:rPr lang="en-US" sz="2000" dirty="0">
                <a:solidFill>
                  <a:srgbClr val="FFFFFF"/>
                </a:solidFill>
              </a:rPr>
              <a:t>Most impressive contact with Aruba on 6 meters E- Skip</a:t>
            </a:r>
          </a:p>
          <a:p>
            <a:r>
              <a:rPr lang="en-US" sz="2000" dirty="0">
                <a:solidFill>
                  <a:srgbClr val="FFFFFF"/>
                </a:solidFill>
              </a:rPr>
              <a:t>Operated from home QTH FN41CR</a:t>
            </a:r>
          </a:p>
          <a:p>
            <a:r>
              <a:rPr lang="en-US" sz="2000" dirty="0">
                <a:solidFill>
                  <a:srgbClr val="FFFFFF"/>
                </a:solidFill>
              </a:rPr>
              <a:t>Antennas 6-meter 6 element quad and 9 element 2 meter beam and 3 element FM beam</a:t>
            </a:r>
          </a:p>
          <a:p>
            <a:r>
              <a:rPr lang="en-US" sz="2000" dirty="0">
                <a:solidFill>
                  <a:srgbClr val="FFFFFF"/>
                </a:solidFill>
              </a:rPr>
              <a:t>Active on 6 and 2 meters </a:t>
            </a:r>
          </a:p>
          <a:p>
            <a:r>
              <a:rPr lang="en-US" sz="2000" dirty="0">
                <a:solidFill>
                  <a:srgbClr val="FFFFFF"/>
                </a:solidFill>
              </a:rPr>
              <a:t>54 QSOs/ 36 Multipliers </a:t>
            </a:r>
          </a:p>
          <a:p>
            <a:r>
              <a:rPr lang="en-US" sz="2000" dirty="0">
                <a:solidFill>
                  <a:srgbClr val="FFFFFF"/>
                </a:solidFill>
              </a:rPr>
              <a:t>44/26 on 6 &amp; 10/7 on 2</a:t>
            </a:r>
          </a:p>
          <a:p>
            <a:r>
              <a:rPr lang="en-US" sz="2000" dirty="0">
                <a:solidFill>
                  <a:srgbClr val="FFFFFF"/>
                </a:solidFill>
              </a:rPr>
              <a:t>1548 pts</a:t>
            </a:r>
          </a:p>
          <a:p>
            <a:pPr marL="0" indent="0">
              <a:buNone/>
            </a:pPr>
            <a:endParaRPr lang="en-US" sz="2000" dirty="0">
              <a:solidFill>
                <a:srgbClr val="FFFFFF"/>
              </a:solidFill>
            </a:endParaRPr>
          </a:p>
        </p:txBody>
      </p:sp>
      <p:pic>
        <p:nvPicPr>
          <p:cNvPr id="5" name="Picture 4" descr="A person standing on a roof&#10;&#10;Description automatically generated">
            <a:extLst>
              <a:ext uri="{FF2B5EF4-FFF2-40B4-BE49-F238E27FC236}">
                <a16:creationId xmlns:a16="http://schemas.microsoft.com/office/drawing/2014/main" id="{780529D4-DC22-881B-0ACE-BF1E93E9C692}"/>
              </a:ext>
            </a:extLst>
          </p:cNvPr>
          <p:cNvPicPr>
            <a:picLocks noChangeAspect="1"/>
          </p:cNvPicPr>
          <p:nvPr/>
        </p:nvPicPr>
        <p:blipFill>
          <a:blip r:embed="rId2"/>
          <a:srcRect l="26643" r="6768"/>
          <a:stretch>
            <a:fillRect/>
          </a:stretch>
        </p:blipFill>
        <p:spPr>
          <a:xfrm flipH="1">
            <a:off x="8479228" y="739835"/>
            <a:ext cx="3394822" cy="3823631"/>
          </a:xfrm>
          <a:prstGeom prst="rect">
            <a:avLst/>
          </a:prstGeom>
        </p:spPr>
      </p:pic>
      <p:sp>
        <p:nvSpPr>
          <p:cNvPr id="4" name="TextBox 3">
            <a:extLst>
              <a:ext uri="{FF2B5EF4-FFF2-40B4-BE49-F238E27FC236}">
                <a16:creationId xmlns:a16="http://schemas.microsoft.com/office/drawing/2014/main" id="{0612BAB2-1733-0F0E-038B-0A556D440B9A}"/>
              </a:ext>
            </a:extLst>
          </p:cNvPr>
          <p:cNvSpPr txBox="1"/>
          <p:nvPr/>
        </p:nvSpPr>
        <p:spPr>
          <a:xfrm>
            <a:off x="7264471" y="370503"/>
            <a:ext cx="4727448" cy="369332"/>
          </a:xfrm>
          <a:prstGeom prst="rect">
            <a:avLst/>
          </a:prstGeom>
          <a:noFill/>
        </p:spPr>
        <p:txBody>
          <a:bodyPr wrap="none" rtlCol="0">
            <a:spAutoFit/>
          </a:bodyPr>
          <a:lstStyle/>
          <a:p>
            <a:r>
              <a:rPr lang="en-US" dirty="0"/>
              <a:t> Inspecting 2-meter beam install on top of shack</a:t>
            </a:r>
          </a:p>
        </p:txBody>
      </p:sp>
      <p:pic>
        <p:nvPicPr>
          <p:cNvPr id="7" name="Picture 6">
            <a:extLst>
              <a:ext uri="{FF2B5EF4-FFF2-40B4-BE49-F238E27FC236}">
                <a16:creationId xmlns:a16="http://schemas.microsoft.com/office/drawing/2014/main" id="{0F065961-D526-9366-020F-F733B698C86F}"/>
              </a:ext>
            </a:extLst>
          </p:cNvPr>
          <p:cNvPicPr>
            <a:picLocks noChangeAspect="1"/>
          </p:cNvPicPr>
          <p:nvPr/>
        </p:nvPicPr>
        <p:blipFill>
          <a:blip r:embed="rId3"/>
          <a:stretch>
            <a:fillRect/>
          </a:stretch>
        </p:blipFill>
        <p:spPr>
          <a:xfrm>
            <a:off x="5291278" y="2356038"/>
            <a:ext cx="3090722" cy="4120962"/>
          </a:xfrm>
          <a:prstGeom prst="rect">
            <a:avLst/>
          </a:prstGeom>
        </p:spPr>
      </p:pic>
      <p:sp>
        <p:nvSpPr>
          <p:cNvPr id="8" name="TextBox 7">
            <a:extLst>
              <a:ext uri="{FF2B5EF4-FFF2-40B4-BE49-F238E27FC236}">
                <a16:creationId xmlns:a16="http://schemas.microsoft.com/office/drawing/2014/main" id="{F12BBADC-8971-D6F2-8FA1-71C9366A4D1A}"/>
              </a:ext>
            </a:extLst>
          </p:cNvPr>
          <p:cNvSpPr txBox="1"/>
          <p:nvPr/>
        </p:nvSpPr>
        <p:spPr>
          <a:xfrm>
            <a:off x="8479228" y="5246557"/>
            <a:ext cx="2714782" cy="369332"/>
          </a:xfrm>
          <a:prstGeom prst="rect">
            <a:avLst/>
          </a:prstGeom>
          <a:noFill/>
        </p:spPr>
        <p:txBody>
          <a:bodyPr wrap="none" rtlCol="0">
            <a:spAutoFit/>
          </a:bodyPr>
          <a:lstStyle/>
          <a:p>
            <a:r>
              <a:rPr lang="en-US" dirty="0"/>
              <a:t>WA1WM working 6 meters</a:t>
            </a:r>
          </a:p>
        </p:txBody>
      </p:sp>
    </p:spTree>
    <p:extLst>
      <p:ext uri="{BB962C8B-B14F-4D97-AF65-F5344CB8AC3E}">
        <p14:creationId xmlns:p14="http://schemas.microsoft.com/office/powerpoint/2010/main" val="2818452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4" descr="Two men sitting at a table&#10;&#10;Description automatically generated">
            <a:extLst>
              <a:ext uri="{FF2B5EF4-FFF2-40B4-BE49-F238E27FC236}">
                <a16:creationId xmlns:a16="http://schemas.microsoft.com/office/drawing/2014/main" id="{6AF518D7-D6BD-489B-B793-2C5A500F5B77}"/>
              </a:ext>
            </a:extLst>
          </p:cNvPr>
          <p:cNvPicPr>
            <a:picLocks noGrp="1" noChangeAspect="1"/>
          </p:cNvPicPr>
          <p:nvPr>
            <p:ph idx="1"/>
          </p:nvPr>
        </p:nvPicPr>
        <p:blipFill>
          <a:blip r:embed="rId2"/>
          <a:srcRect r="-1" b="3512"/>
          <a:stretch>
            <a:fillRect/>
          </a:stretch>
        </p:blipFill>
        <p:spPr>
          <a:xfrm>
            <a:off x="-1" y="1376689"/>
            <a:ext cx="7574486" cy="5481312"/>
          </a:xfrm>
          <a:prstGeom prst="rect">
            <a:avLst/>
          </a:prstGeom>
        </p:spPr>
      </p:pic>
      <p:pic>
        <p:nvPicPr>
          <p:cNvPr id="7" name="Picture 6" descr="A couple of men standing in the woods&#10;&#10;Description automatically generated">
            <a:extLst>
              <a:ext uri="{FF2B5EF4-FFF2-40B4-BE49-F238E27FC236}">
                <a16:creationId xmlns:a16="http://schemas.microsoft.com/office/drawing/2014/main" id="{00E7D424-6ED4-3967-5209-2F10B3A159C5}"/>
              </a:ext>
            </a:extLst>
          </p:cNvPr>
          <p:cNvPicPr>
            <a:picLocks noChangeAspect="1"/>
          </p:cNvPicPr>
          <p:nvPr/>
        </p:nvPicPr>
        <p:blipFill>
          <a:blip r:embed="rId3"/>
          <a:srcRect t="4540" r="2" b="6432"/>
          <a:stretch>
            <a:fillRect/>
          </a:stretch>
        </p:blipFill>
        <p:spPr>
          <a:xfrm>
            <a:off x="7574491" y="1376689"/>
            <a:ext cx="4617509" cy="5481312"/>
          </a:xfrm>
          <a:prstGeom prst="rect">
            <a:avLst/>
          </a:prstGeom>
        </p:spPr>
      </p:pic>
      <p:sp>
        <p:nvSpPr>
          <p:cNvPr id="12" name="Rectangle 11">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50105-B040-2843-05D7-362C853D9198}"/>
              </a:ext>
            </a:extLst>
          </p:cNvPr>
          <p:cNvSpPr>
            <a:spLocks noGrp="1"/>
          </p:cNvSpPr>
          <p:nvPr>
            <p:ph type="title"/>
          </p:nvPr>
        </p:nvSpPr>
        <p:spPr>
          <a:xfrm>
            <a:off x="589557" y="229547"/>
            <a:ext cx="7004647" cy="917595"/>
          </a:xfrm>
        </p:spPr>
        <p:txBody>
          <a:bodyPr vert="horz" lIns="91440" tIns="45720" rIns="91440" bIns="45720" rtlCol="0" anchor="ctr">
            <a:normAutofit/>
          </a:bodyPr>
          <a:lstStyle/>
          <a:p>
            <a:r>
              <a:rPr lang="en-US" sz="3600" kern="1200" dirty="0">
                <a:solidFill>
                  <a:schemeClr val="tx1"/>
                </a:solidFill>
                <a:latin typeface="+mj-lt"/>
                <a:ea typeface="+mj-ea"/>
                <a:cs typeface="+mj-cs"/>
              </a:rPr>
              <a:t>Food &amp; Radio Club! </a:t>
            </a:r>
          </a:p>
        </p:txBody>
      </p:sp>
      <p:sp>
        <p:nvSpPr>
          <p:cNvPr id="3" name="TextBox 2">
            <a:extLst>
              <a:ext uri="{FF2B5EF4-FFF2-40B4-BE49-F238E27FC236}">
                <a16:creationId xmlns:a16="http://schemas.microsoft.com/office/drawing/2014/main" id="{7A02C0A0-C869-8A64-0290-24A57FC60F86}"/>
              </a:ext>
            </a:extLst>
          </p:cNvPr>
          <p:cNvSpPr txBox="1"/>
          <p:nvPr/>
        </p:nvSpPr>
        <p:spPr>
          <a:xfrm>
            <a:off x="836908" y="1038386"/>
            <a:ext cx="4243534" cy="369332"/>
          </a:xfrm>
          <a:prstGeom prst="rect">
            <a:avLst/>
          </a:prstGeom>
          <a:noFill/>
        </p:spPr>
        <p:txBody>
          <a:bodyPr wrap="none" rtlCol="0">
            <a:spAutoFit/>
          </a:bodyPr>
          <a:lstStyle/>
          <a:p>
            <a:r>
              <a:rPr lang="en-US" dirty="0"/>
              <a:t>WI1I and Myself enjoying Lobster Clam Boil</a:t>
            </a:r>
          </a:p>
        </p:txBody>
      </p:sp>
      <p:sp>
        <p:nvSpPr>
          <p:cNvPr id="4" name="TextBox 3">
            <a:extLst>
              <a:ext uri="{FF2B5EF4-FFF2-40B4-BE49-F238E27FC236}">
                <a16:creationId xmlns:a16="http://schemas.microsoft.com/office/drawing/2014/main" id="{235155C3-52F6-FCA2-8109-9EB084246D29}"/>
              </a:ext>
            </a:extLst>
          </p:cNvPr>
          <p:cNvSpPr txBox="1"/>
          <p:nvPr/>
        </p:nvSpPr>
        <p:spPr>
          <a:xfrm>
            <a:off x="7217175" y="983957"/>
            <a:ext cx="4849148" cy="369332"/>
          </a:xfrm>
          <a:prstGeom prst="rect">
            <a:avLst/>
          </a:prstGeom>
          <a:noFill/>
        </p:spPr>
        <p:txBody>
          <a:bodyPr wrap="none" rtlCol="0">
            <a:spAutoFit/>
          </a:bodyPr>
          <a:lstStyle/>
          <a:p>
            <a:r>
              <a:rPr lang="en-US" dirty="0"/>
              <a:t>WA1WM and Neighbor help set up Quad antenna</a:t>
            </a:r>
          </a:p>
        </p:txBody>
      </p:sp>
    </p:spTree>
    <p:extLst>
      <p:ext uri="{BB962C8B-B14F-4D97-AF65-F5344CB8AC3E}">
        <p14:creationId xmlns:p14="http://schemas.microsoft.com/office/powerpoint/2010/main" val="1470241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men sitting in a chair&#10;&#10;AI-generated content may be incorrect.">
            <a:extLst>
              <a:ext uri="{FF2B5EF4-FFF2-40B4-BE49-F238E27FC236}">
                <a16:creationId xmlns:a16="http://schemas.microsoft.com/office/drawing/2014/main" id="{13315166-97EE-DDBD-F3BA-8EE2A67319F4}"/>
              </a:ext>
            </a:extLst>
          </p:cNvPr>
          <p:cNvPicPr>
            <a:picLocks noChangeAspect="1"/>
          </p:cNvPicPr>
          <p:nvPr/>
        </p:nvPicPr>
        <p:blipFill>
          <a:blip r:embed="rId2"/>
          <a:srcRect t="4985" r="-2" b="3928"/>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descr="A person holding a crab&#10;&#10;AI-generated content may be incorrect.">
            <a:extLst>
              <a:ext uri="{FF2B5EF4-FFF2-40B4-BE49-F238E27FC236}">
                <a16:creationId xmlns:a16="http://schemas.microsoft.com/office/drawing/2014/main" id="{064B9CB0-9110-E3BF-2C90-E676147C239B}"/>
              </a:ext>
            </a:extLst>
          </p:cNvPr>
          <p:cNvPicPr>
            <a:picLocks noChangeAspect="1"/>
          </p:cNvPicPr>
          <p:nvPr/>
        </p:nvPicPr>
        <p:blipFill>
          <a:blip r:embed="rId3"/>
          <a:srcRect t="11339" r="-1" b="35624"/>
          <a:stretch>
            <a:fill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descr="A person sitting at a desk with a computer&#10;&#10;AI-generated content may be incorrect.">
            <a:extLst>
              <a:ext uri="{FF2B5EF4-FFF2-40B4-BE49-F238E27FC236}">
                <a16:creationId xmlns:a16="http://schemas.microsoft.com/office/drawing/2014/main" id="{CE6BE6AC-8C1E-AA37-2E27-11379DF445AF}"/>
              </a:ext>
            </a:extLst>
          </p:cNvPr>
          <p:cNvPicPr>
            <a:picLocks noChangeAspect="1"/>
          </p:cNvPicPr>
          <p:nvPr/>
        </p:nvPicPr>
        <p:blipFill>
          <a:blip r:embed="rId4"/>
          <a:srcRect t="6571" r="2" b="1351"/>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1" name="Freeform: Shape 30">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F00083-CE46-C27C-D2FD-505256118350}"/>
              </a:ext>
            </a:extLst>
          </p:cNvPr>
          <p:cNvSpPr>
            <a:spLocks noGrp="1"/>
          </p:cNvSpPr>
          <p:nvPr>
            <p:ph type="title"/>
          </p:nvPr>
        </p:nvSpPr>
        <p:spPr>
          <a:xfrm>
            <a:off x="448056" y="685800"/>
            <a:ext cx="2807208" cy="1325563"/>
          </a:xfrm>
        </p:spPr>
        <p:txBody>
          <a:bodyPr>
            <a:normAutofit/>
          </a:bodyPr>
          <a:lstStyle/>
          <a:p>
            <a:r>
              <a:rPr lang="en-US" sz="3200" b="1" dirty="0"/>
              <a:t>June 2021 </a:t>
            </a:r>
          </a:p>
        </p:txBody>
      </p:sp>
      <p:sp>
        <p:nvSpPr>
          <p:cNvPr id="35" name="Rectangle 3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40E18A-3E9E-33F4-DE5F-F1CC09AF3F0A}"/>
              </a:ext>
            </a:extLst>
          </p:cNvPr>
          <p:cNvSpPr>
            <a:spLocks noGrp="1"/>
          </p:cNvSpPr>
          <p:nvPr>
            <p:ph idx="1"/>
          </p:nvPr>
        </p:nvSpPr>
        <p:spPr>
          <a:xfrm>
            <a:off x="448056" y="2258568"/>
            <a:ext cx="2807208" cy="3922776"/>
          </a:xfrm>
        </p:spPr>
        <p:txBody>
          <a:bodyPr>
            <a:normAutofit/>
          </a:bodyPr>
          <a:lstStyle/>
          <a:p>
            <a:r>
              <a:rPr lang="en-US" sz="1700" dirty="0"/>
              <a:t>Bit of a slump in this contest.</a:t>
            </a:r>
          </a:p>
          <a:p>
            <a:r>
              <a:rPr lang="en-US" sz="1700" dirty="0"/>
              <a:t>43 QSOs 25 Multipliers </a:t>
            </a:r>
          </a:p>
          <a:p>
            <a:r>
              <a:rPr lang="en-US" sz="1700" dirty="0"/>
              <a:t>37/22 on 6 meters and 6/3 on 2 meters </a:t>
            </a:r>
          </a:p>
          <a:p>
            <a:r>
              <a:rPr lang="en-US" sz="1700" dirty="0"/>
              <a:t>1000 pts </a:t>
            </a:r>
          </a:p>
          <a:p>
            <a:r>
              <a:rPr lang="en-US" sz="1700" dirty="0"/>
              <a:t>Radios </a:t>
            </a:r>
            <a:r>
              <a:rPr lang="en-US" sz="1700" dirty="0" err="1"/>
              <a:t>Yaeau</a:t>
            </a:r>
            <a:r>
              <a:rPr lang="en-US" sz="1700" dirty="0"/>
              <a:t> 991 and Icom 706 (2 meters) </a:t>
            </a:r>
          </a:p>
        </p:txBody>
      </p:sp>
      <p:pic>
        <p:nvPicPr>
          <p:cNvPr id="5" name="Picture 4" descr="A person holding a camera&#10;&#10;AI-generated content may be incorrect.">
            <a:extLst>
              <a:ext uri="{FF2B5EF4-FFF2-40B4-BE49-F238E27FC236}">
                <a16:creationId xmlns:a16="http://schemas.microsoft.com/office/drawing/2014/main" id="{021AC03B-D71B-C1C3-60B1-3F114831A766}"/>
              </a:ext>
            </a:extLst>
          </p:cNvPr>
          <p:cNvPicPr>
            <a:picLocks noChangeAspect="1"/>
          </p:cNvPicPr>
          <p:nvPr/>
        </p:nvPicPr>
        <p:blipFill>
          <a:blip r:embed="rId5"/>
          <a:srcRect t="7705" r="-1" b="39008"/>
          <a:stretch>
            <a:fillRect/>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2672053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4B6EEB-97A8-E86E-E461-A5C1599B33BF}"/>
              </a:ext>
            </a:extLst>
          </p:cNvPr>
          <p:cNvSpPr>
            <a:spLocks noGrp="1"/>
          </p:cNvSpPr>
          <p:nvPr>
            <p:ph type="title"/>
          </p:nvPr>
        </p:nvSpPr>
        <p:spPr>
          <a:xfrm>
            <a:off x="457201" y="412454"/>
            <a:ext cx="2381250" cy="2101850"/>
          </a:xfrm>
        </p:spPr>
        <p:txBody>
          <a:bodyPr>
            <a:normAutofit/>
          </a:bodyPr>
          <a:lstStyle/>
          <a:p>
            <a:r>
              <a:rPr lang="en-US" sz="3200" b="1" dirty="0"/>
              <a:t>June 2022</a:t>
            </a:r>
          </a:p>
        </p:txBody>
      </p:sp>
      <p:sp>
        <p:nvSpPr>
          <p:cNvPr id="12" name="Rectangle 1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35A809-1ACD-71CC-9DC9-AAB5325FD4B8}"/>
              </a:ext>
            </a:extLst>
          </p:cNvPr>
          <p:cNvSpPr>
            <a:spLocks noGrp="1"/>
          </p:cNvSpPr>
          <p:nvPr>
            <p:ph idx="1"/>
          </p:nvPr>
        </p:nvSpPr>
        <p:spPr>
          <a:xfrm>
            <a:off x="3157538" y="412454"/>
            <a:ext cx="3243262" cy="2101850"/>
          </a:xfrm>
        </p:spPr>
        <p:txBody>
          <a:bodyPr anchor="ctr">
            <a:normAutofit/>
          </a:bodyPr>
          <a:lstStyle/>
          <a:p>
            <a:r>
              <a:rPr lang="en-US" sz="1700"/>
              <a:t>Added 70 Cm (432 ) this time!</a:t>
            </a:r>
          </a:p>
          <a:p>
            <a:r>
              <a:rPr lang="en-US" sz="1700"/>
              <a:t>70 QSOs and 43 Multipliers</a:t>
            </a:r>
          </a:p>
          <a:p>
            <a:r>
              <a:rPr lang="en-US" sz="1700"/>
              <a:t>67/40 on 6 meters 2/2 on 2 meters and 1/1 432</a:t>
            </a:r>
          </a:p>
          <a:p>
            <a:r>
              <a:rPr lang="en-US" sz="1700"/>
              <a:t>3,010 pts</a:t>
            </a:r>
          </a:p>
          <a:p>
            <a:endParaRPr lang="en-US" sz="1700"/>
          </a:p>
          <a:p>
            <a:endParaRPr lang="en-US" sz="1700"/>
          </a:p>
        </p:txBody>
      </p:sp>
      <p:pic>
        <p:nvPicPr>
          <p:cNvPr id="5" name="Picture 4">
            <a:extLst>
              <a:ext uri="{FF2B5EF4-FFF2-40B4-BE49-F238E27FC236}">
                <a16:creationId xmlns:a16="http://schemas.microsoft.com/office/drawing/2014/main" id="{88B83A06-4BBF-8FB3-4C61-FB918EFE7889}"/>
              </a:ext>
            </a:extLst>
          </p:cNvPr>
          <p:cNvPicPr>
            <a:picLocks noChangeAspect="1"/>
          </p:cNvPicPr>
          <p:nvPr/>
        </p:nvPicPr>
        <p:blipFill>
          <a:blip r:embed="rId2"/>
          <a:srcRect b="6301"/>
          <a:stretch>
            <a:fillRect/>
          </a:stretch>
        </p:blipFill>
        <p:spPr>
          <a:xfrm>
            <a:off x="20" y="2959630"/>
            <a:ext cx="6400781" cy="3898370"/>
          </a:xfrm>
          <a:prstGeom prst="rect">
            <a:avLst/>
          </a:prstGeom>
        </p:spPr>
      </p:pic>
      <p:pic>
        <p:nvPicPr>
          <p:cNvPr id="4" name="Picture 3">
            <a:extLst>
              <a:ext uri="{FF2B5EF4-FFF2-40B4-BE49-F238E27FC236}">
                <a16:creationId xmlns:a16="http://schemas.microsoft.com/office/drawing/2014/main" id="{7083D94E-B280-169C-450D-136F8877DF35}"/>
              </a:ext>
            </a:extLst>
          </p:cNvPr>
          <p:cNvPicPr>
            <a:picLocks noChangeAspect="1"/>
          </p:cNvPicPr>
          <p:nvPr/>
        </p:nvPicPr>
        <p:blipFill>
          <a:blip r:embed="rId3"/>
          <a:srcRect b="8163"/>
          <a:stretch>
            <a:fillRect/>
          </a:stretch>
        </p:blipFill>
        <p:spPr>
          <a:xfrm>
            <a:off x="6591299" y="1"/>
            <a:ext cx="5600701" cy="6857999"/>
          </a:xfrm>
          <a:prstGeom prst="rect">
            <a:avLst/>
          </a:prstGeom>
        </p:spPr>
      </p:pic>
      <p:sp>
        <p:nvSpPr>
          <p:cNvPr id="6" name="TextBox 5">
            <a:extLst>
              <a:ext uri="{FF2B5EF4-FFF2-40B4-BE49-F238E27FC236}">
                <a16:creationId xmlns:a16="http://schemas.microsoft.com/office/drawing/2014/main" id="{B7426FD2-6AE5-406D-6537-147D4DFAB32F}"/>
              </a:ext>
            </a:extLst>
          </p:cNvPr>
          <p:cNvSpPr txBox="1"/>
          <p:nvPr/>
        </p:nvSpPr>
        <p:spPr>
          <a:xfrm>
            <a:off x="128016" y="2588220"/>
            <a:ext cx="4990277" cy="307777"/>
          </a:xfrm>
          <a:prstGeom prst="rect">
            <a:avLst/>
          </a:prstGeom>
          <a:noFill/>
        </p:spPr>
        <p:txBody>
          <a:bodyPr wrap="none" rtlCol="0">
            <a:spAutoFit/>
          </a:bodyPr>
          <a:lstStyle/>
          <a:p>
            <a:r>
              <a:rPr lang="en-US" sz="1400" dirty="0"/>
              <a:t>WI1I, K1DFT, AB1HO &amp; KC1DWH with new 432 beam @ NEARFEST</a:t>
            </a:r>
          </a:p>
        </p:txBody>
      </p:sp>
      <p:sp>
        <p:nvSpPr>
          <p:cNvPr id="7" name="TextBox 6">
            <a:extLst>
              <a:ext uri="{FF2B5EF4-FFF2-40B4-BE49-F238E27FC236}">
                <a16:creationId xmlns:a16="http://schemas.microsoft.com/office/drawing/2014/main" id="{D2460F67-078B-1260-9095-122D301FF72D}"/>
              </a:ext>
            </a:extLst>
          </p:cNvPr>
          <p:cNvSpPr txBox="1"/>
          <p:nvPr/>
        </p:nvSpPr>
        <p:spPr>
          <a:xfrm>
            <a:off x="8542758" y="227788"/>
            <a:ext cx="1641027" cy="369332"/>
          </a:xfrm>
          <a:prstGeom prst="rect">
            <a:avLst/>
          </a:prstGeom>
          <a:noFill/>
        </p:spPr>
        <p:txBody>
          <a:bodyPr wrap="none" rtlCol="0">
            <a:spAutoFit/>
          </a:bodyPr>
          <a:lstStyle/>
          <a:p>
            <a:r>
              <a:rPr lang="en-US" b="1" dirty="0">
                <a:solidFill>
                  <a:srgbClr val="FF0000"/>
                </a:solidFill>
              </a:rPr>
              <a:t>K1KT operating</a:t>
            </a:r>
          </a:p>
        </p:txBody>
      </p:sp>
    </p:spTree>
    <p:extLst>
      <p:ext uri="{BB962C8B-B14F-4D97-AF65-F5344CB8AC3E}">
        <p14:creationId xmlns:p14="http://schemas.microsoft.com/office/powerpoint/2010/main" val="3762094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ooden structure with a antenna&#10;&#10;AI-generated content may be incorrect.">
            <a:extLst>
              <a:ext uri="{FF2B5EF4-FFF2-40B4-BE49-F238E27FC236}">
                <a16:creationId xmlns:a16="http://schemas.microsoft.com/office/drawing/2014/main" id="{916F6F43-4B67-768B-0540-6351DA43E3C5}"/>
              </a:ext>
            </a:extLst>
          </p:cNvPr>
          <p:cNvPicPr>
            <a:picLocks noChangeAspect="1"/>
          </p:cNvPicPr>
          <p:nvPr/>
        </p:nvPicPr>
        <p:blipFill>
          <a:blip r:embed="rId2"/>
          <a:srcRect l="16008" r="17356" b="-2"/>
          <a:stretch>
            <a:fillRect/>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8" name="Picture 7" descr="A map of a mountain&#10;&#10;AI-generated content may be incorrect.">
            <a:extLst>
              <a:ext uri="{FF2B5EF4-FFF2-40B4-BE49-F238E27FC236}">
                <a16:creationId xmlns:a16="http://schemas.microsoft.com/office/drawing/2014/main" id="{3C3A28B6-CD8B-7428-DE51-64F4CF574D5C}"/>
              </a:ext>
            </a:extLst>
          </p:cNvPr>
          <p:cNvPicPr>
            <a:picLocks noChangeAspect="1"/>
          </p:cNvPicPr>
          <p:nvPr/>
        </p:nvPicPr>
        <p:blipFill>
          <a:blip r:embed="rId3"/>
          <a:srcRect r="-2" b="4119"/>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A topographic map of a mountain&#10;&#10;AI-generated content may be incorrect.">
            <a:extLst>
              <a:ext uri="{FF2B5EF4-FFF2-40B4-BE49-F238E27FC236}">
                <a16:creationId xmlns:a16="http://schemas.microsoft.com/office/drawing/2014/main" id="{A11B25E3-7916-1DDC-7A07-8FD038D37AC9}"/>
              </a:ext>
            </a:extLst>
          </p:cNvPr>
          <p:cNvPicPr>
            <a:picLocks noChangeAspect="1"/>
          </p:cNvPicPr>
          <p:nvPr/>
        </p:nvPicPr>
        <p:blipFill>
          <a:blip r:embed="rId4"/>
          <a:srcRect t="3073" r="2" b="2"/>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4" name="Freeform: Shape 23">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22777-8232-2EA4-6A0F-11D2B8058ADF}"/>
              </a:ext>
            </a:extLst>
          </p:cNvPr>
          <p:cNvSpPr>
            <a:spLocks noGrp="1"/>
          </p:cNvSpPr>
          <p:nvPr>
            <p:ph type="title"/>
          </p:nvPr>
        </p:nvSpPr>
        <p:spPr>
          <a:xfrm>
            <a:off x="448056" y="685800"/>
            <a:ext cx="2807208" cy="1325563"/>
          </a:xfrm>
        </p:spPr>
        <p:txBody>
          <a:bodyPr>
            <a:normAutofit/>
          </a:bodyPr>
          <a:lstStyle/>
          <a:p>
            <a:r>
              <a:rPr lang="en-US" sz="2800" b="1" dirty="0"/>
              <a:t>Time to go Portable! </a:t>
            </a:r>
          </a:p>
        </p:txBody>
      </p:sp>
      <p:sp>
        <p:nvSpPr>
          <p:cNvPr id="28" name="Rectangle 2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DA6B5E-0C74-08EB-3FB6-8A2A28EF6475}"/>
              </a:ext>
            </a:extLst>
          </p:cNvPr>
          <p:cNvSpPr>
            <a:spLocks noGrp="1"/>
          </p:cNvSpPr>
          <p:nvPr>
            <p:ph idx="1"/>
          </p:nvPr>
        </p:nvSpPr>
        <p:spPr>
          <a:xfrm>
            <a:off x="448056" y="2258568"/>
            <a:ext cx="3104036" cy="4157412"/>
          </a:xfrm>
        </p:spPr>
        <p:txBody>
          <a:bodyPr>
            <a:normAutofit/>
          </a:bodyPr>
          <a:lstStyle/>
          <a:p>
            <a:r>
              <a:rPr lang="en-US" sz="1800" dirty="0"/>
              <a:t>Operating with limits at the</a:t>
            </a:r>
            <a:r>
              <a:rPr lang="en-US" sz="1800" i="1" dirty="0"/>
              <a:t> </a:t>
            </a:r>
            <a:r>
              <a:rPr lang="en-US" sz="1800" dirty="0"/>
              <a:t>home QTH. I was in a valley at around 400’ in elevation and surrounded by 500”+  hills and hills even higher in Central/ Western CT. </a:t>
            </a:r>
          </a:p>
          <a:p>
            <a:r>
              <a:rPr lang="en-US" sz="1800" dirty="0"/>
              <a:t>Asked some friends with a location on Chopmist Hill in RI to set up for September VHF in 2022.Knowing the history of the area during WWII might be a good operating location.</a:t>
            </a:r>
          </a:p>
          <a:p>
            <a:r>
              <a:rPr lang="en-US" sz="1800" dirty="0"/>
              <a:t>Elevation increased to over 700’ from home QTH</a:t>
            </a:r>
          </a:p>
        </p:txBody>
      </p:sp>
      <p:sp>
        <p:nvSpPr>
          <p:cNvPr id="4" name="TextBox 3">
            <a:extLst>
              <a:ext uri="{FF2B5EF4-FFF2-40B4-BE49-F238E27FC236}">
                <a16:creationId xmlns:a16="http://schemas.microsoft.com/office/drawing/2014/main" id="{79288655-262B-DACE-5DD0-265347E6CB42}"/>
              </a:ext>
            </a:extLst>
          </p:cNvPr>
          <p:cNvSpPr txBox="1"/>
          <p:nvPr/>
        </p:nvSpPr>
        <p:spPr>
          <a:xfrm>
            <a:off x="1851660" y="92513"/>
            <a:ext cx="2194560" cy="369332"/>
          </a:xfrm>
          <a:prstGeom prst="rect">
            <a:avLst/>
          </a:prstGeom>
          <a:noFill/>
        </p:spPr>
        <p:txBody>
          <a:bodyPr wrap="square" rtlCol="0">
            <a:spAutoFit/>
          </a:bodyPr>
          <a:lstStyle/>
          <a:p>
            <a:r>
              <a:rPr lang="en-US" b="1" dirty="0">
                <a:solidFill>
                  <a:srgbClr val="FF0000"/>
                </a:solidFill>
              </a:rPr>
              <a:t>Chopmist Hill </a:t>
            </a:r>
          </a:p>
        </p:txBody>
      </p:sp>
      <p:sp>
        <p:nvSpPr>
          <p:cNvPr id="5" name="TextBox 4">
            <a:extLst>
              <a:ext uri="{FF2B5EF4-FFF2-40B4-BE49-F238E27FC236}">
                <a16:creationId xmlns:a16="http://schemas.microsoft.com/office/drawing/2014/main" id="{FCFECBE4-8A98-EDAA-A8A4-9653A79735CB}"/>
              </a:ext>
            </a:extLst>
          </p:cNvPr>
          <p:cNvSpPr txBox="1"/>
          <p:nvPr/>
        </p:nvSpPr>
        <p:spPr>
          <a:xfrm>
            <a:off x="1558396" y="6415980"/>
            <a:ext cx="2211185" cy="369332"/>
          </a:xfrm>
          <a:prstGeom prst="rect">
            <a:avLst/>
          </a:prstGeom>
          <a:noFill/>
        </p:spPr>
        <p:txBody>
          <a:bodyPr wrap="square" rtlCol="0">
            <a:spAutoFit/>
          </a:bodyPr>
          <a:lstStyle/>
          <a:p>
            <a:r>
              <a:rPr lang="en-US" b="1" dirty="0" err="1">
                <a:solidFill>
                  <a:srgbClr val="FF0000"/>
                </a:solidFill>
              </a:rPr>
              <a:t>Frm</a:t>
            </a:r>
            <a:r>
              <a:rPr lang="en-US" b="1" dirty="0">
                <a:solidFill>
                  <a:srgbClr val="FF0000"/>
                </a:solidFill>
              </a:rPr>
              <a:t>. home QTH</a:t>
            </a:r>
          </a:p>
        </p:txBody>
      </p:sp>
    </p:spTree>
    <p:extLst>
      <p:ext uri="{BB962C8B-B14F-4D97-AF65-F5344CB8AC3E}">
        <p14:creationId xmlns:p14="http://schemas.microsoft.com/office/powerpoint/2010/main" val="41980124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5E8F882C-B5D0-2443-A7C3-A7205DB8421B}"/>
              </a:ext>
            </a:extLst>
          </p:cNvPr>
          <p:cNvSpPr>
            <a:spLocks noGrp="1"/>
          </p:cNvSpPr>
          <p:nvPr>
            <p:ph type="title"/>
          </p:nvPr>
        </p:nvSpPr>
        <p:spPr>
          <a:xfrm>
            <a:off x="4184542" y="486184"/>
            <a:ext cx="7363990" cy="1325563"/>
          </a:xfrm>
        </p:spPr>
        <p:txBody>
          <a:bodyPr>
            <a:normAutofit/>
          </a:bodyPr>
          <a:lstStyle/>
          <a:p>
            <a:r>
              <a:rPr lang="en-US" sz="4800" b="1" dirty="0">
                <a:solidFill>
                  <a:srgbClr val="FFC000"/>
                </a:solidFill>
              </a:rPr>
              <a:t>Chopmist Hill in WW2</a:t>
            </a:r>
          </a:p>
        </p:txBody>
      </p:sp>
      <p:pic>
        <p:nvPicPr>
          <p:cNvPr id="8" name="Picture 7" descr="A wooden pole leaning against a tree&#10;&#10;AI-generated content may be incorrect.">
            <a:extLst>
              <a:ext uri="{FF2B5EF4-FFF2-40B4-BE49-F238E27FC236}">
                <a16:creationId xmlns:a16="http://schemas.microsoft.com/office/drawing/2014/main" id="{A9DF189F-85A6-D5EF-A07E-95D092D26BA6}"/>
              </a:ext>
            </a:extLst>
          </p:cNvPr>
          <p:cNvPicPr>
            <a:picLocks noChangeAspect="1"/>
          </p:cNvPicPr>
          <p:nvPr/>
        </p:nvPicPr>
        <p:blipFill>
          <a:blip r:embed="rId2"/>
          <a:srcRect r="3" b="25002"/>
          <a:stretch>
            <a:fillRect/>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6" name="Picture 5" descr="A house with trees around it&#10;&#10;AI-generated content may be incorrect.">
            <a:extLst>
              <a:ext uri="{FF2B5EF4-FFF2-40B4-BE49-F238E27FC236}">
                <a16:creationId xmlns:a16="http://schemas.microsoft.com/office/drawing/2014/main" id="{2245049F-23CB-A430-E1E5-D1D1B7E502EF}"/>
              </a:ext>
            </a:extLst>
          </p:cNvPr>
          <p:cNvPicPr>
            <a:picLocks noChangeAspect="1"/>
          </p:cNvPicPr>
          <p:nvPr/>
        </p:nvPicPr>
        <p:blipFill>
          <a:blip r:embed="rId3"/>
          <a:srcRect l="20204" r="4798" b="3"/>
          <a:stretch>
            <a:fillRect/>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C146B4AE-A73B-7759-EDA2-2D844A8A76D1}"/>
              </a:ext>
            </a:extLst>
          </p:cNvPr>
          <p:cNvSpPr>
            <a:spLocks noGrp="1"/>
          </p:cNvSpPr>
          <p:nvPr>
            <p:ph idx="1"/>
          </p:nvPr>
        </p:nvSpPr>
        <p:spPr>
          <a:xfrm>
            <a:off x="4184542" y="1946683"/>
            <a:ext cx="7363990" cy="4658483"/>
          </a:xfrm>
        </p:spPr>
        <p:txBody>
          <a:bodyPr>
            <a:normAutofit lnSpcReduction="10000"/>
          </a:bodyPr>
          <a:lstStyle/>
          <a:p>
            <a:r>
              <a:rPr lang="en-US" sz="2000" dirty="0"/>
              <a:t>Program started by the FCC in 1940 establish listening posts across the country to catch enemy spies and other signals of interest then be forwarded to the War Dept. </a:t>
            </a:r>
          </a:p>
          <a:p>
            <a:r>
              <a:rPr lang="en-US" sz="2000" dirty="0"/>
              <a:t>A 138- acre farm on Darby road was selected. They rented the property from the </a:t>
            </a:r>
            <a:r>
              <a:rPr lang="en-US" sz="2000" dirty="0" err="1"/>
              <a:t>Suddard</a:t>
            </a:r>
            <a:r>
              <a:rPr lang="en-US" sz="2000" dirty="0"/>
              <a:t> Family used 16 miles of wire for all the various antennas </a:t>
            </a:r>
          </a:p>
          <a:p>
            <a:r>
              <a:rPr lang="en-US" sz="2000" dirty="0"/>
              <a:t>The Chopmist Hill site became known as being very sensitive in being able to detect signals. The War Dept did a test to simulate a spy and the Chopmist post won detecting the signal and message content in 7 minutes before other posts.</a:t>
            </a:r>
          </a:p>
          <a:p>
            <a:r>
              <a:rPr lang="en-US" sz="2000" dirty="0"/>
              <a:t>During the war picked up German High command signals and tank to tank communications from Rommel's Afrika Corps also picked up the Japanese war ballons on the west coast that would be intercepted.</a:t>
            </a:r>
          </a:p>
          <a:p>
            <a:r>
              <a:rPr lang="en-US" sz="2000" dirty="0"/>
              <a:t>After war site was considered as possible UN location due to good communications.</a:t>
            </a:r>
          </a:p>
        </p:txBody>
      </p:sp>
    </p:spTree>
    <p:extLst>
      <p:ext uri="{BB962C8B-B14F-4D97-AF65-F5344CB8AC3E}">
        <p14:creationId xmlns:p14="http://schemas.microsoft.com/office/powerpoint/2010/main" val="228831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55D9F6A-AE78-CAA6-2349-9ABD7F24C52B}"/>
              </a:ext>
            </a:extLst>
          </p:cNvPr>
          <p:cNvPicPr>
            <a:picLocks noChangeAspect="1"/>
          </p:cNvPicPr>
          <p:nvPr/>
        </p:nvPicPr>
        <p:blipFill>
          <a:blip r:embed="rId2"/>
          <a:srcRect r="6135"/>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a:extLst>
              <a:ext uri="{FF2B5EF4-FFF2-40B4-BE49-F238E27FC236}">
                <a16:creationId xmlns:a16="http://schemas.microsoft.com/office/drawing/2014/main" id="{64867BB0-4B83-3F5C-ED49-07C3EDD20CC9}"/>
              </a:ext>
            </a:extLst>
          </p:cNvPr>
          <p:cNvPicPr>
            <a:picLocks noChangeAspect="1"/>
          </p:cNvPicPr>
          <p:nvPr/>
        </p:nvPicPr>
        <p:blipFill>
          <a:blip r:embed="rId3"/>
          <a:srcRect l="45033" r="655"/>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7" name="Freeform: Shape 16">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D6B1AB-DB30-FC7E-6A52-E99B9EC7900B}"/>
              </a:ext>
            </a:extLst>
          </p:cNvPr>
          <p:cNvSpPr>
            <a:spLocks noGrp="1"/>
          </p:cNvSpPr>
          <p:nvPr>
            <p:ph type="title"/>
          </p:nvPr>
        </p:nvSpPr>
        <p:spPr>
          <a:xfrm>
            <a:off x="448056" y="681038"/>
            <a:ext cx="2970206" cy="1325563"/>
          </a:xfrm>
        </p:spPr>
        <p:txBody>
          <a:bodyPr anchor="ctr">
            <a:normAutofit/>
          </a:bodyPr>
          <a:lstStyle/>
          <a:p>
            <a:r>
              <a:rPr lang="en-US" sz="3200" b="1" dirty="0"/>
              <a:t>September 2022</a:t>
            </a:r>
          </a:p>
        </p:txBody>
      </p:sp>
      <p:sp>
        <p:nvSpPr>
          <p:cNvPr id="21" name="Rectangle 20">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AAFC7F-E3E9-741A-4E07-21536C466CD6}"/>
              </a:ext>
            </a:extLst>
          </p:cNvPr>
          <p:cNvSpPr>
            <a:spLocks noGrp="1"/>
          </p:cNvSpPr>
          <p:nvPr>
            <p:ph idx="1"/>
          </p:nvPr>
        </p:nvSpPr>
        <p:spPr>
          <a:xfrm>
            <a:off x="448056" y="2258171"/>
            <a:ext cx="2804504" cy="3918792"/>
          </a:xfrm>
        </p:spPr>
        <p:txBody>
          <a:bodyPr>
            <a:normAutofit/>
          </a:bodyPr>
          <a:lstStyle/>
          <a:p>
            <a:r>
              <a:rPr lang="en-US" sz="1800" dirty="0"/>
              <a:t>First time going portable and first September effort!</a:t>
            </a:r>
          </a:p>
          <a:p>
            <a:r>
              <a:rPr lang="en-US" sz="1800" dirty="0"/>
              <a:t>Operated from Chopmist Hill RI First time </a:t>
            </a:r>
          </a:p>
          <a:p>
            <a:r>
              <a:rPr lang="en-US" sz="1800" dirty="0"/>
              <a:t>82 QSOs  32 Multipliers</a:t>
            </a:r>
          </a:p>
          <a:p>
            <a:r>
              <a:rPr lang="en-US" sz="1800" dirty="0"/>
              <a:t>37/12 on 6 meters 35/12 on 2 meters and 10/8 on 70 cm</a:t>
            </a:r>
          </a:p>
          <a:p>
            <a:r>
              <a:rPr lang="en-US" sz="1800" dirty="0"/>
              <a:t>2,816 pts</a:t>
            </a:r>
          </a:p>
          <a:p>
            <a:endParaRPr lang="en-US" sz="1800" dirty="0"/>
          </a:p>
        </p:txBody>
      </p:sp>
      <p:sp>
        <p:nvSpPr>
          <p:cNvPr id="5" name="TextBox 4">
            <a:extLst>
              <a:ext uri="{FF2B5EF4-FFF2-40B4-BE49-F238E27FC236}">
                <a16:creationId xmlns:a16="http://schemas.microsoft.com/office/drawing/2014/main" id="{1C8282F0-3ACC-6A69-75BA-C65F2ABAC52E}"/>
              </a:ext>
            </a:extLst>
          </p:cNvPr>
          <p:cNvSpPr txBox="1"/>
          <p:nvPr/>
        </p:nvSpPr>
        <p:spPr>
          <a:xfrm>
            <a:off x="559572" y="6378973"/>
            <a:ext cx="2439129" cy="369332"/>
          </a:xfrm>
          <a:prstGeom prst="rect">
            <a:avLst/>
          </a:prstGeom>
          <a:noFill/>
        </p:spPr>
        <p:txBody>
          <a:bodyPr wrap="none" rtlCol="0">
            <a:spAutoFit/>
          </a:bodyPr>
          <a:lstStyle/>
          <a:p>
            <a:r>
              <a:rPr lang="en-US" dirty="0"/>
              <a:t>KC1KCC, N1ZJI and K1KT</a:t>
            </a:r>
          </a:p>
        </p:txBody>
      </p:sp>
    </p:spTree>
    <p:extLst>
      <p:ext uri="{BB962C8B-B14F-4D97-AF65-F5344CB8AC3E}">
        <p14:creationId xmlns:p14="http://schemas.microsoft.com/office/powerpoint/2010/main" val="313755030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34873</TotalTime>
  <Words>1448</Words>
  <Application>Microsoft Macintosh PowerPoint</Application>
  <PresentationFormat>Widescreen</PresentationFormat>
  <Paragraphs>124</Paragraphs>
  <Slides>27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Avenir Next LT Pro</vt:lpstr>
      <vt:lpstr>Calibri</vt:lpstr>
      <vt:lpstr>Calibri Light</vt:lpstr>
      <vt:lpstr>Office Theme</vt:lpstr>
      <vt:lpstr>My VHF Journey  Portable Operating- Chopmist Hill FN41du Block Island, RI FN41fd </vt:lpstr>
      <vt:lpstr>My Start in Ham Radio</vt:lpstr>
      <vt:lpstr>VHF Contest beginnings – June 2020</vt:lpstr>
      <vt:lpstr>Food &amp; Radio Club! </vt:lpstr>
      <vt:lpstr>June 2021 </vt:lpstr>
      <vt:lpstr>June 2022</vt:lpstr>
      <vt:lpstr>Time to go Portable! </vt:lpstr>
      <vt:lpstr>Chopmist Hill in WW2</vt:lpstr>
      <vt:lpstr>September 2022</vt:lpstr>
      <vt:lpstr>Antenna Set up</vt:lpstr>
      <vt:lpstr>June 2023</vt:lpstr>
      <vt:lpstr>June 2023 - More Antennas!! </vt:lpstr>
      <vt:lpstr>September 2023</vt:lpstr>
      <vt:lpstr>Increasing Gain! </vt:lpstr>
      <vt:lpstr>January 2024 BLOCK ISLAND!</vt:lpstr>
      <vt:lpstr>January 2024 </vt:lpstr>
      <vt:lpstr>Problems! </vt:lpstr>
      <vt:lpstr>January 2025- Fine Tuning! </vt:lpstr>
      <vt:lpstr>Snow “Scatter”</vt:lpstr>
      <vt:lpstr>Hard work= Results </vt:lpstr>
      <vt:lpstr>January 2026</vt:lpstr>
      <vt:lpstr>Jan 2026 Set up</vt:lpstr>
      <vt:lpstr>Winter Wonderland</vt:lpstr>
      <vt:lpstr>Winter Wonderland (Cont.)</vt:lpstr>
      <vt:lpstr>Lessons learned</vt:lpstr>
      <vt:lpstr>Future Goals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VHF Journey</dc:title>
  <dc:creator>michele watrous</dc:creator>
  <cp:lastModifiedBy>michele watrous</cp:lastModifiedBy>
  <cp:revision>21</cp:revision>
  <dcterms:created xsi:type="dcterms:W3CDTF">2024-01-07T00:10:38Z</dcterms:created>
  <dcterms:modified xsi:type="dcterms:W3CDTF">2026-04-18T11:52:17Z</dcterms:modified>
</cp:coreProperties>
</file>