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7"/>
  </p:notesMasterIdLst>
  <p:sldIdLst>
    <p:sldId id="393" r:id="rId2"/>
    <p:sldId id="421" r:id="rId3"/>
    <p:sldId id="422" r:id="rId4"/>
    <p:sldId id="395" r:id="rId5"/>
    <p:sldId id="424" r:id="rId6"/>
    <p:sldId id="426" r:id="rId7"/>
    <p:sldId id="427" r:id="rId8"/>
    <p:sldId id="454" r:id="rId9"/>
    <p:sldId id="432" r:id="rId10"/>
    <p:sldId id="428" r:id="rId11"/>
    <p:sldId id="425" r:id="rId12"/>
    <p:sldId id="429" r:id="rId13"/>
    <p:sldId id="430" r:id="rId14"/>
    <p:sldId id="431" r:id="rId15"/>
    <p:sldId id="433" r:id="rId16"/>
    <p:sldId id="452" r:id="rId17"/>
    <p:sldId id="453" r:id="rId18"/>
    <p:sldId id="435" r:id="rId19"/>
    <p:sldId id="436" r:id="rId20"/>
    <p:sldId id="444" r:id="rId21"/>
    <p:sldId id="438" r:id="rId22"/>
    <p:sldId id="437" r:id="rId23"/>
    <p:sldId id="439" r:id="rId24"/>
    <p:sldId id="440" r:id="rId25"/>
    <p:sldId id="441" r:id="rId26"/>
    <p:sldId id="443" r:id="rId27"/>
    <p:sldId id="442" r:id="rId28"/>
    <p:sldId id="448" r:id="rId29"/>
    <p:sldId id="449" r:id="rId30"/>
    <p:sldId id="450" r:id="rId31"/>
    <p:sldId id="456" r:id="rId32"/>
    <p:sldId id="445" r:id="rId33"/>
    <p:sldId id="446" r:id="rId34"/>
    <p:sldId id="455" r:id="rId35"/>
    <p:sldId id="42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F062"/>
    <a:srgbClr val="00FF00"/>
    <a:srgbClr val="FF99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4F0E6-55B2-46C7-8DDB-E10EF37A21EC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730A-8CF4-4279-9C85-A04991383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8C5A-BA00-4260-A442-209F8085F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13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8E47C-91B8-4DD7-A98B-6041F8B68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4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DD076-4B22-414B-BCAF-4F0A9D84A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B69D5-0E31-4529-9301-D21790A45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41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4BA56-6D28-4FF3-BC23-8EC9A7D83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59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16F36-9641-4CBF-8584-827BF9056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36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2681C-7A65-4259-B3EA-7BB5EC84D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8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1EA63-C4AD-4670-9C33-6D5FDEA1D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6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F8DF0-427D-4F0B-89F1-410041F0E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38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28E69-08D8-4FA0-8CD2-9F02CE4F4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3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DD136-936A-4F05-9EBA-63BB6C022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5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7F78CD-C6C0-4403-A4C4-C475538AAE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r>
              <a:rPr lang="en-US" sz="5400" dirty="0" smtClean="0"/>
              <a:t>Measuring VSWR</a:t>
            </a:r>
            <a:br>
              <a:rPr lang="en-US" sz="5400" dirty="0" smtClean="0"/>
            </a:br>
            <a:r>
              <a:rPr lang="en-US" sz="5400" dirty="0" smtClean="0"/>
              <a:t>or Return Loss</a:t>
            </a:r>
            <a:br>
              <a:rPr lang="en-US" sz="5400" dirty="0" smtClean="0"/>
            </a:br>
            <a:r>
              <a:rPr lang="en-US" sz="5400" dirty="0" smtClean="0"/>
              <a:t>at</a:t>
            </a:r>
            <a:r>
              <a:rPr lang="en-US" sz="5400" dirty="0" smtClean="0"/>
              <a:t> </a:t>
            </a:r>
            <a:r>
              <a:rPr lang="en-US" sz="5400" dirty="0" smtClean="0"/>
              <a:t>Microwaves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Wade W1GHZ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1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GHz and Up VNA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TinyVNA</a:t>
            </a:r>
            <a:r>
              <a:rPr lang="en-US" sz="4000" dirty="0" smtClean="0"/>
              <a:t> only to 6 GHz</a:t>
            </a:r>
          </a:p>
          <a:p>
            <a:r>
              <a:rPr lang="en-US" sz="4000" dirty="0" smtClean="0"/>
              <a:t>10 GHz+ VNA</a:t>
            </a:r>
          </a:p>
          <a:p>
            <a:pPr lvl="1"/>
            <a:r>
              <a:rPr lang="en-US" sz="3600" dirty="0" smtClean="0"/>
              <a:t>Big, Heavy, and </a:t>
            </a:r>
            <a:r>
              <a:rPr lang="en-US" sz="3600" i="1" dirty="0" smtClean="0"/>
              <a:t>Expensive</a:t>
            </a:r>
          </a:p>
          <a:p>
            <a:pPr lvl="1"/>
            <a:r>
              <a:rPr lang="en-US" sz="3600" dirty="0" smtClean="0"/>
              <a:t>Big, Heavy, and Old</a:t>
            </a:r>
          </a:p>
          <a:p>
            <a:pPr lvl="1"/>
            <a:r>
              <a:rPr lang="en-US" sz="3600" dirty="0" smtClean="0"/>
              <a:t>Waveguide Calibration problematic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389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Directional Coupler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Measure Power in one direction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6" y="1676400"/>
            <a:ext cx="8229600" cy="4488180"/>
          </a:xfrm>
        </p:spPr>
      </p:pic>
      <p:sp>
        <p:nvSpPr>
          <p:cNvPr id="9" name="TextBox 8"/>
          <p:cNvSpPr txBox="1"/>
          <p:nvPr/>
        </p:nvSpPr>
        <p:spPr>
          <a:xfrm>
            <a:off x="609600" y="6019800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Reverse coupler for reflected power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295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Couplers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293"/>
            <a:ext cx="9144000" cy="49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7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Directivity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Directional Couplers are not perfect</a:t>
            </a:r>
          </a:p>
          <a:p>
            <a:r>
              <a:rPr lang="en-US" dirty="0" smtClean="0"/>
              <a:t>Some reverse power leaks into forward measurement = error in POWER</a:t>
            </a:r>
          </a:p>
          <a:p>
            <a:r>
              <a:rPr lang="en-US" dirty="0"/>
              <a:t>Some forward power leaks into reverse measurement = error in Return </a:t>
            </a:r>
            <a:r>
              <a:rPr lang="en-US" dirty="0" smtClean="0"/>
              <a:t>Loss</a:t>
            </a:r>
          </a:p>
          <a:p>
            <a:r>
              <a:rPr lang="en-US" dirty="0" smtClean="0"/>
              <a:t>Leakage can add or subtract – depends on phase</a:t>
            </a:r>
          </a:p>
          <a:p>
            <a:r>
              <a:rPr lang="en-US" dirty="0" smtClean="0"/>
              <a:t>Directivity is magnitude of leakage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0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Directivity &amp;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Antenna Return Loss = 20 dB (1% reflected)</a:t>
            </a:r>
          </a:p>
          <a:p>
            <a:r>
              <a:rPr lang="en-US" dirty="0" smtClean="0"/>
              <a:t>Coupler Directivity = 20 dB (1% leakage)</a:t>
            </a:r>
            <a:endParaRPr lang="en-US" dirty="0"/>
          </a:p>
          <a:p>
            <a:r>
              <a:rPr lang="en-US" dirty="0" smtClean="0"/>
              <a:t>Coupler output can be between</a:t>
            </a:r>
          </a:p>
          <a:p>
            <a:pPr lvl="1"/>
            <a:r>
              <a:rPr lang="en-US" dirty="0" smtClean="0"/>
              <a:t>High = 1% + 1%   RL =17 dB</a:t>
            </a:r>
          </a:p>
          <a:p>
            <a:pPr lvl="1"/>
            <a:r>
              <a:rPr lang="en-US" dirty="0" smtClean="0"/>
              <a:t>Low  = 1% - 1%    RL = </a:t>
            </a:r>
            <a:r>
              <a:rPr lang="en-US" dirty="0" smtClean="0">
                <a:sym typeface="Symbol"/>
              </a:rPr>
              <a:t></a:t>
            </a:r>
          </a:p>
          <a:p>
            <a:r>
              <a:rPr lang="en-US" dirty="0" smtClean="0">
                <a:sym typeface="Symbol"/>
              </a:rPr>
              <a:t>Can you tune with this error?</a:t>
            </a:r>
          </a:p>
        </p:txBody>
      </p:sp>
    </p:spTree>
    <p:extLst>
      <p:ext uri="{BB962C8B-B14F-4D97-AF65-F5344CB8AC3E}">
        <p14:creationId xmlns:p14="http://schemas.microsoft.com/office/powerpoint/2010/main" val="90307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Coaxial Directional Couplers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467600" cy="4355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715000"/>
            <a:ext cx="799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Directivity 20 dB or less at 10 GHz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219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Coupling Factor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 rot="805664">
            <a:off x="3920898" y="1707499"/>
            <a:ext cx="1308014" cy="26792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106623">
            <a:off x="1486027" y="2054537"/>
            <a:ext cx="1423956" cy="2646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917975">
            <a:off x="2069452" y="2855845"/>
            <a:ext cx="2648068" cy="2210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1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Sensitive Detector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Coupled reflected power down by:</a:t>
            </a:r>
          </a:p>
          <a:p>
            <a:pPr lvl="1"/>
            <a:r>
              <a:rPr lang="en-US" dirty="0" smtClean="0"/>
              <a:t>Coupling factor  -  10 to 30 dB</a:t>
            </a:r>
          </a:p>
          <a:p>
            <a:pPr lvl="1"/>
            <a:r>
              <a:rPr lang="en-US" dirty="0" smtClean="0"/>
              <a:t>+ Return Loss – up to 40 dB</a:t>
            </a:r>
          </a:p>
          <a:p>
            <a:r>
              <a:rPr lang="en-US" dirty="0" smtClean="0"/>
              <a:t>Need at least 50 dB below forward power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-50 </a:t>
            </a:r>
            <a:r>
              <a:rPr lang="en-US" dirty="0" err="1" smtClean="0"/>
              <a:t>dBm</a:t>
            </a:r>
            <a:r>
              <a:rPr lang="en-US" dirty="0" smtClean="0"/>
              <a:t> at small signal level</a:t>
            </a:r>
          </a:p>
          <a:p>
            <a:pPr lvl="1"/>
            <a:r>
              <a:rPr lang="en-US" dirty="0" smtClean="0"/>
              <a:t>Test at high power?</a:t>
            </a:r>
            <a:endParaRPr lang="en-US" dirty="0"/>
          </a:p>
          <a:p>
            <a:r>
              <a:rPr lang="en-US" dirty="0" smtClean="0"/>
              <a:t>Spectrum Analyzer</a:t>
            </a:r>
          </a:p>
          <a:p>
            <a:pPr lvl="1"/>
            <a:r>
              <a:rPr lang="en-US" dirty="0" err="1" smtClean="0"/>
              <a:t>TinySA</a:t>
            </a:r>
            <a:r>
              <a:rPr lang="en-US" dirty="0" smtClean="0"/>
              <a:t> Ultra not that sensitive</a:t>
            </a:r>
          </a:p>
          <a:p>
            <a:pPr lvl="1"/>
            <a:r>
              <a:rPr lang="en-US" dirty="0" smtClean="0"/>
              <a:t>Single frequency measurement</a:t>
            </a:r>
          </a:p>
          <a:p>
            <a:r>
              <a:rPr lang="en-US" dirty="0" smtClean="0"/>
              <a:t>VNA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77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sensitive than power meter</a:t>
            </a:r>
          </a:p>
          <a:p>
            <a:r>
              <a:rPr lang="en-US" dirty="0" smtClean="0"/>
              <a:t>Measures peak voltage, not power</a:t>
            </a:r>
          </a:p>
          <a:p>
            <a:r>
              <a:rPr lang="en-US" dirty="0" smtClean="0"/>
              <a:t>Not linear – relative readings</a:t>
            </a:r>
          </a:p>
          <a:p>
            <a:r>
              <a:rPr lang="en-US" dirty="0" smtClean="0"/>
              <a:t>Sensitive to harmonic content in signal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0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 Coupler Directivity</a:t>
            </a:r>
            <a:br>
              <a:rPr lang="en-US" b="1" dirty="0" smtClean="0"/>
            </a:br>
            <a:r>
              <a:rPr lang="en-US" dirty="0" smtClean="0"/>
              <a:t>for Accurate RL Measurement</a:t>
            </a:r>
            <a:endParaRPr lang="en-US" dirty="0"/>
          </a:p>
        </p:txBody>
      </p:sp>
      <p:pic>
        <p:nvPicPr>
          <p:cNvPr id="3" name="Google Shape;25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53299"/>
            <a:ext cx="7848600" cy="4713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96200" y="3066640"/>
            <a:ext cx="14478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000" dirty="0"/>
              <a:t>Tools -&gt;</a:t>
            </a:r>
          </a:p>
          <a:p>
            <a:pPr marL="1143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000" dirty="0"/>
              <a:t>Return Loss</a:t>
            </a:r>
          </a:p>
          <a:p>
            <a:pPr marL="1143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000" dirty="0"/>
              <a:t>Error </a:t>
            </a:r>
          </a:p>
          <a:p>
            <a:pPr marL="1143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2000" dirty="0" smtClean="0"/>
              <a:t>Calcul</a:t>
            </a:r>
            <a:r>
              <a:rPr lang="en-US" dirty="0" smtClean="0"/>
              <a:t>ator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2812078">
            <a:off x="7602193" y="2485820"/>
            <a:ext cx="8382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504" y="4115693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Measured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VSWR=1.25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1373" y="336211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1.04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74402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1.56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305328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Actual VSWR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5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4" y="0"/>
            <a:ext cx="6929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Microwaves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4038600"/>
                <a:ext cx="8915400" cy="2697163"/>
              </a:xfrm>
            </p:spPr>
            <p:txBody>
              <a:bodyPr/>
              <a:lstStyle/>
              <a:p>
                <a:r>
                  <a:rPr lang="en-US" dirty="0" smtClean="0"/>
                  <a:t>Traveling at Speed of Light</a:t>
                </a:r>
              </a:p>
              <a:p>
                <a:r>
                  <a:rPr lang="en-US" dirty="0" smtClean="0"/>
                  <a:t>Hard to see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𝑊𝑎𝑣𝑒𝑙𝑒𝑛𝑔𝑡h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300000000 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3600" b="0" i="1" smtClean="0">
                            <a:latin typeface="Cambria Math"/>
                          </a:rPr>
                          <m:t>/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𝑠𝑒𝑐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1296000000 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𝑐𝑦𝑐𝑙𝑒𝑠</m:t>
                        </m:r>
                        <m:r>
                          <a:rPr lang="en-US" sz="3600" b="0" i="1" smtClean="0">
                            <a:latin typeface="Cambria Math"/>
                          </a:rPr>
                          <m:t>/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en-US" dirty="0" smtClean="0"/>
                  <a:t> = 23 cm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038600"/>
                <a:ext cx="8915400" cy="2697163"/>
              </a:xfrm>
              <a:blipFill rotWithShape="1">
                <a:blip r:embed="rId2"/>
                <a:stretch>
                  <a:fillRect l="-1504" t="-2941" r="-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4248150" cy="2895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257800" y="2209800"/>
            <a:ext cx="2819400" cy="15240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Tuning Screws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make it better than you can measure</a:t>
            </a:r>
          </a:p>
          <a:p>
            <a:r>
              <a:rPr lang="en-US" i="1" dirty="0" smtClean="0"/>
              <a:t>Can make it worse</a:t>
            </a:r>
          </a:p>
          <a:p>
            <a:pPr lvl="1"/>
            <a:endParaRPr lang="en-US" i="1" dirty="0"/>
          </a:p>
          <a:p>
            <a:r>
              <a:rPr lang="en-US" dirty="0" smtClean="0"/>
              <a:t>Work to known good dimensions</a:t>
            </a:r>
          </a:p>
          <a:p>
            <a:r>
              <a:rPr lang="en-US" dirty="0" smtClean="0"/>
              <a:t>Measure RL to check for problems</a:t>
            </a:r>
          </a:p>
          <a:p>
            <a:pPr lvl="1"/>
            <a:r>
              <a:rPr lang="en-US" dirty="0" smtClean="0"/>
              <a:t>RL &gt; 15 dB = good to go</a:t>
            </a:r>
          </a:p>
          <a:p>
            <a:pPr lvl="1"/>
            <a:r>
              <a:rPr lang="en-US" dirty="0" smtClean="0"/>
              <a:t>RL &lt; 10 dB = fix</a:t>
            </a:r>
          </a:p>
          <a:p>
            <a:r>
              <a:rPr lang="en-US" sz="4400" dirty="0" smtClean="0"/>
              <a:t>Goal = </a:t>
            </a:r>
            <a:r>
              <a:rPr lang="en-US" sz="4400" i="1" dirty="0" smtClean="0"/>
              <a:t>good enough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70626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VNA – accurate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i="1" dirty="0" smtClean="0"/>
              <a:t>Calibration</a:t>
            </a:r>
            <a:r>
              <a:rPr lang="en-US" dirty="0" smtClean="0"/>
              <a:t> routine minimizes Directivity error</a:t>
            </a:r>
          </a:p>
          <a:p>
            <a:pPr lvl="1"/>
            <a:r>
              <a:rPr lang="en-US" dirty="0" smtClean="0"/>
              <a:t>Short</a:t>
            </a:r>
          </a:p>
          <a:p>
            <a:pPr lvl="1"/>
            <a:r>
              <a:rPr lang="en-US" dirty="0" smtClean="0"/>
              <a:t>Open </a:t>
            </a:r>
          </a:p>
          <a:p>
            <a:pPr lvl="1"/>
            <a:r>
              <a:rPr lang="en-US" dirty="0" smtClean="0"/>
              <a:t>Load</a:t>
            </a:r>
          </a:p>
          <a:p>
            <a:r>
              <a:rPr lang="en-US" dirty="0" err="1" smtClean="0"/>
              <a:t>TinyVNA</a:t>
            </a:r>
            <a:r>
              <a:rPr lang="en-US" dirty="0" smtClean="0"/>
              <a:t> only good to 6 GHz</a:t>
            </a:r>
          </a:p>
          <a:p>
            <a:r>
              <a:rPr lang="en-US" sz="4000" dirty="0"/>
              <a:t>10 </a:t>
            </a:r>
            <a:r>
              <a:rPr lang="en-US" sz="4000" dirty="0" smtClean="0"/>
              <a:t>GHz+ </a:t>
            </a:r>
            <a:r>
              <a:rPr lang="en-US" sz="4000" dirty="0"/>
              <a:t>VNA</a:t>
            </a:r>
          </a:p>
          <a:p>
            <a:pPr lvl="1"/>
            <a:r>
              <a:rPr lang="en-US" sz="3600" dirty="0"/>
              <a:t>Big, Heavy, and </a:t>
            </a:r>
            <a:r>
              <a:rPr lang="en-US" sz="3600" i="1" dirty="0"/>
              <a:t>Expensive</a:t>
            </a:r>
          </a:p>
          <a:p>
            <a:pPr lvl="1"/>
            <a:r>
              <a:rPr lang="en-US" sz="3600" dirty="0"/>
              <a:t>Big, Heavy, and </a:t>
            </a:r>
            <a:r>
              <a:rPr lang="en-US" sz="3600" dirty="0" smtClean="0"/>
              <a:t>Old</a:t>
            </a:r>
            <a:endParaRPr lang="en-US" sz="3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878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VNA needs good Waveguide Calibration</a:t>
            </a:r>
          </a:p>
          <a:p>
            <a:r>
              <a:rPr lang="en-US" dirty="0" smtClean="0"/>
              <a:t>Waveguide Cal kits rare</a:t>
            </a:r>
          </a:p>
          <a:p>
            <a:r>
              <a:rPr lang="en-US" dirty="0" smtClean="0"/>
              <a:t>Waveguide Cal routine?</a:t>
            </a:r>
          </a:p>
          <a:p>
            <a:endParaRPr lang="en-US" dirty="0"/>
          </a:p>
          <a:p>
            <a:r>
              <a:rPr lang="en-US" dirty="0" smtClean="0"/>
              <a:t>Coax transitions are a problem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6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Waveguide Directional Coupler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4769196"/>
            <a:ext cx="8229600" cy="1644996"/>
          </a:xfrm>
        </p:spPr>
        <p:txBody>
          <a:bodyPr/>
          <a:lstStyle/>
          <a:p>
            <a:r>
              <a:rPr lang="en-US" dirty="0" smtClean="0"/>
              <a:t>Broadside Waveguide Coupler</a:t>
            </a:r>
          </a:p>
          <a:p>
            <a:r>
              <a:rPr lang="en-US" dirty="0" smtClean="0"/>
              <a:t>Very High Directivity</a:t>
            </a:r>
          </a:p>
          <a:p>
            <a:r>
              <a:rPr lang="en-US" dirty="0" smtClean="0"/>
              <a:t>HP tested for 40 dB min Directivity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3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Sensitive Detector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dirty="0" smtClean="0"/>
              <a:t>Coupled reflected power down by:</a:t>
            </a:r>
          </a:p>
          <a:p>
            <a:pPr lvl="1"/>
            <a:r>
              <a:rPr lang="en-US" dirty="0" smtClean="0"/>
              <a:t>Coupling factor  -- 10 to 30 dB</a:t>
            </a:r>
          </a:p>
          <a:p>
            <a:pPr lvl="1"/>
            <a:r>
              <a:rPr lang="en-US" dirty="0" smtClean="0"/>
              <a:t>+ Return Loss – up to 40 dB</a:t>
            </a:r>
          </a:p>
          <a:p>
            <a:r>
              <a:rPr lang="en-US" dirty="0" smtClean="0"/>
              <a:t>= at least 50 dB below forward power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-50 </a:t>
            </a:r>
            <a:r>
              <a:rPr lang="en-US" dirty="0" err="1" smtClean="0"/>
              <a:t>dBm</a:t>
            </a:r>
            <a:r>
              <a:rPr lang="en-US" dirty="0" smtClean="0"/>
              <a:t> small signal</a:t>
            </a:r>
          </a:p>
          <a:p>
            <a:pPr lvl="1"/>
            <a:r>
              <a:rPr lang="en-US" dirty="0" smtClean="0"/>
              <a:t>Test at high power?</a:t>
            </a:r>
            <a:endParaRPr lang="en-US" dirty="0"/>
          </a:p>
          <a:p>
            <a:r>
              <a:rPr lang="en-US" dirty="0" smtClean="0"/>
              <a:t>Spectrum Analyzer</a:t>
            </a:r>
          </a:p>
          <a:p>
            <a:pPr lvl="1"/>
            <a:r>
              <a:rPr lang="en-US" dirty="0" err="1" smtClean="0"/>
              <a:t>TinySA</a:t>
            </a:r>
            <a:r>
              <a:rPr lang="en-US" dirty="0" smtClean="0"/>
              <a:t> Ultra not that sensitive at 10 GHz</a:t>
            </a:r>
          </a:p>
          <a:p>
            <a:pPr lvl="1"/>
            <a:r>
              <a:rPr lang="en-US" dirty="0" smtClean="0"/>
              <a:t>Big and heavy</a:t>
            </a:r>
          </a:p>
          <a:p>
            <a:pPr lvl="1"/>
            <a:r>
              <a:rPr lang="en-US" dirty="0" smtClean="0"/>
              <a:t>Single frequency measurement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933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105400" cy="1143000"/>
          </a:xfrm>
        </p:spPr>
        <p:txBody>
          <a:bodyPr/>
          <a:lstStyle/>
          <a:p>
            <a:r>
              <a:rPr lang="en-US" dirty="0" smtClean="0"/>
              <a:t>VNA as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410200" cy="5410200"/>
          </a:xfrm>
        </p:spPr>
        <p:txBody>
          <a:bodyPr/>
          <a:lstStyle/>
          <a:p>
            <a:r>
              <a:rPr lang="en-US" dirty="0" smtClean="0"/>
              <a:t>Measure S21 with Port 2 at coupled port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Calibration - Rely on coupler directivity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Measure WG short, then load (antenna)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Difference is Return Loss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0"/>
            <a:ext cx="330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45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Swept Return Loss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651323" cy="4525963"/>
          </a:xfrm>
        </p:spPr>
      </p:pic>
      <p:sp>
        <p:nvSpPr>
          <p:cNvPr id="5" name="TextBox 4"/>
          <p:cNvSpPr txBox="1"/>
          <p:nvPr/>
        </p:nvSpPr>
        <p:spPr>
          <a:xfrm>
            <a:off x="2286000" y="6001434"/>
            <a:ext cx="545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Waveguide Slot Antennas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514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GHz with VNA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4101177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Cross-guide Couplers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962"/>
            <a:ext cx="9144000" cy="53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86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Cross-guide Couplers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Crossed Waveguides</a:t>
            </a:r>
          </a:p>
          <a:p>
            <a:r>
              <a:rPr lang="en-US" dirty="0" smtClean="0"/>
              <a:t>Directivity typically 20-25 dB</a:t>
            </a:r>
          </a:p>
          <a:p>
            <a:r>
              <a:rPr lang="en-US" dirty="0" smtClean="0"/>
              <a:t>High coupling factor ≥ -30 dB</a:t>
            </a:r>
          </a:p>
          <a:p>
            <a:r>
              <a:rPr lang="en-US" dirty="0" smtClean="0"/>
              <a:t>Better for power monitor &amp; 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5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Microwaves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Stop the sine wave – Short circuit</a:t>
            </a:r>
          </a:p>
          <a:p>
            <a:r>
              <a:rPr lang="en-US" dirty="0" smtClean="0"/>
              <a:t>Voltage must be ZERO at short circuit</a:t>
            </a:r>
          </a:p>
          <a:p>
            <a:r>
              <a:rPr lang="en-US" dirty="0" smtClean="0"/>
              <a:t>Wave stands still – Standing wave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33800"/>
            <a:ext cx="4248150" cy="2895600"/>
          </a:xfrm>
          <a:prstGeom prst="rect">
            <a:avLst/>
          </a:prstGeom>
        </p:spPr>
      </p:pic>
      <p:pic>
        <p:nvPicPr>
          <p:cNvPr id="1026" name="Picture 2" descr="C:\Users\paul\AppData\Local\Microsoft\Windows\Temporary Internet Files\Content.IE5\186AW2C1\kT2j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00750" y="4429125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66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microwave measurement difficult</a:t>
            </a:r>
          </a:p>
          <a:p>
            <a:r>
              <a:rPr lang="en-US" dirty="0" smtClean="0"/>
              <a:t>Give it your best shot</a:t>
            </a:r>
          </a:p>
          <a:p>
            <a:r>
              <a:rPr lang="en-US" dirty="0" smtClean="0"/>
              <a:t>Goal = good enough</a:t>
            </a:r>
          </a:p>
          <a:p>
            <a:r>
              <a:rPr lang="en-US" sz="6600" dirty="0" smtClean="0"/>
              <a:t>Get it on the air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55604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screw around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77366"/>
            <a:ext cx="6248400" cy="52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7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53200" cy="946150"/>
          </a:xfrm>
        </p:spPr>
        <p:txBody>
          <a:bodyPr/>
          <a:lstStyle/>
          <a:p>
            <a:pPr algn="ctr"/>
            <a:r>
              <a:rPr lang="en-US" sz="4800" dirty="0" smtClean="0"/>
              <a:t>Lower Frequencies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3034145" cy="453043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343400" y="2362200"/>
            <a:ext cx="4379913" cy="4114800"/>
          </a:xfrm>
        </p:spPr>
        <p:txBody>
          <a:bodyPr/>
          <a:lstStyle/>
          <a:p>
            <a:r>
              <a:rPr lang="en-US" sz="4400" dirty="0" smtClean="0"/>
              <a:t>Directivity ??</a:t>
            </a:r>
          </a:p>
          <a:p>
            <a:endParaRPr lang="en-US" sz="4400" dirty="0"/>
          </a:p>
          <a:p>
            <a:r>
              <a:rPr lang="en-US" sz="4400" dirty="0" smtClean="0"/>
              <a:t>Diode detector -beware of harmonics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8929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15000" cy="793750"/>
          </a:xfrm>
        </p:spPr>
        <p:txBody>
          <a:bodyPr/>
          <a:lstStyle/>
          <a:p>
            <a:pPr algn="ctr"/>
            <a:r>
              <a:rPr lang="en-US" sz="4800" dirty="0" smtClean="0"/>
              <a:t>A Classic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840480" cy="453043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4800600" cy="5270500"/>
          </a:xfrm>
        </p:spPr>
        <p:txBody>
          <a:bodyPr/>
          <a:lstStyle/>
          <a:p>
            <a:r>
              <a:rPr lang="en-US" sz="3200" dirty="0" smtClean="0"/>
              <a:t>Precision instrument!</a:t>
            </a:r>
          </a:p>
          <a:p>
            <a:pPr lvl="1"/>
            <a:endParaRPr lang="en-US" sz="2400" dirty="0"/>
          </a:p>
          <a:p>
            <a:r>
              <a:rPr lang="en-US" sz="3200" dirty="0" smtClean="0"/>
              <a:t>Adjust that Antenna Tuna</a:t>
            </a:r>
          </a:p>
          <a:p>
            <a:r>
              <a:rPr lang="en-US" sz="3200" dirty="0" smtClean="0"/>
              <a:t>To 1.000:1</a:t>
            </a:r>
          </a:p>
          <a:p>
            <a:pPr lvl="1"/>
            <a:endParaRPr lang="en-US" sz="2400" dirty="0"/>
          </a:p>
          <a:p>
            <a:r>
              <a:rPr lang="en-US" sz="3200" dirty="0" smtClean="0"/>
              <a:t>Diode detector </a:t>
            </a:r>
          </a:p>
          <a:p>
            <a:pPr lvl="1"/>
            <a:endParaRPr lang="en-US" sz="2400" dirty="0"/>
          </a:p>
          <a:p>
            <a:r>
              <a:rPr lang="en-US" sz="3200" dirty="0" smtClean="0"/>
              <a:t>Are other Amateur meters much better?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9562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78"/>
            <a:ext cx="9144000" cy="65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4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6000" dirty="0" smtClean="0"/>
              <a:t>www.w1ghz.org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156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718" y="0"/>
            <a:ext cx="8229600" cy="1143000"/>
          </a:xfrm>
        </p:spPr>
        <p:txBody>
          <a:bodyPr/>
          <a:lstStyle/>
          <a:p>
            <a:r>
              <a:rPr lang="en-US" dirty="0" smtClean="0"/>
              <a:t>Standing Waves on T-Line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1158"/>
            <a:ext cx="8382000" cy="58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Wave Ratio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</a:rPr>
                      <m:t>𝑽𝑺𝑾𝑹</m:t>
                    </m:r>
                    <m:r>
                      <a:rPr lang="en-US" sz="4000" b="1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0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/>
                              </a:rPr>
                              <m:t>𝑴𝑨𝑿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/>
                              </a:rPr>
                              <m:t>𝑴𝑰𝑵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Measure voltage with moving probe on slotted line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18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Return Loss</a:t>
            </a:r>
            <a:endParaRPr 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</p:spPr>
            <p:txBody>
              <a:bodyPr/>
              <a:lstStyle/>
              <a:p>
                <a:r>
                  <a:rPr lang="en-US" sz="3600" dirty="0" smtClean="0"/>
                  <a:t>Return Loss = </a:t>
                </a:r>
                <a:r>
                  <a:rPr lang="en-US" sz="3600" dirty="0" smtClean="0">
                    <a:sym typeface="Symbol"/>
                  </a:rPr>
                  <a:t></a:t>
                </a:r>
                <a:r>
                  <a:rPr lang="en-US" sz="3600" dirty="0" smtClean="0"/>
                  <a:t>10·</a:t>
                </a:r>
                <a:r>
                  <a:rPr lang="en-US" sz="3600" i="1" dirty="0" smtClean="0"/>
                  <a:t>log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</a:rPr>
                              <m:t>𝐹𝑜𝑟𝑤𝑎𝑟𝑑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𝑃𝑜𝑤𝑒𝑟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</a:rPr>
                              <m:t>𝑅𝑒𝑓𝑙𝑒𝑐𝑡𝑒𝑑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𝑃𝑜𝑤𝑒𝑟</m:t>
                            </m:r>
                          </m:den>
                        </m:f>
                      </m:e>
                    </m:d>
                  </m:oMath>
                </a14:m>
                <a:endParaRPr lang="en-US" sz="8000" dirty="0" smtClean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Return </a:t>
                </a:r>
                <a:r>
                  <a:rPr lang="en-US" sz="3600" dirty="0"/>
                  <a:t>Loss = </a:t>
                </a:r>
                <a:r>
                  <a:rPr lang="en-US" sz="3600" dirty="0" smtClean="0">
                    <a:sym typeface="Symbol"/>
                  </a:rPr>
                  <a:t>|</a:t>
                </a:r>
                <a:r>
                  <a:rPr lang="en-US" sz="3600" dirty="0" smtClean="0"/>
                  <a:t>S11|</a:t>
                </a:r>
                <a:endParaRPr lang="en-US" sz="8000" dirty="0" smtClean="0"/>
              </a:p>
              <a:p>
                <a14:m>
                  <m:oMath xmlns:m="http://schemas.openxmlformats.org/officeDocument/2006/math">
                    <m:r>
                      <a:rPr lang="en-US" sz="6600" i="1"/>
                      <m:t>𝑉𝑆𝑊𝑅</m:t>
                    </m:r>
                    <m:r>
                      <a:rPr lang="en-US" sz="6600" i="1"/>
                      <m:t>=</m:t>
                    </m:r>
                    <m:f>
                      <m:fPr>
                        <m:ctrlPr>
                          <a:rPr lang="en-US" sz="6600" i="1"/>
                        </m:ctrlPr>
                      </m:fPr>
                      <m:num>
                        <m:sSup>
                          <m:sSupPr>
                            <m:ctrlPr>
                              <a:rPr lang="en-US" sz="6600" i="1"/>
                            </m:ctrlPr>
                          </m:sSupPr>
                          <m:e>
                            <m:r>
                              <a:rPr lang="en-US" sz="6600" i="1"/>
                              <m:t>1+10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6600" i="1"/>
                                </m:ctrlPr>
                              </m:fPr>
                              <m:num>
                                <m:r>
                                  <a:rPr lang="en-US" sz="6600" i="1"/>
                                  <m:t>𝑅𝐿</m:t>
                                </m:r>
                              </m:num>
                              <m:den>
                                <m:r>
                                  <a:rPr lang="en-US" sz="6600" i="1"/>
                                  <m:t>20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6600" i="1"/>
                            </m:ctrlPr>
                          </m:sSupPr>
                          <m:e>
                            <m:r>
                              <a:rPr lang="en-US" sz="6600" i="1"/>
                              <m:t>1−10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6600" i="1"/>
                                </m:ctrlPr>
                              </m:fPr>
                              <m:num>
                                <m:r>
                                  <a:rPr lang="en-US" sz="6600" i="1"/>
                                  <m:t>𝑅𝐿</m:t>
                                </m:r>
                              </m:num>
                              <m:den>
                                <m:r>
                                  <a:rPr lang="en-US" sz="6600" i="1"/>
                                  <m:t>20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6600" dirty="0"/>
              </a:p>
              <a:p>
                <a:endParaRPr lang="en-US" sz="6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  <a:blipFill rotWithShape="1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51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071" y="762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Return Loss and VSWR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Vector Network Analyzer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6620"/>
            <a:ext cx="8709929" cy="4869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4038600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0F062"/>
                </a:solidFill>
              </a:rPr>
              <a:t>VSWR</a:t>
            </a:r>
            <a:endParaRPr lang="en-US" sz="3200" b="1" dirty="0">
              <a:solidFill>
                <a:srgbClr val="30F06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1092" y="2760132"/>
            <a:ext cx="891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S11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5624" y="6239592"/>
            <a:ext cx="4206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Return Loss =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|S11|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4373562"/>
          </a:xfrm>
        </p:spPr>
        <p:txBody>
          <a:bodyPr/>
          <a:lstStyle/>
          <a:p>
            <a:r>
              <a:rPr lang="en-US" dirty="0" smtClean="0"/>
              <a:t>VSWR</a:t>
            </a:r>
            <a:br>
              <a:rPr lang="en-US" dirty="0" smtClean="0"/>
            </a:br>
            <a:r>
              <a:rPr lang="en-US" dirty="0" smtClean="0"/>
              <a:t>Return Loss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Reflected Power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693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1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Return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20 dB RL = 1% Power reflected – OK</a:t>
            </a:r>
          </a:p>
          <a:p>
            <a:pPr lvl="1"/>
            <a:r>
              <a:rPr lang="en-US" dirty="0" smtClean="0"/>
              <a:t>VSWR = 1.22</a:t>
            </a:r>
          </a:p>
          <a:p>
            <a:r>
              <a:rPr lang="en-US" b="1" dirty="0" smtClean="0"/>
              <a:t>15 dB RL = 3% - not bad</a:t>
            </a:r>
          </a:p>
          <a:p>
            <a:pPr lvl="1"/>
            <a:r>
              <a:rPr lang="en-US" dirty="0" smtClean="0"/>
              <a:t>VSWR = 1.43</a:t>
            </a:r>
          </a:p>
          <a:p>
            <a:r>
              <a:rPr lang="en-US" b="1" dirty="0" smtClean="0"/>
              <a:t>10 dB RL = 10% - usable</a:t>
            </a:r>
          </a:p>
          <a:p>
            <a:pPr lvl="1"/>
            <a:r>
              <a:rPr lang="en-US" dirty="0" smtClean="0"/>
              <a:t>VSWR = 1.92</a:t>
            </a:r>
          </a:p>
          <a:p>
            <a:r>
              <a:rPr lang="en-US" b="1" dirty="0" smtClean="0"/>
              <a:t>&lt; 10 dB - need to fix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&gt; 20 dB  - nice, but can we measure?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745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140855</TotalTime>
  <Words>725</Words>
  <Application>Microsoft Office PowerPoint</Application>
  <PresentationFormat>On-screen Show (4:3)</PresentationFormat>
  <Paragraphs>163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Measuring VSWR or Return Loss at Microwaves</vt:lpstr>
      <vt:lpstr>Microwaves</vt:lpstr>
      <vt:lpstr>Visualizing Microwaves</vt:lpstr>
      <vt:lpstr>Standing Waves on T-Line</vt:lpstr>
      <vt:lpstr>Standing Wave Ratio</vt:lpstr>
      <vt:lpstr>Return Loss</vt:lpstr>
      <vt:lpstr>Return Loss and VSWR Vector Network Analyzer</vt:lpstr>
      <vt:lpstr>VSWR Return Loss &amp; Reflected Power</vt:lpstr>
      <vt:lpstr>Realistic Return Loss</vt:lpstr>
      <vt:lpstr>10 GHz and Up VNA</vt:lpstr>
      <vt:lpstr>Directional Coupler Measure Power in one direction</vt:lpstr>
      <vt:lpstr>Directional Couplers</vt:lpstr>
      <vt:lpstr>Directivity</vt:lpstr>
      <vt:lpstr>Directivity &amp; Error</vt:lpstr>
      <vt:lpstr>Coaxial Directional Couplers</vt:lpstr>
      <vt:lpstr>Sensitive Detector Required</vt:lpstr>
      <vt:lpstr>Diode Detector</vt:lpstr>
      <vt:lpstr>High Coupler Directivity for Accurate RL Measurement</vt:lpstr>
      <vt:lpstr>PowerPoint Presentation</vt:lpstr>
      <vt:lpstr>No Tuning Screws</vt:lpstr>
      <vt:lpstr>VNA – accurate measurement</vt:lpstr>
      <vt:lpstr>WAVEGUIDE</vt:lpstr>
      <vt:lpstr>Waveguide Directional Coupler</vt:lpstr>
      <vt:lpstr>Sensitive Detector Required</vt:lpstr>
      <vt:lpstr>VNA as detector</vt:lpstr>
      <vt:lpstr>Swept Return Loss</vt:lpstr>
      <vt:lpstr>24 GHz with VNA</vt:lpstr>
      <vt:lpstr>Cross-guide Couplers</vt:lpstr>
      <vt:lpstr>Cross-guide Couplers</vt:lpstr>
      <vt:lpstr>Summary</vt:lpstr>
      <vt:lpstr>Or screw around</vt:lpstr>
      <vt:lpstr>Lower Frequencies</vt:lpstr>
      <vt:lpstr>A Classic</vt:lpstr>
      <vt:lpstr>PowerPoint Presentation</vt:lpstr>
      <vt:lpstr>www.w1ghz.org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Even More Fool-Resistant Conditional Sequencer</dc:title>
  <dc:creator>Beth</dc:creator>
  <cp:lastModifiedBy>paul</cp:lastModifiedBy>
  <cp:revision>156</cp:revision>
  <dcterms:created xsi:type="dcterms:W3CDTF">2009-10-12T01:09:05Z</dcterms:created>
  <dcterms:modified xsi:type="dcterms:W3CDTF">2026-04-20T15:17:36Z</dcterms:modified>
</cp:coreProperties>
</file>