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4" r:id="rId2"/>
    <p:sldId id="257" r:id="rId3"/>
    <p:sldId id="259" r:id="rId4"/>
    <p:sldId id="263" r:id="rId5"/>
    <p:sldId id="261" r:id="rId6"/>
    <p:sldId id="264" r:id="rId7"/>
    <p:sldId id="269" r:id="rId8"/>
    <p:sldId id="280" r:id="rId9"/>
    <p:sldId id="270" r:id="rId10"/>
    <p:sldId id="271" r:id="rId11"/>
    <p:sldId id="272" r:id="rId12"/>
    <p:sldId id="273" r:id="rId13"/>
    <p:sldId id="282" r:id="rId14"/>
    <p:sldId id="274" r:id="rId15"/>
    <p:sldId id="279" r:id="rId16"/>
    <p:sldId id="275" r:id="rId17"/>
    <p:sldId id="276" r:id="rId18"/>
    <p:sldId id="277" r:id="rId19"/>
    <p:sldId id="278" r:id="rId20"/>
    <p:sldId id="281" r:id="rId21"/>
    <p:sldId id="283" r:id="rId22"/>
    <p:sldId id="303" r:id="rId23"/>
    <p:sldId id="285" r:id="rId24"/>
    <p:sldId id="288" r:id="rId25"/>
    <p:sldId id="287" r:id="rId26"/>
    <p:sldId id="291" r:id="rId27"/>
    <p:sldId id="294" r:id="rId28"/>
    <p:sldId id="305" r:id="rId29"/>
    <p:sldId id="289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Patterson" initials="CP" lastIdx="1" clrIdx="0">
    <p:extLst>
      <p:ext uri="{19B8F6BF-5375-455C-9EA6-DF929625EA0E}">
        <p15:presenceInfo xmlns:p15="http://schemas.microsoft.com/office/powerpoint/2012/main" userId="d6c9c003967e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C12A-A2D7-45E3-B2A2-F7D796AB0699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6EFA-AD8D-4BE5-8273-32772AEE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BBDC-E02C-85AA-AA1D-8B3C6EB11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C092A-F48F-C470-CA4F-63CCEC5F1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8E53A-AAE1-4224-1A0C-D30CDDA5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36A9-7886-7E6F-40A2-08D1F612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F93D-0750-658E-0B7D-48E13288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04EB-41A2-C9F9-A2B6-632C278B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83F40-1FD8-9592-01D9-3B2DCE86D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90322-1284-BC45-AA1D-E1057FDB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9805-955C-73D0-AEC1-C19A311C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8918-2922-E0B9-6052-3A726CB4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42988-CE7E-A80C-897A-AF9945992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ED8A2-8B81-8229-EEA7-69B583647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F86E-3B36-22D6-B30D-9B99F0FF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7F878-921E-FB91-085C-AFAE8707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4108B-789A-5F40-02DB-2C8302B1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3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7F78-7458-4FDD-361D-8B609DCE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1AAD-6B3C-AD9E-D5DA-F00DF732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71E20-A334-BA1C-6C07-8021A1DE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D0FA1-6CBC-ADF6-B967-AA922C40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35D87-D880-06AD-896C-21FDD05D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8FF8-0DFC-F4CF-7451-314A6AC6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CED3D-4678-9935-E693-FD5C9279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8340-324B-917B-7DCC-1431D52F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B80A-7C5A-4206-41DA-F9B654E2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11721-F3E5-73CB-774C-14BD11CF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308B-F278-D276-77A4-4F50B734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A6EFE-C124-6B70-F8F4-36C02A312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14D9-E2F5-FA07-52F4-FB9E947D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6DAC3-C599-9086-2838-0DD74FD8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789CA-4615-AC8D-3EBD-0BBBCC4E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206BF-E612-876E-95D9-C908DE92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5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840A-2D3E-0B4B-3333-3D3B7BA4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8A69A-50A0-B7D6-A29B-841B4E962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F5E10-E377-152F-A843-EBDA605F8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4FB48-30A7-176F-BB26-5ECA7BD34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DE16C-1DA8-3CEC-D86B-DAB33E501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A48CC-2E94-06BC-3FC2-440A2D44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3CC29-7038-3065-4C92-4FF317ED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0DA83-665D-5C70-82F8-1A6D4130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5403-AADB-6DC2-A53E-CE3DBD30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6E4F3-3581-BECB-2CEC-FE7217FF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7A8DB-E6AD-B468-D671-4BE6CE50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315C9-7D73-5D4E-7C7F-F6FFD546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1CA67-977D-981B-3124-60802FD3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8B662-CF21-AB43-06DD-8D4B0844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6BB8-150F-9949-D754-4A001591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AF65-BE17-BA6D-B285-8553CC79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9D5F-E3F6-D799-BFF0-6863111D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156E7-CA4E-D545-3DCE-D5F8AE001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75D89-E433-CC01-5190-6A85CE0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D32CA-C153-4DE9-6033-9EA675CE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C3659-8A32-DE40-3314-27085049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65FC-0322-F304-1A6A-99E8E53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4D66B-E495-8D5A-7B22-4970B31F2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0D19D-B40C-F7D5-13D7-D8476FC3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07011-FA8B-A87F-E353-6D45215F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4D505-D7BF-F871-4E0E-6488ABA4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BFDEC-D9AB-4244-617B-C1BC2BC6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96494-A04E-9F96-C021-50E418BB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DE352-93C2-1134-1E86-8BEA2E197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D1EF-F3ED-5F20-AB83-31D4D495F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B1BDA-62BB-468B-A8C5-056FB74C884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3291A-8C02-CE05-8F7C-B8402962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AE1E-B635-9C09-30F2-8AF86FC5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A29D-93D6-4B9F-85A8-43796AC3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8D90-660C-0C68-B1D2-8F1718E8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350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Six Meter Rover Antennas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115-BEC0-5BEF-317B-826714F9A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C3FD6-778D-AB2C-544B-6941C1085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842" y="1600200"/>
            <a:ext cx="5085546" cy="4892675"/>
          </a:xfrm>
        </p:spPr>
        <p:txBody>
          <a:bodyPr/>
          <a:lstStyle/>
          <a:p>
            <a:r>
              <a:rPr lang="en-US" dirty="0"/>
              <a:t>					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W3CMP 04/2026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BC476-DEF9-5EDC-9ADB-CCA2A8A33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842" y="1611314"/>
            <a:ext cx="4997231" cy="37431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Legal Considerations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Physical and Electrical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Limitations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Categories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Ideas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023AE7E-DE48-BEBE-DD2F-E120A52300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7" y="1611313"/>
            <a:ext cx="5344915" cy="4881562"/>
          </a:xfrm>
        </p:spPr>
      </p:pic>
    </p:spTree>
    <p:extLst>
      <p:ext uri="{BB962C8B-B14F-4D97-AF65-F5344CB8AC3E}">
        <p14:creationId xmlns:p14="http://schemas.microsoft.com/office/powerpoint/2010/main" val="301757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C70C33-D1D8-754E-D44B-5E08EB83C1A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Operational Hazards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10A812-748C-8389-EF62-0545CAA6BC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9342"/>
            <a:ext cx="5181600" cy="379900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2B994C-0FC3-53D3-9265-61521BE74B94}"/>
              </a:ext>
            </a:extLst>
          </p:cNvPr>
          <p:cNvSpPr txBox="1"/>
          <p:nvPr/>
        </p:nvSpPr>
        <p:spPr>
          <a:xfrm>
            <a:off x="7562849" y="6014295"/>
            <a:ext cx="32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Bridge near Boston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C22139-A6DF-78DE-94DF-323831D776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9342"/>
            <a:ext cx="5181600" cy="3799008"/>
          </a:xfrm>
        </p:spPr>
      </p:pic>
    </p:spTree>
    <p:extLst>
      <p:ext uri="{BB962C8B-B14F-4D97-AF65-F5344CB8AC3E}">
        <p14:creationId xmlns:p14="http://schemas.microsoft.com/office/powerpoint/2010/main" val="292891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E9C0-5BE4-0C70-E725-AF5D8EEA89D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Guaranteed Prosecution If Hit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72200-1F4F-68D5-B5E3-20CA195A5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771649"/>
            <a:ext cx="6044486" cy="4895851"/>
          </a:xfrm>
        </p:spPr>
      </p:pic>
    </p:spTree>
    <p:extLst>
      <p:ext uri="{BB962C8B-B14F-4D97-AF65-F5344CB8AC3E}">
        <p14:creationId xmlns:p14="http://schemas.microsoft.com/office/powerpoint/2010/main" val="399833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D0FF-8283-A430-854E-D559F9E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25"/>
            <a:ext cx="10810875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Six Meter Antennas – Choices For Rovers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17F74-CD81-7AC9-A082-4183A60B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1087"/>
          </a:xfrm>
        </p:spPr>
        <p:txBody>
          <a:bodyPr>
            <a:noAutofit/>
          </a:bodyPr>
          <a:lstStyle/>
          <a:p>
            <a:pPr marL="0" marR="0" algn="ctr">
              <a:buNone/>
            </a:pP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60000"/>
              </a:lnSpc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rover is an entirely mobile, run and gun operation, all street-legal 50MHz antennas are a compromise.  If the rover involves stationary, stop and shoot hilltop operation, the mobile limitations may not apply.  </a:t>
            </a:r>
          </a:p>
          <a:p>
            <a:pPr marL="0" marR="0">
              <a:lnSpc>
                <a:spcPct val="160000"/>
              </a:lnSpc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way, weight and durability should be the biggest considerations.  Highway speeds can reach hurricane force winds.  For hilltop operation, ease and speed of setup and take down are paramount. 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60000"/>
              </a:lnSpc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72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C4BA-EC31-510D-AFE8-55D9EA3D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342900"/>
            <a:ext cx="9831468" cy="11620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Gain of Six Meter Antennas – Some Suitable For Rovers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B7C04B4-CA00-A737-B545-7507EDDF0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326" y="1600200"/>
            <a:ext cx="7915274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CBB-E7A3-A6F9-94F9-ACD898A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2424" cy="18081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marR="0" algn="ctr">
              <a:lnSpc>
                <a:spcPct val="100000"/>
              </a:lnSpc>
            </a:pP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 Directional Six Meter Antennas</a:t>
            </a:r>
            <a:b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773A-6F10-202B-A214-40DFA5E1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9" y="2455477"/>
            <a:ext cx="5827713" cy="4212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Generally some form of bent dipole -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circular or square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Hi-Par Saturn Six, Par Omni  OA-50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Cushcraft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Loop,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Squalo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M2 HO-Loop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Turnstile?</a:t>
            </a: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 5/8 WL Vertical usable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3535D-FA11-68E0-CAFF-6884891F7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algn="ctr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 Six Meter Halo W1MUX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C7C05-16ED-B64B-ACC1-CE642B84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" y="2455477"/>
            <a:ext cx="4160837" cy="41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8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2E8C-80F9-313B-BBEC-AC5FEEEECE3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Six Meter Omni Antennas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3F7C-9E41-7AB9-7AF5-D45892F07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6" y="1875934"/>
            <a:ext cx="10429973" cy="4301029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Easiest and Simplest to Use 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Receive and transmit in all directions – no rotor needed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exceed width limit on vehicle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Receive and transmit in all directions -  gain &lt; dipole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Stacking Distance at 50 MHz = 12 ½ feet</a:t>
            </a:r>
          </a:p>
        </p:txBody>
      </p:sp>
    </p:spTree>
    <p:extLst>
      <p:ext uri="{BB962C8B-B14F-4D97-AF65-F5344CB8AC3E}">
        <p14:creationId xmlns:p14="http://schemas.microsoft.com/office/powerpoint/2010/main" val="328832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6E11315-C5B2-0FF8-D238-8A9BF728D25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Typical Six Meter Halo Antennas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15B26C-B5EB-89C8-693C-F87513A5E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5312"/>
          </a:xfrm>
        </p:spPr>
        <p:txBody>
          <a:bodyPr>
            <a:normAutofit/>
          </a:bodyPr>
          <a:lstStyle/>
          <a:p>
            <a:r>
              <a:rPr lang="en-US" dirty="0"/>
              <a:t>Early Halo Ad – Note Price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D6F335-1B4A-D83B-6B1D-D6110ADA10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850" y="2505075"/>
            <a:ext cx="3943350" cy="4248150"/>
          </a:xfrm>
          <a:noFill/>
          <a:ln>
            <a:noFill/>
          </a:ln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914E70-6E43-75C8-2B1C-D419B9670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531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Cushcraft</a:t>
            </a:r>
            <a:r>
              <a:rPr lang="en-US" dirty="0"/>
              <a:t>? Wheel – </a:t>
            </a:r>
            <a:r>
              <a:rPr lang="en-US" dirty="0" err="1"/>
              <a:t>HamCation</a:t>
            </a:r>
            <a:r>
              <a:rPr lang="en-US" dirty="0"/>
              <a:t> 2025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395913-5149-2A94-59F8-4905FCC1C9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45" y="2505075"/>
            <a:ext cx="3419780" cy="4183818"/>
          </a:xfrm>
        </p:spPr>
      </p:pic>
    </p:spTree>
    <p:extLst>
      <p:ext uri="{BB962C8B-B14F-4D97-AF65-F5344CB8AC3E}">
        <p14:creationId xmlns:p14="http://schemas.microsoft.com/office/powerpoint/2010/main" val="194557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109E-2DCA-43BD-78F9-44DCE356172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Common Non- Circular Six Meter Omni Antennas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98D387-4336-80AE-7F5E-6B324A9FCB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6569"/>
            <a:ext cx="5080000" cy="31496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043E01-8B21-D343-57D5-A9DC5B1499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4655"/>
            <a:ext cx="5181600" cy="39543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D1F6EE-AC0E-0177-50B4-4379114F339C}"/>
              </a:ext>
            </a:extLst>
          </p:cNvPr>
          <p:cNvSpPr txBox="1"/>
          <p:nvPr/>
        </p:nvSpPr>
        <p:spPr>
          <a:xfrm>
            <a:off x="1316037" y="2476500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 Omni OA-50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07B9D-375B-A7AE-87E4-10487C3CA60D}"/>
              </a:ext>
            </a:extLst>
          </p:cNvPr>
          <p:cNvSpPr txBox="1"/>
          <p:nvPr/>
        </p:nvSpPr>
        <p:spPr>
          <a:xfrm>
            <a:off x="6553200" y="2286000"/>
            <a:ext cx="45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M2 HO-Loop</a:t>
            </a:r>
          </a:p>
        </p:txBody>
      </p:sp>
    </p:spTree>
    <p:extLst>
      <p:ext uri="{BB962C8B-B14F-4D97-AF65-F5344CB8AC3E}">
        <p14:creationId xmlns:p14="http://schemas.microsoft.com/office/powerpoint/2010/main" val="318101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C1905B-6975-C3AF-85D9-FED2224D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2888" cy="8921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Homebrew</a:t>
            </a:r>
            <a:r>
              <a:rPr lang="en-US" dirty="0"/>
              <a:t> </a:t>
            </a:r>
            <a:r>
              <a:rPr lang="en-US" sz="4000" dirty="0">
                <a:latin typeface="Arial Black" panose="020B0A04020102020204" pitchFamily="34" charset="0"/>
              </a:rPr>
              <a:t>50MHz </a:t>
            </a:r>
            <a:r>
              <a:rPr lang="en-US" sz="4000" dirty="0" err="1">
                <a:latin typeface="Arial Black" panose="020B0A04020102020204" pitchFamily="34" charset="0"/>
              </a:rPr>
              <a:t>Squalo</a:t>
            </a:r>
            <a:r>
              <a:rPr lang="en-US" sz="4000" dirty="0">
                <a:latin typeface="Arial Black" panose="020B0A04020102020204" pitchFamily="34" charset="0"/>
              </a:rPr>
              <a:t> Antennas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BA909-85FB-34C4-B84E-C9411D14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33525"/>
            <a:ext cx="5160963" cy="1200150"/>
          </a:xfrm>
        </p:spPr>
        <p:txBody>
          <a:bodyPr>
            <a:noAutofit/>
          </a:bodyPr>
          <a:lstStyle/>
          <a:p>
            <a:pPr marL="0" marR="0" algn="ctr"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W9SR Aluminum Folding Chair Six Meter Loop -  January 2002 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QST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37888-4068-E59B-5CC2-B8566CAC4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00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W3DHJ Version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15220F-E20F-F025-19FD-E8F38FA304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05075"/>
            <a:ext cx="4815918" cy="39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6605421-0D68-CCA6-8E51-7C9DA91C87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75" y="2505075"/>
            <a:ext cx="5183188" cy="3987800"/>
          </a:xfrm>
        </p:spPr>
      </p:pic>
    </p:spTree>
    <p:extLst>
      <p:ext uri="{BB962C8B-B14F-4D97-AF65-F5344CB8AC3E}">
        <p14:creationId xmlns:p14="http://schemas.microsoft.com/office/powerpoint/2010/main" val="378554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9F082E-8DF9-AD3E-7A12-38B4ACB15BA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Raw materials For Six Meter </a:t>
            </a:r>
            <a:r>
              <a:rPr lang="en-US" sz="4000" dirty="0" err="1">
                <a:latin typeface="Arial Black" panose="020B0A04020102020204" pitchFamily="34" charset="0"/>
              </a:rPr>
              <a:t>Squalos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E8DCC7-468A-F131-6924-5AFD614E60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55245"/>
            <a:ext cx="5181600" cy="390164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EEE68-34E0-0A89-D547-EE28748B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Ready to Cut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8CA17-BFF4-E3FB-9C4C-AF702814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6" y="2155245"/>
            <a:ext cx="4591050" cy="390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A41076-BBA8-1453-3AEC-73E660FDE4D2}"/>
              </a:ext>
            </a:extLst>
          </p:cNvPr>
          <p:cNvSpPr txBox="1"/>
          <p:nvPr/>
        </p:nvSpPr>
        <p:spPr>
          <a:xfrm>
            <a:off x="2371727" y="1690688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Endless Supply</a:t>
            </a:r>
          </a:p>
        </p:txBody>
      </p:sp>
    </p:spTree>
    <p:extLst>
      <p:ext uri="{BB962C8B-B14F-4D97-AF65-F5344CB8AC3E}">
        <p14:creationId xmlns:p14="http://schemas.microsoft.com/office/powerpoint/2010/main" val="323959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59C3-83FB-94DC-821E-44D6D507276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Legal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AD65-5A4B-330A-7AD8-DC39C8F91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Height for Vehicles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No 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Limit.  Height Set By States.  In most states (Eastern U.S.) maximum height is 13.5 feet (162”) </a:t>
            </a:r>
          </a:p>
          <a:p>
            <a:pPr marL="0" marR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width for Vehicles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102” set by Federal Government</a:t>
            </a:r>
          </a:p>
          <a:p>
            <a:pPr marL="0" marR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Single Vehicle Length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- 40 feet including load</a:t>
            </a:r>
          </a:p>
          <a:p>
            <a:pPr marL="0" marR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Projecting Load -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regulated by states </a:t>
            </a:r>
          </a:p>
          <a:p>
            <a:pPr marL="0" marR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4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9229-094D-4286-5F38-FEF29196F7E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Gain of </a:t>
            </a:r>
            <a:r>
              <a:rPr lang="en-US" sz="4000" dirty="0" err="1">
                <a:latin typeface="Arial Black" panose="020B0A04020102020204" pitchFamily="34" charset="0"/>
              </a:rPr>
              <a:t>Squalo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4B5DAF-716B-499C-71FA-9FD6EB111A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210747" cy="432881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9724A-7971-DED5-6F52-405F65186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6038" y="2611225"/>
            <a:ext cx="3073138" cy="31862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Squalo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gain = 1.21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dBi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-.9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dBd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b="1" dirty="0"/>
              <a:t>W9SR</a:t>
            </a:r>
          </a:p>
        </p:txBody>
      </p:sp>
    </p:spTree>
    <p:extLst>
      <p:ext uri="{BB962C8B-B14F-4D97-AF65-F5344CB8AC3E}">
        <p14:creationId xmlns:p14="http://schemas.microsoft.com/office/powerpoint/2010/main" val="1632655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451F-40EB-E9E8-7B9E-C5CF6BB7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1"/>
            <a:ext cx="10515600" cy="10145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Six Meter </a:t>
            </a:r>
            <a:r>
              <a:rPr lang="en-US" sz="4000" dirty="0" err="1">
                <a:latin typeface="Arial Black" panose="020B0A04020102020204" pitchFamily="34" charset="0"/>
              </a:rPr>
              <a:t>Frankentenna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1F900-8789-1704-EFFA-E98A36B8E6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5447"/>
            <a:ext cx="6250858" cy="525411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8C08B-3394-1BB8-2457-467053B7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3186" y="2585883"/>
            <a:ext cx="4758814" cy="3323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Seller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FreqTester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Smaller Than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Squalo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Pattern?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4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1CA0-1376-B807-D6A9-0E04DB68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125"/>
            <a:ext cx="10972799" cy="13303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latin typeface="Arial Black" panose="020B0A04020102020204" pitchFamily="34" charset="0"/>
              </a:rPr>
              <a:t>Big Wheel – Too Big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3C513C-EA6D-02CA-0F7F-74AFE77C5A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3" y="1825625"/>
            <a:ext cx="4668497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06BF5-F2A4-573B-6E09-7DE0DA84E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96066"/>
            <a:ext cx="5771536" cy="348089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Works well on 144 MHz and 432 MHz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en-US" dirty="0"/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dirty="0"/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dBi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Approximate 12’ diameter too big for mobile/rover use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Available from Wimo and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DXEngineering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26891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1335-03DA-DF28-FD03-6BF25146DC6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Directional Six Meter Rover Antennas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6E358-4C16-DEE5-C111-BACCA09CC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67" y="1681163"/>
            <a:ext cx="5183188" cy="900112"/>
          </a:xfrm>
        </p:spPr>
        <p:txBody>
          <a:bodyPr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Yagi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KY5ND/R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3EFFC-C34E-C20D-6275-644FA2309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90537"/>
          </a:xfrm>
        </p:spPr>
        <p:txBody>
          <a:bodyPr/>
          <a:lstStyle/>
          <a:p>
            <a:pPr algn="ctr"/>
            <a:r>
              <a:rPr lang="en-US" dirty="0"/>
              <a:t>Moxon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1A4835-1B2C-93C4-D5D3-AB74A7188D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6"/>
            <a:ext cx="5183188" cy="3838574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AB809D7-FF3F-5DD7-4F44-9559757B13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6"/>
            <a:ext cx="5315123" cy="3838574"/>
          </a:xfrm>
        </p:spPr>
      </p:pic>
    </p:spTree>
    <p:extLst>
      <p:ext uri="{BB962C8B-B14F-4D97-AF65-F5344CB8AC3E}">
        <p14:creationId xmlns:p14="http://schemas.microsoft.com/office/powerpoint/2010/main" val="31174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D050-ABFE-657F-CBC6-652C78DB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0350" cy="11398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Yagi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CDDAB-3C6B-FEA1-D618-BFD9562AC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024" y="2143125"/>
            <a:ext cx="5057775" cy="40338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Directional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Most Gain 7 – 9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dBi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(5 – 7dBd)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Works Well For Fixed Rover</a:t>
            </a:r>
          </a:p>
          <a:p>
            <a:r>
              <a:rPr lang="en-US" b="1" dirty="0"/>
              <a:t>Cheap if CC parts lying around</a:t>
            </a:r>
          </a:p>
          <a:p>
            <a:r>
              <a:rPr lang="en-US" b="1" dirty="0"/>
              <a:t>Many designs to play with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3FCEB6-7BB1-BC76-0EBB-0D13FF9E5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43125"/>
            <a:ext cx="5583810" cy="40338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Drawbacks</a:t>
            </a:r>
          </a:p>
          <a:p>
            <a:pPr>
              <a:lnSpc>
                <a:spcPct val="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Size – element lengths exceed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maximum vehicle widths – must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be mounted transversely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Requires Rotator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Assembly often required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Can’t be used effectively while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in motion         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11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24FE-7C6E-2066-4B05-C452DC79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92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50 MHz Rover </a:t>
            </a:r>
            <a:r>
              <a:rPr lang="en-US" sz="4000" dirty="0" err="1">
                <a:latin typeface="Arial Black" panose="020B0A04020102020204" pitchFamily="34" charset="0"/>
              </a:rPr>
              <a:t>Yagis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88CA8-7916-0833-7D41-D5E640A1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6" y="1681163"/>
            <a:ext cx="5683250" cy="10144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K8GP/R June 2016 VHF Contest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MHz Yagi Strapped To Van</a:t>
            </a:r>
          </a:p>
          <a:p>
            <a:pPr algn="ctr"/>
            <a:r>
              <a:rPr lang="en-US" dirty="0"/>
              <a:t>      Andy K1RA   Terry W8ZN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59607F-684B-09FE-518A-A2021E679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4324" y="2695574"/>
            <a:ext cx="5781675" cy="386306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C5CDB-D91E-BB5A-B447-D32B068A5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2812" y="1681163"/>
            <a:ext cx="5594862" cy="8239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Omni Antenna For 50 MHz Operation While Mov</a:t>
            </a:r>
            <a:r>
              <a:rPr lang="en-US" dirty="0"/>
              <a:t>ing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2FA6F2F-60E1-3AC8-CF52-8B95AF9D9A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53" y="2695574"/>
            <a:ext cx="5764622" cy="3863063"/>
          </a:xfrm>
        </p:spPr>
      </p:pic>
    </p:spTree>
    <p:extLst>
      <p:ext uri="{BB962C8B-B14F-4D97-AF65-F5344CB8AC3E}">
        <p14:creationId xmlns:p14="http://schemas.microsoft.com/office/powerpoint/2010/main" val="369899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039A-E12C-841D-DE81-E5DDBEB0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8175"/>
            <a:ext cx="10515600" cy="82867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Three Element Rover Yagi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7D81C-8AAC-62F0-D7DE-90F1851B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66850"/>
            <a:ext cx="5160963" cy="5143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K9MU 3 Element Yagi – 89” Boom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A87448-A008-881E-120D-4C89C16D64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990726"/>
            <a:ext cx="5330825" cy="476249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4845E-A3FD-2B01-94DF-CF1E1D027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90725"/>
            <a:ext cx="5429250" cy="43814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A34A39E-618B-5E8B-3BBD-4D43D3726B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5550"/>
            <a:ext cx="5353050" cy="39973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89904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1AB373-CD2F-6A8A-2C7B-D1E52340FA6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000" dirty="0">
                <a:latin typeface="Arial Black" panose="020B0A04020102020204" pitchFamily="34" charset="0"/>
              </a:rPr>
              <a:t>Four Element Rover Yagi Design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C8E5D-7B0E-C324-3673-E7E5C7E5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90688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K9MU 4 Element Yagi 97” Boom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Element Positions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DECAAA3-4FC7-142C-8B06-70B68A082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2" y="2505075"/>
            <a:ext cx="5025739" cy="368458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C71220-306A-2D34-B95B-E2ECE0F68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 and CC Element Taper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788C157-B7B7-C845-A080-E737F47A7E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8" y="2505075"/>
            <a:ext cx="5115871" cy="3684588"/>
          </a:xfrm>
        </p:spPr>
      </p:pic>
    </p:spTree>
    <p:extLst>
      <p:ext uri="{BB962C8B-B14F-4D97-AF65-F5344CB8AC3E}">
        <p14:creationId xmlns:p14="http://schemas.microsoft.com/office/powerpoint/2010/main" val="1314112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7AD51F-860A-BA8D-DAE8-1C73FBC0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6700"/>
            <a:ext cx="10515600" cy="11334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>
                <a:latin typeface="Arial Black" panose="020B0A04020102020204" pitchFamily="34" charset="0"/>
              </a:rPr>
              <a:t>Six Meter </a:t>
            </a:r>
            <a:r>
              <a:rPr lang="en-US" sz="4000" b="1" dirty="0" err="1">
                <a:latin typeface="Arial Black" panose="020B0A04020102020204" pitchFamily="34" charset="0"/>
              </a:rPr>
              <a:t>Yagis</a:t>
            </a:r>
            <a:r>
              <a:rPr lang="en-US" sz="4000" b="1" dirty="0">
                <a:latin typeface="Arial Black" panose="020B0A04020102020204" pitchFamily="34" charset="0"/>
              </a:rPr>
              <a:t> In The Field </a:t>
            </a:r>
            <a:br>
              <a:rPr lang="en-US" sz="4000" b="1" dirty="0">
                <a:latin typeface="Arial Black" panose="020B0A040201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Stop and Shoot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3BE3B3-B557-1103-B6B2-4F9F1A356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400175"/>
            <a:ext cx="5157787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KG9OV/R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BF9C99-D01F-4C1A-615D-A9B05345F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0175"/>
            <a:ext cx="5183188" cy="854905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N3IDR/R Blue Knob PA FN00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Elevation 3040</a:t>
            </a:r>
            <a:r>
              <a:rPr lang="en-US" dirty="0"/>
              <a:t>’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6592B60B-74BA-0C35-1A65-4FEF163E1A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5080"/>
            <a:ext cx="5183188" cy="4440995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C3A031C-5AC7-B178-FDE7-FB12967EED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255080"/>
            <a:ext cx="5436923" cy="4440995"/>
          </a:xfrm>
        </p:spPr>
      </p:pic>
    </p:spTree>
    <p:extLst>
      <p:ext uri="{BB962C8B-B14F-4D97-AF65-F5344CB8AC3E}">
        <p14:creationId xmlns:p14="http://schemas.microsoft.com/office/powerpoint/2010/main" val="243292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E742-C446-0D55-921E-D105E0BDBC9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Moxon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2D34C-1B29-8769-A32E-FB34A551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571625"/>
            <a:ext cx="5183187" cy="1143000"/>
          </a:xfrm>
        </p:spPr>
        <p:txBody>
          <a:bodyPr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B013A-3569-6543-1F36-A5F50B8A9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987799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Popular Rover Directional Antenna</a:t>
            </a:r>
          </a:p>
          <a:p>
            <a:pPr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 Front Pattern 75 – 80</a:t>
            </a:r>
            <a:r>
              <a:rPr lang="en-US" b="1" dirty="0"/>
              <a:t>°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Gain 6.1dBi (4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dBd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Excellent F/B  20 – 25 dB</a:t>
            </a:r>
          </a:p>
          <a:p>
            <a:pPr lvl="0"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 lengths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dirty="0"/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85” – do   not exceed legal vehicle width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gain than 3 element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yagi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 rotator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Lightweight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CD0E9-5733-E611-C41E-34754F7A4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90688"/>
            <a:ext cx="5183188" cy="4905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74AED-9880-3C53-2002-9C00D1144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5598505" cy="3987800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gain than 3 element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yagi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Requires rotator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Not Many Manufacturers – R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oll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your Own – programs on internet,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QST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April 2004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Commercial antennas –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Par Omni SM-50,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RF-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Dxing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(India) RFD-MX6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EAntenna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6MOX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DXEngineering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1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964FE-CB40-9621-588B-B9AB82AEA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1866901"/>
            <a:ext cx="4829174" cy="460628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36B5D56-388F-E12B-273B-22A39D267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384811"/>
            <a:ext cx="9267825" cy="148209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Height (Typical) and Width Limits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6CB616E-909F-7CB6-273D-0A3DEB694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05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1CE2-A6E8-0137-BB7B-C462BB59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93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Moxon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3AF64-86FF-4228-A7D7-89FBA49E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681163"/>
            <a:ext cx="5772150" cy="823912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Moxon Configuration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C498D-3EF8-0108-5CC9-D42473A49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4463"/>
            <a:ext cx="5468938" cy="585788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Moxon Pattern Plot DK7ZB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E147B4-6530-E283-81C4-50411822FB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123709"/>
            <a:ext cx="5183188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55F563-090A-C65E-5553-CF97B118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05076"/>
            <a:ext cx="5772150" cy="3856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20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17D616-0E98-DD3C-22DA-7174FE12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48" y="355600"/>
            <a:ext cx="11255303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Six Meter Moxons In Field – Still A Large Antenna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0F2147-A094-78F7-BCF7-7DB8E97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48" y="1681163"/>
            <a:ext cx="5529227" cy="528637"/>
          </a:xfrm>
        </p:spPr>
        <p:txBody>
          <a:bodyPr/>
          <a:lstStyle/>
          <a:p>
            <a:pPr algn="ctr"/>
            <a:r>
              <a:rPr lang="en-US" dirty="0"/>
              <a:t>KE4WMF/R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67811E-6284-0EAA-1C30-13697A9C1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345" y="2219325"/>
            <a:ext cx="5451404" cy="42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29CBE-DC63-4B3B-B4E2-EDB736590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7402" y="1681163"/>
            <a:ext cx="5047986" cy="5286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N3UW/R with K1RA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EEE3908-AFAE-C52B-151D-61C93588E2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6" y="2209799"/>
            <a:ext cx="5157785" cy="4292601"/>
          </a:xfrm>
        </p:spPr>
      </p:pic>
    </p:spTree>
    <p:extLst>
      <p:ext uri="{BB962C8B-B14F-4D97-AF65-F5344CB8AC3E}">
        <p14:creationId xmlns:p14="http://schemas.microsoft.com/office/powerpoint/2010/main" val="3085028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40A9-5E25-FB93-675F-B52D9607868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Six Meter Rover Antennas - New</a:t>
            </a:r>
            <a:r>
              <a:rPr lang="en-US" dirty="0"/>
              <a:t> </a:t>
            </a:r>
            <a:r>
              <a:rPr lang="en-US" sz="4000" dirty="0">
                <a:latin typeface="Arial Black" panose="020B0A04020102020204" pitchFamily="34" charset="0"/>
              </a:rPr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FC942-748F-CAD8-1B44-6EDF96B84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5076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 Moxon - GW4YDX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66492F-C8E4-E4A9-033B-013BBA768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5076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Moxy - K1BUK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8C56D91-B1DE-472D-3753-5737ADD930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17" y="2352674"/>
            <a:ext cx="5682233" cy="3550205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7048834B-8ECD-9E44-4763-0C4DB5EDEB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352674"/>
            <a:ext cx="5180013" cy="3550205"/>
          </a:xfrm>
        </p:spPr>
      </p:pic>
    </p:spTree>
    <p:extLst>
      <p:ext uri="{BB962C8B-B14F-4D97-AF65-F5344CB8AC3E}">
        <p14:creationId xmlns:p14="http://schemas.microsoft.com/office/powerpoint/2010/main" val="311943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F7BC-E40F-9D57-E1C2-7B92221D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Super Moxon Information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DF37F3-1576-6D84-6450-98485FDE5D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6" y="1825625"/>
            <a:ext cx="4949071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12B57-71B3-E71F-0782-A4F7EEA85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4936" y="1681164"/>
            <a:ext cx="6517065" cy="517683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Invented by Roger Stone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GW3YDX (SK)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Described in July 2010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Radcom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(UK)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Designed for 6, 4, and 2 meters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Four bent elements on single boom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76” Boom (1861 mm element length to 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tubing centers)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Longest Element Length (A) 85”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allows antenna to be mounted in line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with vehicle and other antennas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Highest Gain for boom length - 8.82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dBi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1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B06AA85-2DAA-FC97-A15D-983AFA84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3700" cy="987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Super Moxon Pattern vs. Moxon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13FD0E-9A71-EE65-DC23-25081EE13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36" y="1352550"/>
            <a:ext cx="8979127" cy="55054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273453-B728-A8E2-6A05-17DCB6C250A3}"/>
              </a:ext>
            </a:extLst>
          </p:cNvPr>
          <p:cNvSpPr txBox="1"/>
          <p:nvPr/>
        </p:nvSpPr>
        <p:spPr>
          <a:xfrm>
            <a:off x="10585563" y="5943600"/>
            <a:ext cx="15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Radcom</a:t>
            </a:r>
            <a:r>
              <a:rPr lang="en-US" b="1" dirty="0"/>
              <a:t>(UK) July 2010</a:t>
            </a:r>
          </a:p>
        </p:txBody>
      </p:sp>
    </p:spTree>
    <p:extLst>
      <p:ext uri="{BB962C8B-B14F-4D97-AF65-F5344CB8AC3E}">
        <p14:creationId xmlns:p14="http://schemas.microsoft.com/office/powerpoint/2010/main" val="2443674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7AF1-1624-F28B-7CB5-BC8BB35E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Moxy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7E0F-E4CB-0613-241C-DF34CF221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77954C-00E4-CCA3-F062-799EF785F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1" y="1681163"/>
            <a:ext cx="5302253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D2965-1DA8-E005-95C8-845995057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86A1B-3266-BDF6-5EBF-0C508DE5F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1681163"/>
            <a:ext cx="5810761" cy="449897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Invented by Dave Ahlgren K1BUK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Half Moxon, Half Yagi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Described in May 2019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QST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March 2026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QST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Designs for 3 - 6 element antennas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be mounted in line with other antennas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915E-CB59-D874-0D0B-D7B3D4C4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54" y="4688585"/>
            <a:ext cx="2781300" cy="21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FAE86D-DAA1-C690-2BA3-9375BD2B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30" y="365126"/>
            <a:ext cx="10643258" cy="11493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Pattern For 3 element Moxy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570A5-62E3-FBF0-97A3-69C6798D1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454D51-A6FB-9FE4-2D14-E5FDADF65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90688"/>
            <a:ext cx="5183188" cy="993057"/>
          </a:xfrm>
        </p:spPr>
        <p:txBody>
          <a:bodyPr>
            <a:normAutofit/>
          </a:bodyPr>
          <a:lstStyle/>
          <a:p>
            <a:r>
              <a:rPr lang="en-US" dirty="0"/>
              <a:t>Red= Horizontal Plane</a:t>
            </a:r>
          </a:p>
          <a:p>
            <a:r>
              <a:rPr lang="en-US" dirty="0"/>
              <a:t>Blue = Vertical Plane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05B987-93E0-C618-FC24-3AF6A5854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999298"/>
            <a:ext cx="5614115" cy="357848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Gain 7.15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dBi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F/B 31 dB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2019 four element antenna was designed for 50.2 MHz as compromise between SSB/CW and FT8 uses. 2026 antennas were designed for 50.3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MHz.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The 2026 three element design works well from 50 - 51 MHz without perceptible difference in performance.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center on 50.125 MHz scale by 1.00375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              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K1BUK March 2026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F9DDD49-E5C5-79F3-4845-17D5242EE9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130" y="1648127"/>
            <a:ext cx="5285444" cy="51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02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2578-29B4-C891-621A-725BEDF8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6"/>
            <a:ext cx="11247439" cy="12064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Other Ideas -  Shrunken Moxon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73562-C551-1845-673E-8BD05536A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E7E39-7ADB-351B-F8D9-9DB3F8725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DAED3-07ED-A443-23D8-209849EFE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4576"/>
            <a:ext cx="5753100" cy="4400549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500"/>
              </a:spcAft>
            </a:pPr>
            <a:r>
              <a:rPr lang="en-US" sz="31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by Jon Platt W0ZQ</a:t>
            </a:r>
          </a:p>
          <a:p>
            <a:pPr>
              <a:spcAft>
                <a:spcPts val="500"/>
              </a:spcAft>
            </a:pPr>
            <a:r>
              <a:rPr lang="en-US" sz="31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Described in </a:t>
            </a:r>
            <a:r>
              <a:rPr lang="en-US" sz="31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3100" b="1" i="1" kern="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1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Proceedings of the  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31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Central States VHF Society  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3100" b="1" i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1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Proceedings</a:t>
            </a:r>
          </a:p>
          <a:p>
            <a:pPr>
              <a:spcAft>
                <a:spcPts val="500"/>
              </a:spcAft>
            </a:pPr>
            <a:r>
              <a:rPr lang="en-US" sz="31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Modified MFJ</a:t>
            </a:r>
            <a:r>
              <a:rPr lang="en-US" sz="31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1896 Moxon</a:t>
            </a:r>
          </a:p>
          <a:p>
            <a:pPr>
              <a:spcAft>
                <a:spcPts val="500"/>
              </a:spcAft>
            </a:pPr>
            <a:r>
              <a:rPr lang="en-US" sz="31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lengths reduced to 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31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approximately 60”; boom length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31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unaltered</a:t>
            </a:r>
          </a:p>
          <a:p>
            <a:pPr>
              <a:spcAft>
                <a:spcPts val="500"/>
              </a:spcAft>
            </a:pPr>
            <a:r>
              <a:rPr lang="en-US" sz="31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work not completed</a:t>
            </a:r>
          </a:p>
          <a:p>
            <a:pPr>
              <a:spcAft>
                <a:spcPts val="500"/>
              </a:spcAft>
            </a:pPr>
            <a:r>
              <a:rPr lang="en-US" sz="31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EZNEC files available				</a:t>
            </a:r>
          </a:p>
          <a:p>
            <a:pPr marL="0" indent="0">
              <a:buNone/>
            </a:pPr>
            <a:r>
              <a:rPr lang="en-US" sz="20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9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W0ZQ</a:t>
            </a:r>
            <a:endParaRPr lang="en-US" sz="29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9B52D3-8742-7D73-9155-2595722077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690688"/>
            <a:ext cx="5665787" cy="480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098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178D35-478D-B2D6-EB7D-E2409DE0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681037"/>
            <a:ext cx="10586884" cy="11445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On six meter rover antennas: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DD913B-8A93-7B68-CC5E-27C8E3A79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825625"/>
            <a:ext cx="11110452" cy="503237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“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When the band is open, it doesn’t matter what antenna you use.  When the band is closed, it doesn’t matter either.”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Jack Nyiri AB4CR/R</a:t>
            </a:r>
          </a:p>
        </p:txBody>
      </p:sp>
    </p:spTree>
    <p:extLst>
      <p:ext uri="{BB962C8B-B14F-4D97-AF65-F5344CB8AC3E}">
        <p14:creationId xmlns:p14="http://schemas.microsoft.com/office/powerpoint/2010/main" val="47338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EE13-07D1-CF3F-3A07-F878F7C2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12388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Projecting Loads – Overhanging Antennas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C493E4-5A99-1809-92DA-F98EEA7415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3458" y="2336345"/>
            <a:ext cx="165957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 Vehicle Code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§ 4924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Front Overhang: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3 feet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beyond the front bumper.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Rear Overhang: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feet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 the rear of the bed or body.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Flagging/Lighting: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flag/cloth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(12 inches square)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required at the extreme end of the load if it extends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feet or more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 the rear.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Nighttime Requirements: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If traveling during hours of darkness, a red light (visible from 500 feet)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displayed at the end of the load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instead of a flag.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Your Own State or States You Will Operate In</a:t>
            </a:r>
          </a:p>
        </p:txBody>
      </p:sp>
    </p:spTree>
    <p:extLst>
      <p:ext uri="{BB962C8B-B14F-4D97-AF65-F5344CB8AC3E}">
        <p14:creationId xmlns:p14="http://schemas.microsoft.com/office/powerpoint/2010/main" val="211711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6A8A-8040-EA84-C643-0FE2E8AE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8101"/>
            <a:ext cx="11249024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EXCESSIVE REAR OVERHANG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4E08CF-6F73-DAD8-568A-8364EB3F9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0CDF19-C514-FEEB-31A9-00D08EE2CD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A10FC4-BA2F-619E-8D41-5C5CFF5C2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497628"/>
            <a:ext cx="12192000" cy="520144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0D348E-7DFC-CEE8-1112-7D4DA112B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34225" y="3600450"/>
            <a:ext cx="5183188" cy="2589213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Yagis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appear to be DS&amp;E Rover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Specials – 8’ long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red flag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2CDC5-64AC-33EC-8307-331C01B3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6" y="1789471"/>
            <a:ext cx="5624052" cy="4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9A93-18AF-4537-1F6A-4677B2F8B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0051"/>
            <a:ext cx="9144000" cy="8477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Overall Length Violation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BD7C4-F0D7-FD13-BF6E-CBE34EF59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0176"/>
            <a:ext cx="9144000" cy="7910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Didn’t Get The Memo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 Element 144 MHz Yagi  7 Element 50 MHz Yagi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B0A9A-E9B6-E7A2-73B9-33025083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37" y="2191237"/>
            <a:ext cx="6306825" cy="43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F65E-2AA0-9C36-EF90-B9FA48D5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297"/>
            <a:ext cx="10515600" cy="13563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0" marR="0" algn="ctr"/>
            <a:b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</a:t>
            </a:r>
            <a:r>
              <a:rPr lang="en-US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US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Considerations</a:t>
            </a:r>
            <a:b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8A7E-16A8-95DB-8EE2-1F7DDE2D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4" y="1819275"/>
            <a:ext cx="10220325" cy="4357688"/>
          </a:xfrm>
        </p:spPr>
        <p:txBody>
          <a:bodyPr>
            <a:normAutofit fontScale="92500" lnSpcReduction="20000"/>
          </a:bodyPr>
          <a:lstStyle/>
          <a:p>
            <a:pPr marR="0" indent="-457200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Wavelength at 50 MHz = 239+ inches</a:t>
            </a:r>
          </a:p>
          <a:p>
            <a:pPr marL="0" marR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indent="-457200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WL </a:t>
            </a:r>
            <a:r>
              <a:rPr lang="en-US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dirty="0"/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119 ½”</a:t>
            </a:r>
          </a:p>
          <a:p>
            <a:pPr marR="0" indent="-457200"/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5/8 WL - Common Stacking Distance for Omnis = 150”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indent="-457200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lengths of 50 MHz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Yagis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legal width of vehicle</a:t>
            </a:r>
          </a:p>
          <a:p>
            <a:pPr marR="0" indent="-457200"/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Antenna turning radius limits boom length</a:t>
            </a:r>
          </a:p>
          <a:p>
            <a:pPr marL="0" marR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9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4FCC-A462-9E21-F86A-57DD412928E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000" dirty="0">
                <a:latin typeface="Arial Black" panose="020B0A04020102020204" pitchFamily="34" charset="0"/>
              </a:rPr>
              <a:t>Six Meter Antenna Height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Propagation Characteristics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9E246A-A0A3-9A5D-0E03-2F666C650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8" y="1690688"/>
            <a:ext cx="7154944" cy="4560380"/>
          </a:xfrm>
        </p:spPr>
      </p:pic>
    </p:spTree>
    <p:extLst>
      <p:ext uri="{BB962C8B-B14F-4D97-AF65-F5344CB8AC3E}">
        <p14:creationId xmlns:p14="http://schemas.microsoft.com/office/powerpoint/2010/main" val="97214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D6D1-2B13-EA5E-7BEC-44BEFC6D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000"/>
            <a:ext cx="10515600" cy="10477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0" marR="0" algn="ctr"/>
            <a:b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Practical/Physical Considerations</a:t>
            </a:r>
            <a:b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8681F8-7E8F-AB41-3B17-68413335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225" y="1590674"/>
            <a:ext cx="4638675" cy="371475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Road To Fire Tower Site In PA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0D900F-58C8-E918-2272-3EE06AADC0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486" y="2051843"/>
            <a:ext cx="4443414" cy="45910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CDE66D-D77A-B79C-E9E6-65BBFCF17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8749"/>
            <a:ext cx="5183188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W1RT Rover Mohawk Mtn. CT – K1RA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414C422-71ED-9323-D83E-DA8CFC5E83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2" y="2051842"/>
            <a:ext cx="5183188" cy="45910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21717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1263</Words>
  <Application>Microsoft Office PowerPoint</Application>
  <PresentationFormat>Widescreen</PresentationFormat>
  <Paragraphs>240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Office Theme</vt:lpstr>
      <vt:lpstr>Six Meter Rover Antennas</vt:lpstr>
      <vt:lpstr>Legal Considerations </vt:lpstr>
      <vt:lpstr>Height (Typical) and Width Limits</vt:lpstr>
      <vt:lpstr>Projecting Loads – Overhanging Antennas</vt:lpstr>
      <vt:lpstr>EXCESSIVE REAR OVERHANG</vt:lpstr>
      <vt:lpstr>Overall Length Violation</vt:lpstr>
      <vt:lpstr> Six Meter Electrical Considerations </vt:lpstr>
      <vt:lpstr> Six Meter Antenna Height Propagation Characteristics</vt:lpstr>
      <vt:lpstr> Practical/Physical Considerations </vt:lpstr>
      <vt:lpstr>Operational Hazards</vt:lpstr>
      <vt:lpstr>Guaranteed Prosecution If Hit</vt:lpstr>
      <vt:lpstr>Six Meter Antennas – Choices For Rovers</vt:lpstr>
      <vt:lpstr>Gain of Six Meter Antennas – Some Suitable For Rovers</vt:lpstr>
      <vt:lpstr>            Omni Directional Six Meter Antennas </vt:lpstr>
      <vt:lpstr>Six Meter Omni Antennas </vt:lpstr>
      <vt:lpstr>Typical Six Meter Halo Antennas</vt:lpstr>
      <vt:lpstr>Common Non- Circular Six Meter Omni Antennas</vt:lpstr>
      <vt:lpstr>Homebrew 50MHz Squalo Antennas</vt:lpstr>
      <vt:lpstr>Raw materials For Six Meter Squalos</vt:lpstr>
      <vt:lpstr>Gain of Squalo </vt:lpstr>
      <vt:lpstr>Six Meter Frankentenna</vt:lpstr>
      <vt:lpstr> Big Wheel – Too Big</vt:lpstr>
      <vt:lpstr>Directional Six Meter Rover Antennas</vt:lpstr>
      <vt:lpstr>Yagi</vt:lpstr>
      <vt:lpstr>50 MHz Rover Yagis</vt:lpstr>
      <vt:lpstr>Three Element Rover Yagi Design</vt:lpstr>
      <vt:lpstr> Four Element Rover Yagi Design </vt:lpstr>
      <vt:lpstr> Six Meter Yagis In The Field  Stop and Shoot</vt:lpstr>
      <vt:lpstr>Moxon</vt:lpstr>
      <vt:lpstr>Moxon</vt:lpstr>
      <vt:lpstr>Six Meter Moxons In Field – Still A Large Antenna</vt:lpstr>
      <vt:lpstr>Six Meter Rover Antennas - New Ideas</vt:lpstr>
      <vt:lpstr>Super Moxon Information</vt:lpstr>
      <vt:lpstr>Super Moxon Pattern vs. Moxon</vt:lpstr>
      <vt:lpstr>Moxy </vt:lpstr>
      <vt:lpstr>Pattern For 3 element Moxy </vt:lpstr>
      <vt:lpstr>Other Ideas -  Shrunken Moxon</vt:lpstr>
      <vt:lpstr> On six meter rover antennas: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Patterson</dc:creator>
  <cp:lastModifiedBy>Chris Patterson</cp:lastModifiedBy>
  <cp:revision>112</cp:revision>
  <dcterms:created xsi:type="dcterms:W3CDTF">2026-04-16T00:29:13Z</dcterms:created>
  <dcterms:modified xsi:type="dcterms:W3CDTF">2026-04-18T01:13:01Z</dcterms:modified>
</cp:coreProperties>
</file>