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36" r:id="rId3"/>
    <p:sldId id="322" r:id="rId4"/>
    <p:sldId id="319" r:id="rId5"/>
    <p:sldId id="258" r:id="rId6"/>
    <p:sldId id="331" r:id="rId7"/>
    <p:sldId id="259" r:id="rId8"/>
    <p:sldId id="261" r:id="rId9"/>
    <p:sldId id="279" r:id="rId10"/>
    <p:sldId id="298" r:id="rId11"/>
    <p:sldId id="299" r:id="rId12"/>
    <p:sldId id="288" r:id="rId13"/>
    <p:sldId id="289" r:id="rId14"/>
    <p:sldId id="291" r:id="rId15"/>
    <p:sldId id="292" r:id="rId16"/>
    <p:sldId id="293" r:id="rId17"/>
    <p:sldId id="294" r:id="rId18"/>
    <p:sldId id="295" r:id="rId19"/>
    <p:sldId id="340" r:id="rId20"/>
    <p:sldId id="328" r:id="rId21"/>
    <p:sldId id="327" r:id="rId22"/>
    <p:sldId id="332" r:id="rId23"/>
    <p:sldId id="313" r:id="rId24"/>
    <p:sldId id="335" r:id="rId25"/>
    <p:sldId id="315" r:id="rId26"/>
    <p:sldId id="316" r:id="rId27"/>
    <p:sldId id="321" r:id="rId28"/>
    <p:sldId id="320" r:id="rId29"/>
    <p:sldId id="296" r:id="rId30"/>
    <p:sldId id="287" r:id="rId31"/>
    <p:sldId id="285" r:id="rId32"/>
    <p:sldId id="333" r:id="rId33"/>
    <p:sldId id="284" r:id="rId34"/>
    <p:sldId id="326" r:id="rId35"/>
    <p:sldId id="286" r:id="rId36"/>
    <p:sldId id="341" r:id="rId37"/>
    <p:sldId id="297" r:id="rId38"/>
    <p:sldId id="334" r:id="rId39"/>
    <p:sldId id="342" r:id="rId40"/>
    <p:sldId id="343" r:id="rId41"/>
    <p:sldId id="329" r:id="rId42"/>
    <p:sldId id="300" r:id="rId43"/>
    <p:sldId id="309" r:id="rId44"/>
    <p:sldId id="303" r:id="rId45"/>
    <p:sldId id="304" r:id="rId46"/>
    <p:sldId id="305" r:id="rId47"/>
    <p:sldId id="306" r:id="rId48"/>
    <p:sldId id="307" r:id="rId49"/>
    <p:sldId id="308" r:id="rId50"/>
    <p:sldId id="317" r:id="rId51"/>
    <p:sldId id="337" r:id="rId52"/>
    <p:sldId id="338" r:id="rId53"/>
    <p:sldId id="302" r:id="rId54"/>
    <p:sldId id="290" r:id="rId55"/>
    <p:sldId id="339" r:id="rId56"/>
    <p:sldId id="310" r:id="rId57"/>
    <p:sldId id="33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99"/>
    <a:srgbClr val="FFFFFF"/>
    <a:srgbClr val="009644"/>
    <a:srgbClr val="00C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3958" autoAdjust="0"/>
  </p:normalViewPr>
  <p:slideViewPr>
    <p:cSldViewPr snapToGrid="0">
      <p:cViewPr varScale="1">
        <p:scale>
          <a:sx n="83" d="100"/>
          <a:sy n="83" d="100"/>
        </p:scale>
        <p:origin x="187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08311-3175-4154-83FE-49D9AA7DDD1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2FBD0-7DF8-41EA-837C-284BFB2F6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7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2FBD0-7DF8-41EA-837C-284BFB2F6D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81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42FBD0-7DF8-41EA-837C-284BFB2F6D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42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91DD-436A-31E0-22AF-709B5217D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33DD04-F880-840B-124C-68D5BEB09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0EECA-580D-1B6F-EB92-E8B80DAE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5105B-0FDD-E2C4-E955-1FAFD074E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164EE-C13B-E320-DE3C-9585F0C1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7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1D0F-EBB8-E9B4-8220-A24543FBD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57079-5EB1-01FC-5821-D2A31DBDD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7B634-D561-5737-5094-10A28EBF2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8FE06-1B15-86F2-8CB8-3FA9F9BD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26B38-2047-0D31-3CF6-47ACD0B8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9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1DA1C7-72C8-49A2-005C-B323F8109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1B7AD-DB8B-2375-C548-11964C7BE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E330B-7FD7-82B4-E643-3B99C0479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A6964-6036-916B-D45C-F5808A342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1D5DA-2C40-B20C-12F8-10D67146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device&#10;&#10;AI-generated content may be incorrect.">
            <a:extLst>
              <a:ext uri="{FF2B5EF4-FFF2-40B4-BE49-F238E27FC236}">
                <a16:creationId xmlns:a16="http://schemas.microsoft.com/office/drawing/2014/main" id="{9CAD20A1-4DA8-1C93-C16E-DCB57380F4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6" b="27155"/>
          <a:stretch>
            <a:fillRect/>
          </a:stretch>
        </p:blipFill>
        <p:spPr>
          <a:xfrm>
            <a:off x="0" y="2278"/>
            <a:ext cx="9141914" cy="6855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9D8D3-0E36-A0DD-40E3-07908744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EF623-38E0-9A67-A5B2-98191191A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89925-83F0-2547-6059-AAB31347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73784-12E1-19A6-F59B-116F5BD6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99F3-1C81-D3C1-EBC7-FC11A830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1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3EC2-1BA6-A750-F120-2BCE0B00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3B8DE-299D-8FE7-41A8-0535F2CD8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4034D-DE0B-91E0-574B-583A9350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A4BC2-0BB7-71AD-659B-975715826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9104-F029-0CDE-DCCB-601DC4D2B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5AAAE-3D03-9C5C-8091-90D98DEC6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D8ACE-E79A-33C5-2433-99C07245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B9573-4257-B805-9010-416D76859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FEA69-A15D-B0C6-1EA9-C5995F11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4531E7-A70B-A56B-9FB3-59754FAD5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913D5-352A-81C2-962B-961B689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4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C600-E59F-1D1B-09FE-256B7FEA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5CA96-980B-70FA-08F0-74EC208A3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31708-CA5E-B78F-1C72-E4BDD3F2B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6C4A2-7908-285B-3486-DA93B47C6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2BD8C-DE32-3B4A-11F1-B255EE713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F762F8-BF89-170D-034A-4E3303F7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02C81-A99C-88C7-0F7B-CFFA820C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6AA74-0CE5-B5A2-54AD-C6DB43B5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5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E20AE-AD41-6F47-63B9-1316E9C0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8AEE5-C64F-6053-59A1-61D5BCE5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F00D4-9332-8A3F-C41F-66145065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8A145-BC71-5AC3-F254-A84F640C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3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4ACF8-DC85-B0BB-96A5-55CEDCA6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D8AC28-2A72-4A26-85D7-9AD771BE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B8657-FD4D-9090-9B3B-4B738CF57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5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9927-8BF5-22A0-FB75-8E0250ED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13451-BD54-A658-3983-E604FBFB9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C177D-8E72-792E-650E-66BF338DE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3D3B9-23A3-A62F-77F5-F9AAF7A3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5FBCB-6447-5B91-25BA-C85E6BAE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815D2-1583-4DBC-D180-6A935DDF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B0A9-9447-D0F7-581A-E7796F9A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9A761-027D-996E-135F-6284263C1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DC6A8-A0F5-ABDA-5C3A-40F9BD35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62E7E-7A4F-F988-3EEC-0D83002D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A42CE-043C-9C05-A55A-A756BE1F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MUD 2025 WA1MBA – 47GHz Q65 Beacon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6249D-CE5B-E4A8-FAF1-25CD7081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84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3DC97D-ED29-D40B-D72F-9C6BED7DE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605C0-6F72-EAA5-AC87-D88990C60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420C9-4C8F-ABEC-1F6D-2E300F98A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381CF-21F1-AC15-42E1-FC225C5C2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/>
              <a:t>MUD 2025 WA1MBA – 47GHz Q65 Beacon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9A08E-F4FD-8D8C-A29E-C0773C7C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940CE7-2A57-4B5B-9679-F69F363AA1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0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old square object with screws and screws&#10;&#10;AI-generated content may be incorrect.">
            <a:extLst>
              <a:ext uri="{FF2B5EF4-FFF2-40B4-BE49-F238E27FC236}">
                <a16:creationId xmlns:a16="http://schemas.microsoft.com/office/drawing/2014/main" id="{1263F96E-1866-27AC-49F1-32775FDC74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16364"/>
          <a:stretch>
            <a:fillRect/>
          </a:stretch>
        </p:blipFill>
        <p:spPr>
          <a:xfrm>
            <a:off x="122923" y="21516"/>
            <a:ext cx="8898153" cy="687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129B9-97DC-04CA-86D1-3158E3E90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735106"/>
            <a:ext cx="6858000" cy="2774857"/>
          </a:xfrm>
        </p:spPr>
        <p:txBody>
          <a:bodyPr>
            <a:normAutofit/>
          </a:bodyPr>
          <a:lstStyle/>
          <a:p>
            <a:r>
              <a:rPr lang="en-US" sz="4800" b="1" dirty="0"/>
              <a:t>An Approach to </a:t>
            </a:r>
            <a:br>
              <a:rPr lang="en-US" sz="4800" b="1" dirty="0"/>
            </a:br>
            <a:r>
              <a:rPr lang="en-US" sz="4800" b="1" dirty="0"/>
              <a:t> 5.7,10, 24, 47GHz </a:t>
            </a:r>
            <a:br>
              <a:rPr lang="en-US" sz="4800" b="1" dirty="0"/>
            </a:br>
            <a:r>
              <a:rPr lang="en-US" sz="4800" b="1" dirty="0"/>
              <a:t>Q65 mode Beacons</a:t>
            </a:r>
            <a:br>
              <a:rPr lang="en-US" sz="4800" b="1" dirty="0"/>
            </a:br>
            <a:endParaRPr lang="en-US" sz="4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D20BB-A28E-5880-148C-8684C06D5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01034"/>
            <a:ext cx="6858000" cy="1685365"/>
          </a:xfrm>
        </p:spPr>
        <p:txBody>
          <a:bodyPr>
            <a:normAutofit/>
          </a:bodyPr>
          <a:lstStyle/>
          <a:p>
            <a:r>
              <a:rPr lang="en-US" sz="2400" b="1" dirty="0"/>
              <a:t>NEWS VHF CONFERENCE 2026</a:t>
            </a:r>
          </a:p>
          <a:p>
            <a:r>
              <a:rPr lang="en-US" sz="2400" b="1" dirty="0"/>
              <a:t>Tom WA1MBA</a:t>
            </a:r>
          </a:p>
          <a:p>
            <a:r>
              <a:rPr lang="en-US" sz="2400" b="1" dirty="0"/>
              <a:t>Paul W1GHZ</a:t>
            </a:r>
          </a:p>
        </p:txBody>
      </p:sp>
    </p:spTree>
    <p:extLst>
      <p:ext uri="{BB962C8B-B14F-4D97-AF65-F5344CB8AC3E}">
        <p14:creationId xmlns:p14="http://schemas.microsoft.com/office/powerpoint/2010/main" val="246315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"/>
          <p:cNvSpPr txBox="1">
            <a:spLocks noGrp="1"/>
          </p:cNvSpPr>
          <p:nvPr>
            <p:ph type="title"/>
          </p:nvPr>
        </p:nvSpPr>
        <p:spPr>
          <a:xfrm>
            <a:off x="628650" y="20068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dirty="0"/>
              <a:t>Selecting the Frequency and Multiple </a:t>
            </a:r>
            <a:br>
              <a:rPr lang="en-US" dirty="0"/>
            </a:br>
            <a:r>
              <a:rPr lang="en-US" dirty="0"/>
              <a:t>for the RFZero™ software</a:t>
            </a:r>
            <a:endParaRPr dirty="0"/>
          </a:p>
        </p:txBody>
      </p:sp>
      <p:sp>
        <p:nvSpPr>
          <p:cNvPr id="407" name="Google Shape;407;p32"/>
          <p:cNvSpPr txBox="1">
            <a:spLocks noGrp="1"/>
          </p:cNvSpPr>
          <p:nvPr>
            <p:ph type="body" idx="1"/>
          </p:nvPr>
        </p:nvSpPr>
        <p:spPr>
          <a:xfrm>
            <a:off x="628650" y="1526246"/>
            <a:ext cx="7886700" cy="483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 </a:t>
            </a:r>
            <a:r>
              <a:rPr lang="en-US" sz="2400" dirty="0"/>
              <a:t>RFZero™ program asks for final frequency and multiplication factor. 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I want a high IF for easier filtering of LO and image, so I chose 435 MHz which can be easily and cheaply filtered. That will effectively be multiplied by 4x in the quadrupler. So, I told the software I wanted 1,740 MHz final frequency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For the multiplier I could state “16” and get 108.75 and therefore would use the 4</a:t>
            </a:r>
            <a:r>
              <a:rPr lang="en-US" sz="2400" baseline="30000" dirty="0"/>
              <a:t>th</a:t>
            </a:r>
            <a:r>
              <a:rPr lang="en-US" sz="2400" dirty="0"/>
              <a:t> harmonic of the fundamental.</a:t>
            </a:r>
            <a:endParaRPr dirty="0"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 But odd harmonics are stronger, so select x12 and it will generate a 145 MHz fundamental and the 3</a:t>
            </a:r>
            <a:r>
              <a:rPr lang="en-US" sz="2800" baseline="30000" dirty="0"/>
              <a:t>rd</a:t>
            </a:r>
            <a:r>
              <a:rPr lang="en-US" sz="2800" dirty="0"/>
              <a:t> harmonic is strong at 435 MHz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It divides the frequency spread of the Q65 signal by the multiplier so that the final RF has the right tone spacing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57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ts val="3600"/>
            </a:pPr>
            <a:r>
              <a:rPr lang="en-US" dirty="0"/>
              <a:t>RFZero ™ </a:t>
            </a:r>
            <a:br>
              <a:rPr lang="en-US" dirty="0"/>
            </a:br>
            <a:r>
              <a:rPr lang="en-US" dirty="0"/>
              <a:t>Odd Harmonics Stronger than even</a:t>
            </a:r>
            <a:endParaRPr dirty="0"/>
          </a:p>
        </p:txBody>
      </p:sp>
      <p:pic>
        <p:nvPicPr>
          <p:cNvPr id="414" name="Google Shape;414;p33" descr="A screen shot of a graph&#10;&#10;AI-generated content may be incorrect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00480" y="1526047"/>
            <a:ext cx="6543040" cy="483030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MUD 2025 WA1MBA – 47GHz Q65 Beacon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15885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09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b="1" dirty="0"/>
              <a:t>Noise – example – 47 GHz Beacon</a:t>
            </a:r>
            <a:endParaRPr b="1" dirty="0"/>
          </a:p>
        </p:txBody>
      </p:sp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538406" y="1353671"/>
            <a:ext cx="7886700" cy="522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b="1" dirty="0"/>
              <a:t>Phase plus Amplitude noise </a:t>
            </a:r>
            <a:r>
              <a:rPr lang="en-US" dirty="0"/>
              <a:t>from </a:t>
            </a:r>
            <a:r>
              <a:rPr lang="en-US" b="1" dirty="0"/>
              <a:t>RFZero</a:t>
            </a:r>
            <a:r>
              <a:rPr lang="en-US" dirty="0"/>
              <a:t>™ at 100 MHz is shown to range from -70dBc close in to -75 dBc at 10 kHz. 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When multiplied </a:t>
            </a:r>
            <a:r>
              <a:rPr lang="en-US" b="1" dirty="0"/>
              <a:t>x12</a:t>
            </a:r>
            <a:r>
              <a:rPr lang="en-US" dirty="0"/>
              <a:t> (take </a:t>
            </a:r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dirty="0"/>
              <a:t> harmonic and the quadrupler does </a:t>
            </a:r>
            <a:r>
              <a:rPr lang="en-US" b="1" dirty="0"/>
              <a:t>x4</a:t>
            </a:r>
            <a:r>
              <a:rPr lang="en-US" dirty="0"/>
              <a:t>) we would expect a 22 dB increase to the -</a:t>
            </a:r>
            <a:r>
              <a:rPr lang="en-US" b="1" dirty="0"/>
              <a:t>48dBc to -53dBc  </a:t>
            </a:r>
            <a:r>
              <a:rPr lang="en-US" dirty="0"/>
              <a:t>range</a:t>
            </a:r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The </a:t>
            </a:r>
            <a:r>
              <a:rPr lang="en-US" b="1" dirty="0" err="1"/>
              <a:t>Kuhne</a:t>
            </a:r>
            <a:r>
              <a:rPr lang="en-US" b="1" dirty="0"/>
              <a:t> LO at 11.7 </a:t>
            </a:r>
            <a:r>
              <a:rPr lang="en-US" dirty="0"/>
              <a:t>GHz exhibits -72dBc close in to -90 at 10 kHz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When multiplied by x4 (the Quadrupler)this increases by 12 dB to </a:t>
            </a:r>
            <a:r>
              <a:rPr lang="en-US" b="1" dirty="0"/>
              <a:t>-60dBc to  -78 </a:t>
            </a:r>
            <a:r>
              <a:rPr lang="en-US" dirty="0"/>
              <a:t>dBc range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dirty="0"/>
              <a:t>The </a:t>
            </a:r>
            <a:r>
              <a:rPr lang="en-US" b="1" dirty="0"/>
              <a:t>final beacon signal </a:t>
            </a:r>
            <a:r>
              <a:rPr lang="en-US" dirty="0"/>
              <a:t>contains noise dominated by the RFZero </a:t>
            </a:r>
            <a:r>
              <a:rPr lang="en-US" dirty="0" err="1"/>
              <a:t>phase+amplitude</a:t>
            </a:r>
            <a:r>
              <a:rPr lang="en-US" dirty="0"/>
              <a:t> noise of -48 dBc in close to -53 dBc at 10 kHz</a:t>
            </a: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These are just estimates. (YMMV)</a:t>
            </a:r>
            <a:endParaRPr dirty="0"/>
          </a:p>
          <a:p>
            <a:pPr marL="171450" lvl="0" indent="-1397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7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"/>
          <p:cNvSpPr txBox="1">
            <a:spLocks noGrp="1"/>
          </p:cNvSpPr>
          <p:nvPr>
            <p:ph type="title"/>
          </p:nvPr>
        </p:nvSpPr>
        <p:spPr>
          <a:xfrm>
            <a:off x="628650" y="26243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b="1" dirty="0"/>
              <a:t>Prototype 47GHz Q65 Beacon </a:t>
            </a:r>
            <a:br>
              <a:rPr lang="en-US" b="1" dirty="0"/>
            </a:br>
            <a:r>
              <a:rPr lang="en-US" b="1" dirty="0"/>
              <a:t>Without 11.7 GHz filter</a:t>
            </a:r>
            <a:endParaRPr b="1" dirty="0"/>
          </a:p>
        </p:txBody>
      </p:sp>
      <p:sp>
        <p:nvSpPr>
          <p:cNvPr id="238" name="Google Shape;238;p21"/>
          <p:cNvSpPr txBox="1">
            <a:spLocks noGrp="1"/>
          </p:cNvSpPr>
          <p:nvPr>
            <p:ph type="body" idx="1"/>
          </p:nvPr>
        </p:nvSpPr>
        <p:spPr>
          <a:xfrm>
            <a:off x="572263" y="1588000"/>
            <a:ext cx="7886700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dirty="0"/>
              <a:t>Constructed by </a:t>
            </a:r>
            <a:r>
              <a:rPr lang="en-US" sz="2800" b="1" dirty="0"/>
              <a:t>Jim KM5PO</a:t>
            </a:r>
            <a:endParaRPr b="1"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dirty="0"/>
              <a:t>Uses spare amplifiers I had on hand (no RF filters)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 dirty="0"/>
              <a:t>Tested and got good decodes at 47 GHz</a:t>
            </a:r>
            <a:endParaRPr dirty="0"/>
          </a:p>
        </p:txBody>
      </p:sp>
      <p:pic>
        <p:nvPicPr>
          <p:cNvPr id="239" name="Google Shape;239;p21" descr="A circuit board with many wir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b="22631"/>
          <a:stretch/>
        </p:blipFill>
        <p:spPr>
          <a:xfrm>
            <a:off x="2108499" y="3103964"/>
            <a:ext cx="4660414" cy="329683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1"/>
          <p:cNvSpPr txBox="1"/>
          <p:nvPr/>
        </p:nvSpPr>
        <p:spPr>
          <a:xfrm>
            <a:off x="627529" y="3534874"/>
            <a:ext cx="1041167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RFZero</a:t>
            </a:r>
            <a:endParaRPr/>
          </a:p>
        </p:txBody>
      </p:sp>
      <p:cxnSp>
        <p:nvCxnSpPr>
          <p:cNvPr id="241" name="Google Shape;241;p21"/>
          <p:cNvCxnSpPr>
            <a:stCxn id="240" idx="3"/>
          </p:cNvCxnSpPr>
          <p:nvPr/>
        </p:nvCxnSpPr>
        <p:spPr>
          <a:xfrm>
            <a:off x="1668696" y="3719540"/>
            <a:ext cx="654900" cy="138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sp>
        <p:nvSpPr>
          <p:cNvPr id="242" name="Google Shape;242;p21"/>
          <p:cNvSpPr txBox="1"/>
          <p:nvPr/>
        </p:nvSpPr>
        <p:spPr>
          <a:xfrm>
            <a:off x="475129" y="5088939"/>
            <a:ext cx="1346590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435 BPF</a:t>
            </a:r>
            <a:endParaRPr/>
          </a:p>
        </p:txBody>
      </p:sp>
      <p:cxnSp>
        <p:nvCxnSpPr>
          <p:cNvPr id="243" name="Google Shape;243;p21"/>
          <p:cNvCxnSpPr>
            <a:stCxn id="242" idx="3"/>
          </p:cNvCxnSpPr>
          <p:nvPr/>
        </p:nvCxnSpPr>
        <p:spPr>
          <a:xfrm flipV="1">
            <a:off x="1821719" y="4901905"/>
            <a:ext cx="1479900" cy="371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sp>
        <p:nvSpPr>
          <p:cNvPr id="244" name="Google Shape;244;p21"/>
          <p:cNvSpPr txBox="1"/>
          <p:nvPr/>
        </p:nvSpPr>
        <p:spPr>
          <a:xfrm>
            <a:off x="7181234" y="2913563"/>
            <a:ext cx="1191801" cy="923330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Kuhne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8-13 LO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Synth</a:t>
            </a:r>
            <a:endParaRPr dirty="0"/>
          </a:p>
        </p:txBody>
      </p:sp>
      <p:cxnSp>
        <p:nvCxnSpPr>
          <p:cNvPr id="245" name="Google Shape;245;p21"/>
          <p:cNvCxnSpPr>
            <a:stCxn id="244" idx="1"/>
          </p:cNvCxnSpPr>
          <p:nvPr/>
        </p:nvCxnSpPr>
        <p:spPr>
          <a:xfrm flipH="1">
            <a:off x="5395034" y="3375228"/>
            <a:ext cx="1786200" cy="7251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sp>
        <p:nvSpPr>
          <p:cNvPr id="246" name="Google Shape;246;p21"/>
          <p:cNvSpPr txBox="1"/>
          <p:nvPr/>
        </p:nvSpPr>
        <p:spPr>
          <a:xfrm>
            <a:off x="7054313" y="3957166"/>
            <a:ext cx="1390439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Booster</a:t>
            </a:r>
            <a:endParaRPr dirty="0"/>
          </a:p>
        </p:txBody>
      </p:sp>
      <p:cxnSp>
        <p:nvCxnSpPr>
          <p:cNvPr id="247" name="Google Shape;247;p21"/>
          <p:cNvCxnSpPr>
            <a:stCxn id="246" idx="1"/>
          </p:cNvCxnSpPr>
          <p:nvPr/>
        </p:nvCxnSpPr>
        <p:spPr>
          <a:xfrm flipH="1">
            <a:off x="4744615" y="4141832"/>
            <a:ext cx="2309698" cy="72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sp>
        <p:nvSpPr>
          <p:cNvPr id="248" name="Google Shape;248;p21"/>
          <p:cNvSpPr txBox="1"/>
          <p:nvPr/>
        </p:nvSpPr>
        <p:spPr>
          <a:xfrm>
            <a:off x="7307624" y="4453883"/>
            <a:ext cx="935541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Mixer</a:t>
            </a:r>
            <a:endParaRPr/>
          </a:p>
        </p:txBody>
      </p:sp>
      <p:cxnSp>
        <p:nvCxnSpPr>
          <p:cNvPr id="249" name="Google Shape;249;p21"/>
          <p:cNvCxnSpPr>
            <a:stCxn id="248" idx="1"/>
          </p:cNvCxnSpPr>
          <p:nvPr/>
        </p:nvCxnSpPr>
        <p:spPr>
          <a:xfrm flipH="1">
            <a:off x="5963926" y="4638549"/>
            <a:ext cx="1343698" cy="2499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sp>
        <p:nvSpPr>
          <p:cNvPr id="250" name="Google Shape;250;p21"/>
          <p:cNvSpPr txBox="1"/>
          <p:nvPr/>
        </p:nvSpPr>
        <p:spPr>
          <a:xfrm>
            <a:off x="6705022" y="4960169"/>
            <a:ext cx="2116249" cy="646331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GHz Amps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(2x 10 GHz LNAs)</a:t>
            </a:r>
            <a:endParaRPr/>
          </a:p>
        </p:txBody>
      </p:sp>
      <p:cxnSp>
        <p:nvCxnSpPr>
          <p:cNvPr id="251" name="Google Shape;251;p21"/>
          <p:cNvCxnSpPr>
            <a:stCxn id="250" idx="1"/>
          </p:cNvCxnSpPr>
          <p:nvPr/>
        </p:nvCxnSpPr>
        <p:spPr>
          <a:xfrm flipH="1">
            <a:off x="5496622" y="5283335"/>
            <a:ext cx="1208400" cy="83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cxnSp>
        <p:nvCxnSpPr>
          <p:cNvPr id="252" name="Google Shape;252;p21"/>
          <p:cNvCxnSpPr>
            <a:stCxn id="253" idx="1"/>
          </p:cNvCxnSpPr>
          <p:nvPr/>
        </p:nvCxnSpPr>
        <p:spPr>
          <a:xfrm rot="10800000">
            <a:off x="6473662" y="5743395"/>
            <a:ext cx="502500" cy="137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  <p:sp>
        <p:nvSpPr>
          <p:cNvPr id="253" name="Google Shape;253;p21"/>
          <p:cNvSpPr txBox="1"/>
          <p:nvPr/>
        </p:nvSpPr>
        <p:spPr>
          <a:xfrm>
            <a:off x="6976162" y="5696429"/>
            <a:ext cx="1327608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Quadrupler</a:t>
            </a:r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7348790" y="6093337"/>
            <a:ext cx="678391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Horn</a:t>
            </a:r>
            <a:endParaRPr/>
          </a:p>
        </p:txBody>
      </p:sp>
      <p:cxnSp>
        <p:nvCxnSpPr>
          <p:cNvPr id="256" name="Google Shape;256;p21"/>
          <p:cNvCxnSpPr>
            <a:stCxn id="255" idx="1"/>
          </p:cNvCxnSpPr>
          <p:nvPr/>
        </p:nvCxnSpPr>
        <p:spPr>
          <a:xfrm flipH="1">
            <a:off x="6473690" y="6278003"/>
            <a:ext cx="875100" cy="31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74901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17434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4"/>
          <p:cNvSpPr txBox="1">
            <a:spLocks noGrp="1"/>
          </p:cNvSpPr>
          <p:nvPr>
            <p:ph type="title"/>
          </p:nvPr>
        </p:nvSpPr>
        <p:spPr>
          <a:xfrm>
            <a:off x="291352" y="171092"/>
            <a:ext cx="8561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sz="4000" b="1" dirty="0"/>
              <a:t>Evolution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Simplify by putting things on one board</a:t>
            </a:r>
            <a:endParaRPr dirty="0"/>
          </a:p>
        </p:txBody>
      </p:sp>
      <p:sp>
        <p:nvSpPr>
          <p:cNvPr id="275" name="Google Shape;275;p24"/>
          <p:cNvSpPr txBox="1">
            <a:spLocks noGrp="1"/>
          </p:cNvSpPr>
          <p:nvPr>
            <p:ph type="body" idx="1"/>
          </p:nvPr>
        </p:nvSpPr>
        <p:spPr>
          <a:xfrm>
            <a:off x="367553" y="1588243"/>
            <a:ext cx="8453718" cy="118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27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To simplify construction and reproduce, wanted to put separate items on one board</a:t>
            </a:r>
          </a:p>
          <a:p>
            <a:pPr marL="171450" lvl="0" indent="-1727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endParaRPr lang="en-US" dirty="0"/>
          </a:p>
        </p:txBody>
      </p:sp>
      <p:pic>
        <p:nvPicPr>
          <p:cNvPr id="276" name="Google Shape;276;p24" descr="A close up of a devic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-1" t="27380" r="64767" b="37968"/>
          <a:stretch/>
        </p:blipFill>
        <p:spPr>
          <a:xfrm>
            <a:off x="6840072" y="3144324"/>
            <a:ext cx="1936376" cy="9357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75;p24">
            <a:extLst>
              <a:ext uri="{FF2B5EF4-FFF2-40B4-BE49-F238E27FC236}">
                <a16:creationId xmlns:a16="http://schemas.microsoft.com/office/drawing/2014/main" id="{18D6DF78-6543-099E-40DD-22CBFDFDD876}"/>
              </a:ext>
            </a:extLst>
          </p:cNvPr>
          <p:cNvSpPr txBox="1">
            <a:spLocks/>
          </p:cNvSpPr>
          <p:nvPr/>
        </p:nvSpPr>
        <p:spPr>
          <a:xfrm>
            <a:off x="367552" y="2272317"/>
            <a:ext cx="6993947" cy="198716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dirty="0"/>
          </a:p>
          <a:p>
            <a:pPr indent="-172720">
              <a:buClr>
                <a:schemeClr val="dk1"/>
              </a:buClr>
              <a:buSzPct val="100000"/>
            </a:pPr>
            <a:r>
              <a:rPr lang="en-US" sz="3500" dirty="0"/>
              <a:t>Inexpensive 433 MHz 10 MHz wide connectorized BPF available on-line for about $13 for filtering out unwanted harmonics from the RFZero IF signal</a:t>
            </a:r>
          </a:p>
          <a:p>
            <a:pPr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B67036FC-3340-C202-7215-79801A7748D7}"/>
              </a:ext>
            </a:extLst>
          </p:cNvPr>
          <p:cNvSpPr txBox="1">
            <a:spLocks/>
          </p:cNvSpPr>
          <p:nvPr/>
        </p:nvSpPr>
        <p:spPr>
          <a:xfrm>
            <a:off x="367552" y="3814619"/>
            <a:ext cx="8677835" cy="29305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Clr>
                <a:schemeClr val="dk1"/>
              </a:buClr>
              <a:buSzPct val="100000"/>
              <a:buFont typeface="Arial" panose="020B0604020202020204" pitchFamily="34" charset="0"/>
              <a:buNone/>
            </a:pPr>
            <a:endParaRPr lang="en-US" dirty="0"/>
          </a:p>
          <a:p>
            <a:pPr indent="-172720">
              <a:buClr>
                <a:schemeClr val="dk1"/>
              </a:buClr>
              <a:buSzPct val="100000"/>
            </a:pPr>
            <a:r>
              <a:rPr lang="en-US" sz="3500" dirty="0"/>
              <a:t>So, put mixer, LO booster amplifier, and 11.7 GHz amplifier/filter chain on one board</a:t>
            </a:r>
          </a:p>
          <a:p>
            <a:pPr indent="-172720">
              <a:buClr>
                <a:schemeClr val="dk1"/>
              </a:buClr>
              <a:buSzPct val="100000"/>
            </a:pPr>
            <a:endParaRPr lang="en-US" dirty="0"/>
          </a:p>
          <a:p>
            <a:pPr indent="-172720">
              <a:buClr>
                <a:schemeClr val="dk1"/>
              </a:buClr>
              <a:buSzPct val="100000"/>
            </a:pPr>
            <a:r>
              <a:rPr lang="en-US" sz="3500" dirty="0"/>
              <a:t>W1GHZ makes 10 GHz Personal Beacon and Simple 10 GHz Transverter boards (amplified filters)</a:t>
            </a:r>
          </a:p>
        </p:txBody>
      </p:sp>
    </p:spTree>
    <p:extLst>
      <p:ext uri="{BB962C8B-B14F-4D97-AF65-F5344CB8AC3E}">
        <p14:creationId xmlns:p14="http://schemas.microsoft.com/office/powerpoint/2010/main" val="837182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b="1" dirty="0"/>
              <a:t>Evolution</a:t>
            </a:r>
            <a:br>
              <a:rPr lang="en-US" dirty="0"/>
            </a:br>
            <a:r>
              <a:rPr lang="en-US" dirty="0"/>
              <a:t>11.7 GHz Filter</a:t>
            </a:r>
            <a:endParaRPr dirty="0"/>
          </a:p>
        </p:txBody>
      </p:sp>
      <p:sp>
        <p:nvSpPr>
          <p:cNvPr id="283" name="Google Shape;283;p2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7145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b="1" dirty="0"/>
              <a:t>Pipe Cap Filters </a:t>
            </a:r>
            <a:r>
              <a:rPr lang="en-US" dirty="0"/>
              <a:t>(like most filters) may be designed to trade-off bandwidth for insertion loss – wire probe length does it</a:t>
            </a:r>
          </a:p>
          <a:p>
            <a:pPr marL="17145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dirty="0"/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Affordable </a:t>
            </a:r>
            <a:r>
              <a:rPr lang="en-US" b="1" dirty="0"/>
              <a:t>PCB</a:t>
            </a:r>
            <a:r>
              <a:rPr lang="en-US" dirty="0"/>
              <a:t> material is </a:t>
            </a:r>
            <a:r>
              <a:rPr lang="en-US" b="1" dirty="0"/>
              <a:t>lossy </a:t>
            </a:r>
            <a:r>
              <a:rPr lang="en-US" dirty="0"/>
              <a:t>at 11.7 GHz, so gain is needed to overcome both that loss and filter insertion loss</a:t>
            </a:r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dirty="0"/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b="1" dirty="0"/>
              <a:t>Sharp filtering </a:t>
            </a:r>
            <a:r>
              <a:rPr lang="en-US" dirty="0"/>
              <a:t>is needed to reduce </a:t>
            </a:r>
            <a:r>
              <a:rPr lang="en-US" b="1" dirty="0"/>
              <a:t>LO</a:t>
            </a:r>
            <a:r>
              <a:rPr lang="en-US" dirty="0"/>
              <a:t> and </a:t>
            </a:r>
            <a:r>
              <a:rPr lang="en-US" b="1" dirty="0"/>
              <a:t>Image</a:t>
            </a:r>
            <a:r>
              <a:rPr lang="en-US" dirty="0"/>
              <a:t> frequencies as those will lie in non-amateur EHF bands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1593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b="1" dirty="0"/>
              <a:t>Evolution</a:t>
            </a:r>
            <a:br>
              <a:rPr lang="en-US" dirty="0"/>
            </a:br>
            <a:r>
              <a:rPr lang="en-US" dirty="0"/>
              <a:t>Simplify extra circuits to One Board</a:t>
            </a:r>
            <a:endParaRPr dirty="0"/>
          </a:p>
        </p:txBody>
      </p:sp>
      <p:sp>
        <p:nvSpPr>
          <p:cNvPr id="290" name="Google Shape;290;p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7145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After several experiments settled on a  modification of W1GHZ “</a:t>
            </a:r>
            <a:r>
              <a:rPr lang="en-US" b="1" dirty="0"/>
              <a:t>Simple 10 GHz Transverter</a:t>
            </a:r>
            <a:r>
              <a:rPr lang="en-US" dirty="0"/>
              <a:t>” board by connecting </a:t>
            </a:r>
            <a:r>
              <a:rPr lang="en-US" b="1" dirty="0"/>
              <a:t>3 pipe-cap filters </a:t>
            </a:r>
            <a:r>
              <a:rPr lang="en-US" dirty="0"/>
              <a:t>and </a:t>
            </a:r>
            <a:r>
              <a:rPr lang="en-US" b="1" dirty="0"/>
              <a:t>5 amplifier stages </a:t>
            </a:r>
            <a:r>
              <a:rPr lang="en-US" dirty="0"/>
              <a:t>for 11.772 GHz</a:t>
            </a:r>
            <a:endParaRPr dirty="0"/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One amplifier stage was replaced with a MAR3+ for 435 MHz IF booster</a:t>
            </a:r>
            <a:endParaRPr dirty="0"/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Mixer in Transverter board is in spec</a:t>
            </a:r>
            <a:endParaRPr dirty="0"/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Modified board is  “quite messy” but worked perfectly</a:t>
            </a:r>
          </a:p>
          <a:p>
            <a:pPr marL="171450" lvl="0" indent="-203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21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7"/>
          <p:cNvSpPr txBox="1">
            <a:spLocks noGrp="1"/>
          </p:cNvSpPr>
          <p:nvPr>
            <p:ph type="title"/>
          </p:nvPr>
        </p:nvSpPr>
        <p:spPr>
          <a:xfrm>
            <a:off x="628650" y="239377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b="1" dirty="0"/>
              <a:t>Evolution 1</a:t>
            </a:r>
            <a:r>
              <a:rPr lang="en-US" b="1" baseline="30000" dirty="0"/>
              <a:t>st</a:t>
            </a:r>
            <a:r>
              <a:rPr lang="en-US" b="1" dirty="0"/>
              <a:t> attempt</a:t>
            </a:r>
            <a:br>
              <a:rPr lang="en-US" dirty="0"/>
            </a:br>
            <a:r>
              <a:rPr lang="en-US" dirty="0"/>
              <a:t>Hack W1GHZ 10 GHz Transverter PCB</a:t>
            </a:r>
            <a:endParaRPr dirty="0"/>
          </a:p>
        </p:txBody>
      </p:sp>
      <p:pic>
        <p:nvPicPr>
          <p:cNvPr id="297" name="Google Shape;297;p27" descr="A hand holding a piece of electronic equipmen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t="22267" b="18273"/>
          <a:stretch/>
        </p:blipFill>
        <p:spPr>
          <a:xfrm>
            <a:off x="705257" y="2765268"/>
            <a:ext cx="3809701" cy="300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 descr="A machine with wires and a scree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 l="28957" t="41412" r="21783" b="32038"/>
          <a:stretch/>
        </p:blipFill>
        <p:spPr>
          <a:xfrm>
            <a:off x="4571999" y="2765269"/>
            <a:ext cx="4202721" cy="3008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7"/>
          <p:cNvSpPr txBox="1"/>
          <p:nvPr/>
        </p:nvSpPr>
        <p:spPr>
          <a:xfrm>
            <a:off x="197224" y="1564940"/>
            <a:ext cx="831098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Coax lines added to make IF Booster and </a:t>
            </a: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pipe-caps,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amplifier </a:t>
            </a: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11.7 GHz Filter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the remaining amplifier stage to boost IF with MAR3+</a:t>
            </a:r>
            <a:endParaRPr dirty="0"/>
          </a:p>
        </p:txBody>
      </p:sp>
      <p:sp>
        <p:nvSpPr>
          <p:cNvPr id="301" name="Google Shape;301;p27"/>
          <p:cNvSpPr txBox="1"/>
          <p:nvPr/>
        </p:nvSpPr>
        <p:spPr>
          <a:xfrm>
            <a:off x="806824" y="5781635"/>
            <a:ext cx="750345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Bottom and Top of modified “Simple and Cheap10 GHz </a:t>
            </a:r>
            <a:r>
              <a:rPr lang="en-US" sz="1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Xvtr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Board”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56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628650" y="23603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b="1" dirty="0"/>
              <a:t>Evolution</a:t>
            </a:r>
            <a:br>
              <a:rPr lang="en-US" dirty="0"/>
            </a:br>
            <a:r>
              <a:rPr lang="en-US" dirty="0"/>
              <a:t>Filter Prototype Performance</a:t>
            </a:r>
            <a:endParaRPr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7DFEA3-0CFF-42E3-7AB8-77F2F24B7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43" y="1561598"/>
            <a:ext cx="7527380" cy="490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73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EE12-6971-BCB0-510D-99D1D8CD7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0940"/>
            <a:ext cx="7886700" cy="1268090"/>
          </a:xfrm>
        </p:spPr>
        <p:txBody>
          <a:bodyPr>
            <a:normAutofit fontScale="90000"/>
          </a:bodyPr>
          <a:lstStyle/>
          <a:p>
            <a:r>
              <a:rPr lang="en-US" dirty="0"/>
              <a:t>“Frigging Stupid Pipe Caps</a:t>
            </a:r>
            <a:br>
              <a:rPr lang="en-US" dirty="0"/>
            </a:br>
            <a:r>
              <a:rPr lang="en-US" sz="3100" dirty="0"/>
              <a:t>Can’t live </a:t>
            </a:r>
            <a:r>
              <a:rPr lang="en-US" sz="3100" dirty="0" err="1"/>
              <a:t>with’em</a:t>
            </a:r>
            <a:r>
              <a:rPr lang="en-US" sz="3100" dirty="0"/>
              <a:t> and can’t live </a:t>
            </a:r>
            <a:r>
              <a:rPr lang="en-US" sz="3100" dirty="0" err="1"/>
              <a:t>without’em</a:t>
            </a:r>
            <a:r>
              <a:rPr lang="en-US" sz="3100" dirty="0"/>
              <a:t>”*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C91579-8F95-B0E0-8540-52FA0B326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494608"/>
              </p:ext>
            </p:extLst>
          </p:nvPr>
        </p:nvGraphicFramePr>
        <p:xfrm>
          <a:off x="875697" y="1683737"/>
          <a:ext cx="7392606" cy="4310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303">
                  <a:extLst>
                    <a:ext uri="{9D8B030D-6E8A-4147-A177-3AD203B41FA5}">
                      <a16:colId xmlns:a16="http://schemas.microsoft.com/office/drawing/2014/main" val="246946332"/>
                    </a:ext>
                  </a:extLst>
                </a:gridCol>
                <a:gridCol w="3696303">
                  <a:extLst>
                    <a:ext uri="{9D8B030D-6E8A-4147-A177-3AD203B41FA5}">
                      <a16:colId xmlns:a16="http://schemas.microsoft.com/office/drawing/2014/main" val="724733091"/>
                    </a:ext>
                  </a:extLst>
                </a:gridCol>
              </a:tblGrid>
              <a:tr h="6341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PIPE CAPS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OTHER 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27759"/>
                  </a:ext>
                </a:extLst>
              </a:tr>
              <a:tr h="6341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COST $1, Several Hours first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COST $ 1,000, No effort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87131"/>
                  </a:ext>
                </a:extLst>
              </a:tr>
              <a:tr h="6341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Visual – Eh, who’s looking?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Looks Great, but hidden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742141"/>
                  </a:ext>
                </a:extLst>
              </a:tr>
              <a:tr h="8863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Performance  </a:t>
                      </a:r>
                    </a:p>
                    <a:p>
                      <a:pPr algn="ctr"/>
                      <a:r>
                        <a:rPr lang="en-US" sz="2000" dirty="0"/>
                        <a:t>Quite acceptable if put in series with amplifier stages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Performance </a:t>
                      </a:r>
                    </a:p>
                    <a:p>
                      <a:pPr algn="ctr"/>
                      <a:r>
                        <a:rPr lang="en-US" sz="2000" dirty="0"/>
                        <a:t>Great in one unit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016776"/>
                  </a:ext>
                </a:extLst>
              </a:tr>
              <a:tr h="6341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Tuning – Pretty easy, and adjustable across wide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Tuning – usually limited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46568"/>
                  </a:ext>
                </a:extLst>
              </a:tr>
              <a:tr h="6341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Satisfaction – Built it myself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Satisfaction – Bought it myself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626635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1F1CB4-5BDB-2872-21AD-54ABF05D816F}"/>
              </a:ext>
            </a:extLst>
          </p:cNvPr>
          <p:cNvSpPr txBox="1">
            <a:spLocks/>
          </p:cNvSpPr>
          <p:nvPr/>
        </p:nvSpPr>
        <p:spPr>
          <a:xfrm>
            <a:off x="154088" y="6044497"/>
            <a:ext cx="3727048" cy="448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* Quote from WA1MBA</a:t>
            </a:r>
          </a:p>
        </p:txBody>
      </p:sp>
    </p:spTree>
    <p:extLst>
      <p:ext uri="{BB962C8B-B14F-4D97-AF65-F5344CB8AC3E}">
        <p14:creationId xmlns:p14="http://schemas.microsoft.com/office/powerpoint/2010/main" val="4176058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1CDB-699D-5A76-43F4-E1DD529CB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684"/>
            <a:ext cx="7886700" cy="376177"/>
          </a:xfrm>
        </p:spPr>
        <p:txBody>
          <a:bodyPr>
            <a:normAutofit fontScale="90000"/>
          </a:bodyPr>
          <a:lstStyle/>
          <a:p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CB95F2-CCBD-7F2D-CCEC-47D6149BE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5" y="34860"/>
            <a:ext cx="8727311" cy="6571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2011DD-D9D8-954C-34FE-DBF6044A1485}"/>
              </a:ext>
            </a:extLst>
          </p:cNvPr>
          <p:cNvSpPr txBox="1"/>
          <p:nvPr/>
        </p:nvSpPr>
        <p:spPr>
          <a:xfrm>
            <a:off x="446511" y="144684"/>
            <a:ext cx="825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20 Meter CW QSO while on Jet Blue Flight 2066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0CCBD-F13D-F0A2-ABCB-D80DD24A77DE}"/>
              </a:ext>
            </a:extLst>
          </p:cNvPr>
          <p:cNvSpPr txBox="1"/>
          <p:nvPr/>
        </p:nvSpPr>
        <p:spPr>
          <a:xfrm>
            <a:off x="5911148" y="1243146"/>
            <a:ext cx="278634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WA1MBA (MA)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WA1VEI (FL)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14.057  559 529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APR 20, 2026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11:29 Z</a:t>
            </a:r>
          </a:p>
        </p:txBody>
      </p:sp>
    </p:spTree>
    <p:extLst>
      <p:ext uri="{BB962C8B-B14F-4D97-AF65-F5344CB8AC3E}">
        <p14:creationId xmlns:p14="http://schemas.microsoft.com/office/powerpoint/2010/main" val="17283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ADB72-9FEC-8EE8-FB79-96329091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584" y="365126"/>
            <a:ext cx="3703900" cy="2250752"/>
          </a:xfrm>
        </p:spPr>
        <p:txBody>
          <a:bodyPr>
            <a:normAutofit fontScale="90000"/>
          </a:bodyPr>
          <a:lstStyle/>
          <a:p>
            <a:r>
              <a:rPr lang="en-US" dirty="0"/>
              <a:t>Better result if you make a Jig for </a:t>
            </a:r>
            <a:br>
              <a:rPr lang="en-US" dirty="0"/>
            </a:br>
            <a:r>
              <a:rPr lang="en-US" dirty="0"/>
              <a:t>Soldering Pipe Caps to Board</a:t>
            </a:r>
            <a:br>
              <a:rPr lang="en-US" dirty="0"/>
            </a:br>
            <a:r>
              <a:rPr lang="en-US" sz="3100" dirty="0"/>
              <a:t>(thanks Don W1FKF)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09076-03FD-2E84-709D-6A0EA5ABD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58"/>
          <a:stretch>
            <a:fillRect/>
          </a:stretch>
        </p:blipFill>
        <p:spPr>
          <a:xfrm>
            <a:off x="443455" y="521253"/>
            <a:ext cx="4439822" cy="3970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F265D8-C057-9D28-5186-DB9DB7D9C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4"/>
          <a:stretch>
            <a:fillRect/>
          </a:stretch>
        </p:blipFill>
        <p:spPr>
          <a:xfrm rot="16200000">
            <a:off x="4770189" y="2489342"/>
            <a:ext cx="3858249" cy="46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12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DE62-6CED-655F-90EB-5BD330B79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614"/>
            <a:ext cx="7886700" cy="1325563"/>
          </a:xfrm>
        </p:spPr>
        <p:txBody>
          <a:bodyPr/>
          <a:lstStyle/>
          <a:p>
            <a:r>
              <a:rPr lang="en-US" dirty="0"/>
              <a:t>Adjusting and Reproducing </a:t>
            </a:r>
            <a:br>
              <a:rPr lang="en-US" dirty="0"/>
            </a:br>
            <a:r>
              <a:rPr lang="en-US" dirty="0"/>
              <a:t>Pipe-Cap Probe Lengths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21D3F8-575A-C408-BF87-2FF9AEA2D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6" t="338" r="-3362" b="48016"/>
          <a:stretch>
            <a:fillRect/>
          </a:stretch>
        </p:blipFill>
        <p:spPr>
          <a:xfrm>
            <a:off x="80342" y="2647581"/>
            <a:ext cx="4491658" cy="3541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DDC41-456D-56CA-B5CA-F939CB25D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2" t="12152" b="17975"/>
          <a:stretch>
            <a:fillRect/>
          </a:stretch>
        </p:blipFill>
        <p:spPr>
          <a:xfrm>
            <a:off x="5093440" y="1441177"/>
            <a:ext cx="3970218" cy="479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C76A13-BC31-50EA-84DB-AC4F9AC67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02"/>
          <a:stretch>
            <a:fillRect/>
          </a:stretch>
        </p:blipFill>
        <p:spPr>
          <a:xfrm>
            <a:off x="3400890" y="3892374"/>
            <a:ext cx="2554967" cy="30267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835A71-3280-67C6-8C80-10841454A61F}"/>
              </a:ext>
            </a:extLst>
          </p:cNvPr>
          <p:cNvSpPr txBox="1">
            <a:spLocks/>
          </p:cNvSpPr>
          <p:nvPr/>
        </p:nvSpPr>
        <p:spPr>
          <a:xfrm>
            <a:off x="433739" y="1273209"/>
            <a:ext cx="43118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</a:rPr>
              <a:t>Working in the Blind</a:t>
            </a:r>
          </a:p>
          <a:p>
            <a:r>
              <a:rPr lang="en-US" sz="2800" dirty="0">
                <a:solidFill>
                  <a:srgbClr val="FF0000"/>
                </a:solidFill>
              </a:rPr>
              <a:t>makes it difficult to</a:t>
            </a:r>
          </a:p>
          <a:p>
            <a:r>
              <a:rPr lang="en-US" sz="2800" dirty="0">
                <a:solidFill>
                  <a:srgbClr val="FF0000"/>
                </a:solidFill>
              </a:rPr>
              <a:t>get probe lengths right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9D0EACB-32C3-FB04-6A01-FC8E2ED21A6B}"/>
              </a:ext>
            </a:extLst>
          </p:cNvPr>
          <p:cNvSpPr/>
          <p:nvPr/>
        </p:nvSpPr>
        <p:spPr>
          <a:xfrm rot="3038055">
            <a:off x="5307472" y="5035375"/>
            <a:ext cx="228477" cy="7407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91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22622D-D9D8-139B-F5CF-69C88FFB5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8" y="123541"/>
            <a:ext cx="5618179" cy="66109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12A348F-BBD9-1A3F-B638-58C634AD204B}"/>
              </a:ext>
            </a:extLst>
          </p:cNvPr>
          <p:cNvSpPr/>
          <p:nvPr/>
        </p:nvSpPr>
        <p:spPr>
          <a:xfrm>
            <a:off x="1628471" y="4549245"/>
            <a:ext cx="5810492" cy="218521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2">
                <a:lumMod val="90000"/>
                <a:lumOff val="10000"/>
              </a:scheme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50800" dir="2700000" algn="bl" rotWithShape="0">
                    <a:schemeClr val="accent1"/>
                  </a:outerShdw>
                </a:effectLst>
              </a:rPr>
              <a:t>LOOK KEMOSABE, </a:t>
            </a:r>
          </a:p>
          <a:p>
            <a:pPr algn="ctr"/>
            <a:r>
              <a:rPr lang="en-US" sz="4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50800" dir="2700000" algn="bl" rotWithShape="0">
                    <a:schemeClr val="accent1"/>
                  </a:outerShdw>
                </a:effectLst>
              </a:rPr>
              <a:t>THERE IN THE DIRT</a:t>
            </a:r>
          </a:p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dist="50800" dir="2700000" algn="bl" rotWithShape="0">
                    <a:schemeClr val="accent1"/>
                  </a:outerShdw>
                </a:effectLst>
              </a:rPr>
              <a:t>A GOLDEN PIN </a:t>
            </a:r>
          </a:p>
        </p:txBody>
      </p:sp>
    </p:spTree>
    <p:extLst>
      <p:ext uri="{BB962C8B-B14F-4D97-AF65-F5344CB8AC3E}">
        <p14:creationId xmlns:p14="http://schemas.microsoft.com/office/powerpoint/2010/main" val="69748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Pins for Pipe-cap Filter Probes</a:t>
            </a:r>
            <a:br>
              <a:rPr lang="en-US" dirty="0"/>
            </a:br>
            <a:r>
              <a:rPr lang="en-US" sz="3100" dirty="0"/>
              <a:t>Precise Length, Mouser &amp; Digikey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17" y="1819835"/>
            <a:ext cx="6235078" cy="50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9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1C84-5144-9201-67F4-BADBE9396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902" y="955435"/>
            <a:ext cx="2496515" cy="4056403"/>
          </a:xfrm>
        </p:spPr>
        <p:txBody>
          <a:bodyPr/>
          <a:lstStyle/>
          <a:p>
            <a:r>
              <a:rPr lang="en-US" dirty="0"/>
              <a:t>Tuning is pretty straight-forward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Easiest if you have a sweeper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BC491C-1C71-F59B-DABF-A7EE4F735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3298"/>
            <a:ext cx="5116010" cy="679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12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10 GHz Pipe-Cap Filter with Pins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741"/>
            <a:ext cx="9151809" cy="55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8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615" y="0"/>
            <a:ext cx="7886700" cy="1325563"/>
          </a:xfrm>
        </p:spPr>
        <p:txBody>
          <a:bodyPr/>
          <a:lstStyle/>
          <a:p>
            <a:r>
              <a:rPr lang="en-US" sz="3600" b="1" dirty="0"/>
              <a:t>12 GHz Pipe-Cap Filter with Pins</a:t>
            </a:r>
            <a:br>
              <a:rPr lang="en-US" b="1" dirty="0"/>
            </a:br>
            <a:r>
              <a:rPr lang="en-US" b="1" dirty="0"/>
              <a:t>24 &amp; 47 GHz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" y="1264024"/>
            <a:ext cx="9051236" cy="550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49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Pipe-Cap Filter Note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about pipe-cap filter loss?</a:t>
            </a:r>
          </a:p>
          <a:p>
            <a:r>
              <a:rPr lang="en-US" dirty="0"/>
              <a:t>Some loss is good</a:t>
            </a:r>
          </a:p>
          <a:p>
            <a:r>
              <a:rPr lang="en-US" dirty="0"/>
              <a:t>Loss between amplifier stages reduces interaction between pipe-caps</a:t>
            </a:r>
          </a:p>
          <a:p>
            <a:pPr lvl="1"/>
            <a:r>
              <a:rPr lang="en-US" sz="2800" dirty="0"/>
              <a:t>Smoother tuning</a:t>
            </a:r>
          </a:p>
          <a:p>
            <a:pPr lvl="1"/>
            <a:r>
              <a:rPr lang="en-US" sz="2800" dirty="0"/>
              <a:t>Improved stability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600" i="1" dirty="0"/>
              <a:t>                 Say it Loud, Say it Clear </a:t>
            </a:r>
          </a:p>
          <a:p>
            <a:pPr marL="0" indent="0">
              <a:buNone/>
            </a:pPr>
            <a:r>
              <a:rPr lang="en-US" sz="4800" i="1" dirty="0"/>
              <a:t>       “Gain is cheap”</a:t>
            </a:r>
          </a:p>
        </p:txBody>
      </p:sp>
    </p:spTree>
    <p:extLst>
      <p:ext uri="{BB962C8B-B14F-4D97-AF65-F5344CB8AC3E}">
        <p14:creationId xmlns:p14="http://schemas.microsoft.com/office/powerpoint/2010/main" val="489924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Noise -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41" y="1825625"/>
            <a:ext cx="827442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All synthesizers have phase noise</a:t>
            </a:r>
          </a:p>
          <a:p>
            <a:r>
              <a:rPr lang="en-US" dirty="0"/>
              <a:t>Reduce phase noise by frequency selection</a:t>
            </a:r>
          </a:p>
          <a:p>
            <a:r>
              <a:rPr lang="en-US" dirty="0"/>
              <a:t>Pick an LO frequency that uses integer-N PLL</a:t>
            </a:r>
          </a:p>
          <a:p>
            <a:r>
              <a:rPr lang="en-US" dirty="0"/>
              <a:t>Set beacon frequency with RFZero™ IF </a:t>
            </a:r>
          </a:p>
          <a:p>
            <a:r>
              <a:rPr lang="en-US" dirty="0"/>
              <a:t>No reason IF frequency must be in ham band, but need to filter out unwanted harmonics</a:t>
            </a:r>
          </a:p>
          <a:p>
            <a:r>
              <a:rPr lang="en-US" dirty="0"/>
              <a:t>Want to choose IF so that subsequent mixing components LO and Image can be sufficiently rejected by pipe-cap filters – higher IF is better</a:t>
            </a:r>
          </a:p>
        </p:txBody>
      </p:sp>
    </p:spTree>
    <p:extLst>
      <p:ext uri="{BB962C8B-B14F-4D97-AF65-F5344CB8AC3E}">
        <p14:creationId xmlns:p14="http://schemas.microsoft.com/office/powerpoint/2010/main" val="3888780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dirty="0"/>
              <a:t>First trial PCB </a:t>
            </a:r>
            <a:r>
              <a:rPr lang="en-US" u="sng" dirty="0"/>
              <a:t>re-design</a:t>
            </a:r>
            <a:r>
              <a:rPr lang="en-US" dirty="0"/>
              <a:t> for</a:t>
            </a:r>
            <a:br>
              <a:rPr lang="en-US" dirty="0"/>
            </a:br>
            <a:r>
              <a:rPr lang="en-US" dirty="0"/>
              <a:t>Beacon Project</a:t>
            </a:r>
            <a:endParaRPr dirty="0"/>
          </a:p>
        </p:txBody>
      </p:sp>
      <p:pic>
        <p:nvPicPr>
          <p:cNvPr id="506" name="Google Shape;506;p36" descr="A red and black background with circles and line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2588" y="1690689"/>
            <a:ext cx="6069581" cy="437586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6"/>
          <p:cNvSpPr txBox="1"/>
          <p:nvPr/>
        </p:nvSpPr>
        <p:spPr>
          <a:xfrm>
            <a:off x="385483" y="812754"/>
            <a:ext cx="1081408" cy="646331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 </a:t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 dirty="0"/>
          </a:p>
        </p:txBody>
      </p:sp>
      <p:cxnSp>
        <p:nvCxnSpPr>
          <p:cNvPr id="508" name="Google Shape;508;p36"/>
          <p:cNvCxnSpPr>
            <a:stCxn id="507" idx="3"/>
          </p:cNvCxnSpPr>
          <p:nvPr/>
        </p:nvCxnSpPr>
        <p:spPr>
          <a:xfrm>
            <a:off x="1466891" y="1135920"/>
            <a:ext cx="286499" cy="5547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</p:cxnSp>
      <p:sp>
        <p:nvSpPr>
          <p:cNvPr id="509" name="Google Shape;509;p36"/>
          <p:cNvSpPr txBox="1"/>
          <p:nvPr/>
        </p:nvSpPr>
        <p:spPr>
          <a:xfrm>
            <a:off x="89647" y="2697135"/>
            <a:ext cx="950333" cy="369332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MIXER</a:t>
            </a:r>
            <a:endParaRPr/>
          </a:p>
        </p:txBody>
      </p:sp>
      <p:cxnSp>
        <p:nvCxnSpPr>
          <p:cNvPr id="510" name="Google Shape;510;p36"/>
          <p:cNvCxnSpPr>
            <a:stCxn id="509" idx="3"/>
          </p:cNvCxnSpPr>
          <p:nvPr/>
        </p:nvCxnSpPr>
        <p:spPr>
          <a:xfrm>
            <a:off x="1039980" y="2881801"/>
            <a:ext cx="907200" cy="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</p:cxnSp>
      <p:sp>
        <p:nvSpPr>
          <p:cNvPr id="511" name="Google Shape;511;p36"/>
          <p:cNvSpPr txBox="1"/>
          <p:nvPr/>
        </p:nvSpPr>
        <p:spPr>
          <a:xfrm>
            <a:off x="89647" y="4914821"/>
            <a:ext cx="943120" cy="646331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 dirty="0"/>
          </a:p>
        </p:txBody>
      </p:sp>
      <p:cxnSp>
        <p:nvCxnSpPr>
          <p:cNvPr id="512" name="Google Shape;512;p36"/>
          <p:cNvCxnSpPr>
            <a:stCxn id="511" idx="3"/>
          </p:cNvCxnSpPr>
          <p:nvPr/>
        </p:nvCxnSpPr>
        <p:spPr>
          <a:xfrm>
            <a:off x="1032767" y="5237987"/>
            <a:ext cx="821100" cy="0"/>
          </a:xfrm>
          <a:prstGeom prst="straightConnector1">
            <a:avLst/>
          </a:prstGeom>
          <a:noFill/>
          <a:ln w="476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</p:cxnSp>
      <p:sp>
        <p:nvSpPr>
          <p:cNvPr id="513" name="Google Shape;513;p36"/>
          <p:cNvSpPr txBox="1"/>
          <p:nvPr/>
        </p:nvSpPr>
        <p:spPr>
          <a:xfrm>
            <a:off x="2323652" y="6014941"/>
            <a:ext cx="1241116" cy="646331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endParaRPr/>
          </a:p>
        </p:txBody>
      </p:sp>
      <p:sp>
        <p:nvSpPr>
          <p:cNvPr id="514" name="Google Shape;514;p36"/>
          <p:cNvSpPr txBox="1"/>
          <p:nvPr/>
        </p:nvSpPr>
        <p:spPr>
          <a:xfrm>
            <a:off x="0" y="4106908"/>
            <a:ext cx="1077041" cy="646331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BOOST</a:t>
            </a:r>
            <a:endParaRPr/>
          </a:p>
        </p:txBody>
      </p:sp>
      <p:cxnSp>
        <p:nvCxnSpPr>
          <p:cNvPr id="515" name="Google Shape;515;p36"/>
          <p:cNvCxnSpPr>
            <a:stCxn id="514" idx="3"/>
          </p:cNvCxnSpPr>
          <p:nvPr/>
        </p:nvCxnSpPr>
        <p:spPr>
          <a:xfrm flipV="1">
            <a:off x="1077041" y="4409374"/>
            <a:ext cx="794700" cy="20700"/>
          </a:xfrm>
          <a:prstGeom prst="straightConnector1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</p:cxnSp>
      <p:sp>
        <p:nvSpPr>
          <p:cNvPr id="516" name="Google Shape;516;p36"/>
          <p:cNvSpPr/>
          <p:nvPr/>
        </p:nvSpPr>
        <p:spPr>
          <a:xfrm>
            <a:off x="2323652" y="1549101"/>
            <a:ext cx="5111125" cy="4355208"/>
          </a:xfrm>
          <a:prstGeom prst="rect">
            <a:avLst/>
          </a:prstGeom>
          <a:solidFill>
            <a:schemeClr val="accent1">
              <a:alpha val="12941"/>
            </a:schemeClr>
          </a:solidFill>
          <a:ln w="19050" cap="flat" cmpd="sng">
            <a:solidFill>
              <a:srgbClr val="08283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6"/>
          <p:cNvSpPr txBox="1"/>
          <p:nvPr/>
        </p:nvSpPr>
        <p:spPr>
          <a:xfrm>
            <a:off x="7723990" y="3066467"/>
            <a:ext cx="1222786" cy="1200329"/>
          </a:xfrm>
          <a:prstGeom prst="rect">
            <a:avLst/>
          </a:prstGeom>
          <a:solidFill>
            <a:srgbClr val="C7EDF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RF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FILTER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AMP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SECTION</a:t>
            </a:r>
            <a:endParaRPr dirty="0"/>
          </a:p>
        </p:txBody>
      </p:sp>
      <p:cxnSp>
        <p:nvCxnSpPr>
          <p:cNvPr id="518" name="Google Shape;518;p36"/>
          <p:cNvCxnSpPr>
            <a:stCxn id="517" idx="1"/>
            <a:endCxn id="516" idx="3"/>
          </p:cNvCxnSpPr>
          <p:nvPr/>
        </p:nvCxnSpPr>
        <p:spPr>
          <a:xfrm flipH="1">
            <a:off x="7434777" y="3666632"/>
            <a:ext cx="289213" cy="6007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</p:cxnSp>
      <p:sp>
        <p:nvSpPr>
          <p:cNvPr id="519" name="Google Shape;519;p36"/>
          <p:cNvSpPr txBox="1">
            <a:spLocks noGrp="1"/>
          </p:cNvSpPr>
          <p:nvPr>
            <p:ph type="ftr" idx="11"/>
          </p:nvPr>
        </p:nvSpPr>
        <p:spPr>
          <a:xfrm>
            <a:off x="3986380" y="6296147"/>
            <a:ext cx="43490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WA1MBA  + W1GHZ – Q65 Beacon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5 amplifier stages, 3 Pipe Caps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351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252A-CBD5-3933-77B7-FE32D8D19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5.7 thru 47 GHz Q65 Beacons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ADD88-400C-52AA-DF95-1AF1871E2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Original Intent – 47 GHz Beacon to show activity on the band</a:t>
            </a:r>
          </a:p>
          <a:p>
            <a:r>
              <a:rPr lang="en-US" dirty="0"/>
              <a:t>Has become: Make a simple and cheap beacon board</a:t>
            </a:r>
          </a:p>
          <a:p>
            <a:r>
              <a:rPr lang="en-US" dirty="0"/>
              <a:t>Get Morse and Q65 Modes on Microwave bands</a:t>
            </a:r>
          </a:p>
          <a:p>
            <a:r>
              <a:rPr lang="en-US" dirty="0"/>
              <a:t>Build from existing proven designs</a:t>
            </a:r>
          </a:p>
          <a:p>
            <a:r>
              <a:rPr lang="en-US" dirty="0"/>
              <a:t>Obtain good LO and Image rejection</a:t>
            </a:r>
          </a:p>
        </p:txBody>
      </p:sp>
    </p:spTree>
    <p:extLst>
      <p:ext uri="{BB962C8B-B14F-4D97-AF65-F5344CB8AC3E}">
        <p14:creationId xmlns:p14="http://schemas.microsoft.com/office/powerpoint/2010/main" val="2438505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First Trial PCB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Five</a:t>
            </a:r>
            <a:r>
              <a:rPr lang="en-US" dirty="0"/>
              <a:t> amplifier stages</a:t>
            </a:r>
          </a:p>
          <a:p>
            <a:r>
              <a:rPr lang="en-US" dirty="0"/>
              <a:t>Test = </a:t>
            </a:r>
            <a:r>
              <a:rPr lang="en-US" i="1" dirty="0"/>
              <a:t>Too much gain</a:t>
            </a:r>
          </a:p>
          <a:p>
            <a:r>
              <a:rPr lang="en-US" dirty="0"/>
              <a:t>Excess LO and Image leakage</a:t>
            </a:r>
          </a:p>
          <a:p>
            <a:r>
              <a:rPr lang="en-US" dirty="0"/>
              <a:t>Excessive cost with 5 amplifier stages</a:t>
            </a:r>
          </a:p>
          <a:p>
            <a:endParaRPr lang="en-US" dirty="0"/>
          </a:p>
          <a:p>
            <a:r>
              <a:rPr lang="en-US" u="sng" dirty="0"/>
              <a:t>Redesign</a:t>
            </a:r>
            <a:r>
              <a:rPr lang="en-US" dirty="0"/>
              <a:t> with </a:t>
            </a:r>
            <a:r>
              <a:rPr lang="en-US" b="1" dirty="0"/>
              <a:t>Four</a:t>
            </a:r>
            <a:r>
              <a:rPr lang="en-US" dirty="0"/>
              <a:t> amplifier stages for Version 2</a:t>
            </a:r>
          </a:p>
        </p:txBody>
      </p:sp>
    </p:spTree>
    <p:extLst>
      <p:ext uri="{BB962C8B-B14F-4D97-AF65-F5344CB8AC3E}">
        <p14:creationId xmlns:p14="http://schemas.microsoft.com/office/powerpoint/2010/main" val="471779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EB14-312E-83DE-B770-E1EC4CE7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4756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4000" dirty="0"/>
              <a:t>QBEACON CIRCUIT BOARD V2</a:t>
            </a:r>
            <a:br>
              <a:rPr lang="en-US" sz="4000" b="1" dirty="0"/>
            </a:br>
            <a:r>
              <a:rPr lang="en-US" sz="4000" i="1" dirty="0"/>
              <a:t>Simpler and Cheaper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F4E27A-CEB2-DF87-6E41-63BF6D7C62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2" t="12173" r="24303" b="54406"/>
          <a:stretch>
            <a:fillRect/>
          </a:stretch>
        </p:blipFill>
        <p:spPr>
          <a:xfrm rot="10800000">
            <a:off x="4625833" y="1543568"/>
            <a:ext cx="3889517" cy="3192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4CEC1-6408-2839-4F70-A85B56433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7" y="1543571"/>
            <a:ext cx="3899468" cy="3192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E5FBE2-609E-A797-BCAB-8DE970F60C4D}"/>
              </a:ext>
            </a:extLst>
          </p:cNvPr>
          <p:cNvSpPr txBox="1"/>
          <p:nvPr/>
        </p:nvSpPr>
        <p:spPr>
          <a:xfrm>
            <a:off x="81024" y="4858639"/>
            <a:ext cx="8854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Up-Converter for 5,10 GHz + Microwave Beacons</a:t>
            </a:r>
          </a:p>
          <a:p>
            <a:pPr algn="ctr"/>
            <a:r>
              <a:rPr lang="en-US" sz="2000" dirty="0"/>
              <a:t> (add multiplier for 24 &amp; 47)</a:t>
            </a:r>
          </a:p>
          <a:p>
            <a:pPr algn="ctr"/>
            <a:r>
              <a:rPr lang="en-US" sz="2000" dirty="0"/>
              <a:t>IF Amplifier, Mixer, </a:t>
            </a:r>
            <a:r>
              <a:rPr lang="en-US" sz="2000" b="1" dirty="0"/>
              <a:t>4 RF Amplifiers, 3 Pipe-Cap Filters</a:t>
            </a:r>
          </a:p>
          <a:p>
            <a:pPr algn="ctr"/>
            <a:r>
              <a:rPr lang="en-US" sz="2000" b="1" dirty="0"/>
              <a:t>External: LO 5 </a:t>
            </a:r>
            <a:r>
              <a:rPr lang="en-US" sz="2000" dirty="0"/>
              <a:t>-13 GHz at +7 dBm, 435 MHz IF at -12dBm</a:t>
            </a:r>
          </a:p>
          <a:p>
            <a:pPr algn="ctr"/>
            <a:r>
              <a:rPr lang="en-US" sz="2000" dirty="0"/>
              <a:t>RF Out at +7dBm     Requires: 8VDC at 250 mA</a:t>
            </a:r>
          </a:p>
        </p:txBody>
      </p:sp>
    </p:spTree>
    <p:extLst>
      <p:ext uri="{BB962C8B-B14F-4D97-AF65-F5344CB8AC3E}">
        <p14:creationId xmlns:p14="http://schemas.microsoft.com/office/powerpoint/2010/main" val="2121458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80332-616A-7823-AF59-47C4E6856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37C35C-2F4B-5C72-F619-BD7812A52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32286"/>
          <a:stretch>
            <a:fillRect/>
          </a:stretch>
        </p:blipFill>
        <p:spPr>
          <a:xfrm>
            <a:off x="202557" y="125997"/>
            <a:ext cx="8738886" cy="660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65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1B581-5489-DCF7-8967-9C846939F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835B-8313-803C-A9EA-085F8CCD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29" y="365126"/>
            <a:ext cx="8040221" cy="1325563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Enclosure Increases LO Leakage </a:t>
            </a:r>
            <a:br>
              <a:rPr lang="en-US" dirty="0"/>
            </a:br>
            <a:r>
              <a:rPr lang="en-US" dirty="0"/>
              <a:t>Standard size aluminum box from Amazon.</a:t>
            </a:r>
            <a:br>
              <a:rPr lang="en-US" dirty="0"/>
            </a:br>
            <a:r>
              <a:rPr lang="en-US" sz="2700" dirty="0"/>
              <a:t>LO couples from input to output, </a:t>
            </a:r>
            <a:r>
              <a:rPr lang="en-US" sz="2700" b="1" dirty="0"/>
              <a:t>RF </a:t>
            </a:r>
            <a:r>
              <a:rPr lang="en-US" sz="2800" b="1" dirty="0"/>
              <a:t>Absorber </a:t>
            </a:r>
            <a:r>
              <a:rPr lang="en-US" sz="2800" dirty="0"/>
              <a:t>reduces it</a:t>
            </a:r>
            <a:endParaRPr lang="en-US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8FFB1-C5C9-F810-5003-F106842BC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29" y="2250681"/>
            <a:ext cx="4466127" cy="4351338"/>
          </a:xfrm>
        </p:spPr>
        <p:txBody>
          <a:bodyPr>
            <a:normAutofit/>
          </a:bodyPr>
          <a:lstStyle/>
          <a:p>
            <a:r>
              <a:rPr lang="en-US" dirty="0"/>
              <a:t>Glued ferrite loaded silicone rubber to enclosure walls</a:t>
            </a:r>
          </a:p>
          <a:p>
            <a:r>
              <a:rPr lang="en-US" dirty="0"/>
              <a:t>Tested each experiment for LO Leakage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207AA-7DD2-FB6C-0DC9-693A17E7E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11308" r="6514" b="27595"/>
          <a:stretch>
            <a:fillRect/>
          </a:stretch>
        </p:blipFill>
        <p:spPr>
          <a:xfrm>
            <a:off x="4572000" y="2250681"/>
            <a:ext cx="4229973" cy="392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85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9B9A-1EDC-94B4-1C3A-B7DA87B8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Absorber use to reduce LO Leakage in RF output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F19588-3F4B-BC5C-A8CF-7F8976D1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01B4E-C167-4CF6-931C-3D150438F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26195"/>
            <a:ext cx="7886700" cy="504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78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9124"/>
            <a:ext cx="7886700" cy="1052666"/>
          </a:xfrm>
        </p:spPr>
        <p:txBody>
          <a:bodyPr>
            <a:normAutofit/>
          </a:bodyPr>
          <a:lstStyle/>
          <a:p>
            <a:r>
              <a:rPr lang="en-US" dirty="0"/>
              <a:t>V2 PC board in Enclosure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8" y="1003747"/>
            <a:ext cx="5125365" cy="549566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863603">
            <a:off x="4267198" y="4625788"/>
            <a:ext cx="2259106" cy="546847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45309" y="1381639"/>
            <a:ext cx="2476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Inexpensive</a:t>
            </a:r>
          </a:p>
          <a:p>
            <a:pPr algn="ctr"/>
            <a:r>
              <a:rPr lang="en-US" sz="2400" b="1" dirty="0"/>
              <a:t>Extruded aluminum enclosure from Amazon</a:t>
            </a:r>
          </a:p>
        </p:txBody>
      </p:sp>
      <p:sp>
        <p:nvSpPr>
          <p:cNvPr id="2" name="Left Arrow 5">
            <a:extLst>
              <a:ext uri="{FF2B5EF4-FFF2-40B4-BE49-F238E27FC236}">
                <a16:creationId xmlns:a16="http://schemas.microsoft.com/office/drawing/2014/main" id="{98E2842A-2F6F-E641-4614-E39412425E06}"/>
              </a:ext>
            </a:extLst>
          </p:cNvPr>
          <p:cNvSpPr/>
          <p:nvPr/>
        </p:nvSpPr>
        <p:spPr>
          <a:xfrm rot="19884555">
            <a:off x="4832514" y="2510179"/>
            <a:ext cx="1561944" cy="347581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61B5C-EB3B-37E8-575C-1BB4CDD805A0}"/>
              </a:ext>
            </a:extLst>
          </p:cNvPr>
          <p:cNvSpPr txBox="1"/>
          <p:nvPr/>
        </p:nvSpPr>
        <p:spPr>
          <a:xfrm>
            <a:off x="6368459" y="4234612"/>
            <a:ext cx="2476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Single Piece of </a:t>
            </a:r>
          </a:p>
          <a:p>
            <a:pPr algn="ctr"/>
            <a:r>
              <a:rPr lang="en-US" sz="2400" b="1" dirty="0"/>
              <a:t>TOJOIN 2mm</a:t>
            </a:r>
          </a:p>
          <a:p>
            <a:pPr algn="ctr"/>
            <a:r>
              <a:rPr lang="en-US" sz="2400" b="1" dirty="0"/>
              <a:t>Absorber reduces </a:t>
            </a:r>
          </a:p>
          <a:p>
            <a:pPr algn="ctr"/>
            <a:r>
              <a:rPr lang="en-US" sz="2400" b="1" dirty="0"/>
              <a:t>LO and Image Leakage</a:t>
            </a:r>
          </a:p>
        </p:txBody>
      </p:sp>
    </p:spTree>
    <p:extLst>
      <p:ext uri="{BB962C8B-B14F-4D97-AF65-F5344CB8AC3E}">
        <p14:creationId xmlns:p14="http://schemas.microsoft.com/office/powerpoint/2010/main" val="231565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2D40E-463D-727B-FF18-D4415881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Jim’s Q65 beacon board without a filter?</a:t>
            </a:r>
          </a:p>
        </p:txBody>
      </p:sp>
      <p:pic>
        <p:nvPicPr>
          <p:cNvPr id="4" name="Google Shape;239;p21" descr="A circuit board with many wires&#10;&#10;AI-generated content may be incorrect.">
            <a:extLst>
              <a:ext uri="{FF2B5EF4-FFF2-40B4-BE49-F238E27FC236}">
                <a16:creationId xmlns:a16="http://schemas.microsoft.com/office/drawing/2014/main" id="{01803D7B-1F73-C2E3-BE25-7F1C836F23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2631"/>
          <a:stretch/>
        </p:blipFill>
        <p:spPr>
          <a:xfrm>
            <a:off x="960698" y="1959336"/>
            <a:ext cx="6817489" cy="4533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7214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KM5PO V2 47 GHz Beacon</a:t>
            </a:r>
            <a:br>
              <a:rPr lang="en-US" dirty="0"/>
            </a:br>
            <a:r>
              <a:rPr lang="en-US" dirty="0"/>
              <a:t>with QBEACON board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3" y="1752802"/>
            <a:ext cx="7871057" cy="51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3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7AFB1-07AA-B897-22CE-79F87821D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4"/>
          <a:stretch>
            <a:fillRect/>
          </a:stretch>
        </p:blipFill>
        <p:spPr>
          <a:xfrm>
            <a:off x="1307939" y="46254"/>
            <a:ext cx="6458674" cy="6739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C7D7C5-693E-41D8-67F7-39AF20B4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464"/>
            <a:ext cx="7886700" cy="130555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Board in Enclosure,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Operating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BB738D0-7E73-62E3-0EB0-7D426B4BAB58}"/>
              </a:ext>
            </a:extLst>
          </p:cNvPr>
          <p:cNvSpPr/>
          <p:nvPr/>
        </p:nvSpPr>
        <p:spPr>
          <a:xfrm rot="3496710">
            <a:off x="4282632" y="4869158"/>
            <a:ext cx="578734" cy="10041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CB35D94-DA6B-27D5-2A96-84A42FA266C7}"/>
              </a:ext>
            </a:extLst>
          </p:cNvPr>
          <p:cNvSpPr/>
          <p:nvPr/>
        </p:nvSpPr>
        <p:spPr>
          <a:xfrm rot="14807052">
            <a:off x="2611295" y="3925746"/>
            <a:ext cx="578734" cy="11806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910F9F5-8F4E-CFA9-A819-F65940ADD418}"/>
              </a:ext>
            </a:extLst>
          </p:cNvPr>
          <p:cNvSpPr/>
          <p:nvPr/>
        </p:nvSpPr>
        <p:spPr>
          <a:xfrm rot="4370762">
            <a:off x="4566978" y="1347049"/>
            <a:ext cx="578734" cy="11806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ECE70CF-ED6D-4DF2-52E5-7075846E8746}"/>
              </a:ext>
            </a:extLst>
          </p:cNvPr>
          <p:cNvSpPr/>
          <p:nvPr/>
        </p:nvSpPr>
        <p:spPr>
          <a:xfrm rot="16933515">
            <a:off x="3249492" y="1185910"/>
            <a:ext cx="578734" cy="118061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577C1-E7FB-018E-E312-1B2EA11FC4B8}"/>
              </a:ext>
            </a:extLst>
          </p:cNvPr>
          <p:cNvSpPr txBox="1"/>
          <p:nvPr/>
        </p:nvSpPr>
        <p:spPr>
          <a:xfrm>
            <a:off x="2029911" y="1423994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8 VDC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DC180-66E5-22BE-9488-D5CDE62515E3}"/>
              </a:ext>
            </a:extLst>
          </p:cNvPr>
          <p:cNvSpPr txBox="1"/>
          <p:nvPr/>
        </p:nvSpPr>
        <p:spPr>
          <a:xfrm>
            <a:off x="5505741" y="1527003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RF 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9DD09-49D4-B909-BDC0-E22063428C38}"/>
              </a:ext>
            </a:extLst>
          </p:cNvPr>
          <p:cNvSpPr txBox="1"/>
          <p:nvPr/>
        </p:nvSpPr>
        <p:spPr>
          <a:xfrm>
            <a:off x="5038399" y="4730833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LO 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9E4853-820F-60F4-8784-C3CAB9362654}"/>
              </a:ext>
            </a:extLst>
          </p:cNvPr>
          <p:cNvSpPr txBox="1"/>
          <p:nvPr/>
        </p:nvSpPr>
        <p:spPr>
          <a:xfrm>
            <a:off x="1579112" y="4660552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IF IN</a:t>
            </a:r>
          </a:p>
        </p:txBody>
      </p:sp>
    </p:spTree>
    <p:extLst>
      <p:ext uri="{BB962C8B-B14F-4D97-AF65-F5344CB8AC3E}">
        <p14:creationId xmlns:p14="http://schemas.microsoft.com/office/powerpoint/2010/main" val="1164268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9A9B-D267-EA42-02CA-864F473A8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V2 Performance in Enclosure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B6F29AD-23D7-771B-A800-A54FADB67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2" y="1690689"/>
            <a:ext cx="7831436" cy="48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0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403" y="158938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Original Intent: 47 GHz Beacon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615" y="1350496"/>
            <a:ext cx="7886700" cy="2654345"/>
          </a:xfrm>
        </p:spPr>
        <p:txBody>
          <a:bodyPr>
            <a:normAutofit/>
          </a:bodyPr>
          <a:lstStyle/>
          <a:p>
            <a:r>
              <a:rPr lang="en-US" dirty="0"/>
              <a:t>Several years ago, the 47 GHz band was under attack “Not being used by hams”</a:t>
            </a:r>
          </a:p>
          <a:p>
            <a:r>
              <a:rPr lang="en-US" dirty="0"/>
              <a:t>We met at the VHF Conference and agreed that beacons would demonstrate amateur activity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A gold square object with screws and screws&#10;&#10;AI-generated content may be incorrect.">
            <a:extLst>
              <a:ext uri="{FF2B5EF4-FFF2-40B4-BE49-F238E27FC236}">
                <a16:creationId xmlns:a16="http://schemas.microsoft.com/office/drawing/2014/main" id="{6BD19588-3AF4-3826-F86B-FEBB9E4ABD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12200" r="9368" b="10878"/>
          <a:stretch>
            <a:fillRect/>
          </a:stretch>
        </p:blipFill>
        <p:spPr>
          <a:xfrm>
            <a:off x="5723143" y="3429000"/>
            <a:ext cx="2729454" cy="26543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12F2C52-0A77-8F33-079C-F9E746CCAD36}"/>
              </a:ext>
            </a:extLst>
          </p:cNvPr>
          <p:cNvSpPr txBox="1">
            <a:spLocks/>
          </p:cNvSpPr>
          <p:nvPr/>
        </p:nvSpPr>
        <p:spPr>
          <a:xfrm>
            <a:off x="691403" y="3869226"/>
            <a:ext cx="4864445" cy="2654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WA1MBA  developed a 47 GHz quadrupler for beacon use</a:t>
            </a:r>
          </a:p>
          <a:p>
            <a:pPr lvl="1"/>
            <a:r>
              <a:rPr lang="en-US" dirty="0"/>
              <a:t> Could also be used as bench multiplier and LO source.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02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28D4-B17A-09D1-9D1B-0B565426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Hacked </a:t>
            </a:r>
            <a:r>
              <a:rPr lang="en-US" dirty="0" err="1"/>
              <a:t>Xvrt</a:t>
            </a:r>
            <a:r>
              <a:rPr lang="en-US" dirty="0"/>
              <a:t> Board vs. V2 Board</a:t>
            </a:r>
            <a:br>
              <a:rPr lang="en-US" dirty="0"/>
            </a:br>
            <a:r>
              <a:rPr lang="en-US" dirty="0"/>
              <a:t>On 47 GHz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319BCEF-45D8-0ECA-0120-28E7CF998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6" y="1690689"/>
            <a:ext cx="7809378" cy="480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06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FF20B-13B3-B4E7-9688-811BCAFA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1F9703-963F-9ED7-20FA-63D3D9453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5" y="217025"/>
            <a:ext cx="8692588" cy="65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15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51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47 GHz WA1MBA Quadrupler </a:t>
            </a:r>
            <a:br>
              <a:rPr lang="en-US" sz="3600" dirty="0"/>
            </a:br>
            <a:r>
              <a:rPr lang="en-US" sz="3600" dirty="0"/>
              <a:t>with W1GHZ Sectoral Horn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437081"/>
            <a:ext cx="6001674" cy="542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016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Horn Antenna Beamwidth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4326"/>
            <a:ext cx="5638800" cy="3582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0" y="5014229"/>
            <a:ext cx="65836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Large Aperture gives Narrow Beam</a:t>
            </a:r>
          </a:p>
          <a:p>
            <a:r>
              <a:rPr lang="en-US" sz="3200" dirty="0"/>
              <a:t>Small Aperture gives Wide Beam</a:t>
            </a:r>
          </a:p>
        </p:txBody>
      </p:sp>
    </p:spTree>
    <p:extLst>
      <p:ext uri="{BB962C8B-B14F-4D97-AF65-F5344CB8AC3E}">
        <p14:creationId xmlns:p14="http://schemas.microsoft.com/office/powerpoint/2010/main" val="362783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/>
              <a:t>47 GHz Sectoral Horn</a:t>
            </a:r>
            <a:br>
              <a:rPr lang="en-US" sz="4900" dirty="0"/>
            </a:br>
            <a:r>
              <a:rPr lang="en-US" dirty="0"/>
              <a:t>E = 0.56</a:t>
            </a:r>
            <a:r>
              <a:rPr lang="en-US" dirty="0">
                <a:sym typeface="Symbol"/>
              </a:rPr>
              <a:t> H = 7.2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94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82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rmAutofit/>
          </a:bodyPr>
          <a:lstStyle/>
          <a:p>
            <a:r>
              <a:rPr lang="en-US" sz="4800" dirty="0"/>
              <a:t>47 GHz Sectoral Horn</a:t>
            </a:r>
            <a:br>
              <a:rPr lang="en-US" i="1" dirty="0"/>
            </a:br>
            <a:r>
              <a:rPr lang="en-US" dirty="0"/>
              <a:t>E = 0.56</a:t>
            </a:r>
            <a:r>
              <a:rPr lang="en-US" dirty="0">
                <a:sym typeface="Symbol"/>
              </a:rPr>
              <a:t> H = 7.2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84536"/>
            <a:ext cx="5228679" cy="5273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3079" y="2268071"/>
            <a:ext cx="2597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BEAMWIDTH</a:t>
            </a:r>
          </a:p>
          <a:p>
            <a:endParaRPr lang="en-US" sz="2800" b="1" dirty="0"/>
          </a:p>
          <a:p>
            <a:r>
              <a:rPr lang="en-US" sz="2800" b="1" dirty="0"/>
              <a:t>3 dB ~ 60°</a:t>
            </a:r>
          </a:p>
          <a:p>
            <a:r>
              <a:rPr lang="en-US" sz="2800" b="1" dirty="0"/>
              <a:t>10 dB ~ 100°</a:t>
            </a:r>
          </a:p>
        </p:txBody>
      </p:sp>
    </p:spTree>
    <p:extLst>
      <p:ext uri="{BB962C8B-B14F-4D97-AF65-F5344CB8AC3E}">
        <p14:creationId xmlns:p14="http://schemas.microsoft.com/office/powerpoint/2010/main" val="4084147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47 GHz Sectoral Horn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0.56</a:t>
            </a:r>
            <a:r>
              <a:rPr lang="en-US" dirty="0">
                <a:sym typeface="Symbol"/>
              </a:rPr>
              <a:t> = 0.140 inches</a:t>
            </a:r>
          </a:p>
          <a:p>
            <a:r>
              <a:rPr lang="en-US" dirty="0">
                <a:sym typeface="Symbol"/>
              </a:rPr>
              <a:t>WR-28 waveguide height = 0.140 inches</a:t>
            </a:r>
          </a:p>
          <a:p>
            <a:r>
              <a:rPr lang="en-US" dirty="0">
                <a:sym typeface="Symbol"/>
              </a:rPr>
              <a:t>No height taper – easier machining</a:t>
            </a:r>
          </a:p>
          <a:p>
            <a:endParaRPr lang="en-US" dirty="0">
              <a:sym typeface="Symbol"/>
            </a:endParaRPr>
          </a:p>
          <a:p>
            <a:r>
              <a:rPr lang="en-US" b="1" dirty="0">
                <a:sym typeface="Symbol"/>
              </a:rPr>
              <a:t>WR-28 waveguide works at 47 </a:t>
            </a:r>
            <a:r>
              <a:rPr lang="en-US" b="1" i="1" dirty="0">
                <a:sym typeface="Symbol"/>
              </a:rPr>
              <a:t>and</a:t>
            </a:r>
            <a:r>
              <a:rPr lang="en-US" b="1" dirty="0">
                <a:sym typeface="Symbol"/>
              </a:rPr>
              <a:t> 24 GHz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51571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905" y="365126"/>
            <a:ext cx="8597153" cy="1325563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47 GHz Sectoral Horn at 24 GHz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" y="1981200"/>
            <a:ext cx="9144000" cy="46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3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47 GHz Sectoral Horn at 24 GHz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76400"/>
            <a:ext cx="5165133" cy="518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99412" y="2828836"/>
            <a:ext cx="2169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BEAMWIDTH</a:t>
            </a:r>
          </a:p>
          <a:p>
            <a:endParaRPr lang="en-US" sz="2400" b="1" dirty="0"/>
          </a:p>
          <a:p>
            <a:r>
              <a:rPr lang="en-US" sz="2400" b="1" dirty="0"/>
              <a:t>3 dB ~ 90°</a:t>
            </a:r>
          </a:p>
          <a:p>
            <a:r>
              <a:rPr lang="en-US" sz="2400" b="1" dirty="0"/>
              <a:t>10 dB ~ 200°</a:t>
            </a:r>
          </a:p>
        </p:txBody>
      </p:sp>
    </p:spTree>
    <p:extLst>
      <p:ext uri="{BB962C8B-B14F-4D97-AF65-F5344CB8AC3E}">
        <p14:creationId xmlns:p14="http://schemas.microsoft.com/office/powerpoint/2010/main" val="132920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607109"/>
          </a:xfrm>
        </p:spPr>
        <p:txBody>
          <a:bodyPr>
            <a:noAutofit/>
          </a:bodyPr>
          <a:lstStyle/>
          <a:p>
            <a:r>
              <a:rPr lang="en-US" sz="3600" dirty="0"/>
              <a:t>Production Sectoral Horns </a:t>
            </a:r>
            <a:br>
              <a:rPr lang="en-US" sz="3600" dirty="0"/>
            </a:br>
            <a:r>
              <a:rPr lang="en-US" sz="3600" dirty="0"/>
              <a:t>for 47 or 24 GHz</a:t>
            </a:r>
            <a:br>
              <a:rPr lang="en-US" sz="3600" dirty="0"/>
            </a:br>
            <a:r>
              <a:rPr lang="en-US" sz="3600" dirty="0"/>
              <a:t>WR-28 Waveguide for both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2357718"/>
            <a:ext cx="9144000" cy="417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3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378F-50B3-4F1F-8727-BCBE9006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Problem - Simple &amp; Cheap</a:t>
            </a:r>
            <a:br>
              <a:rPr lang="en-US" sz="4400" b="1" dirty="0"/>
            </a:br>
            <a:r>
              <a:rPr lang="en-US" sz="4400" b="1" dirty="0"/>
              <a:t>Q65 5-to-47 GHz Beacons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B574F-CEFE-FBFB-5985-EFB7AAD18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Want a weak signal format for beacons on 5, 10, 24 and 47 GHz “below the noise”</a:t>
            </a:r>
          </a:p>
          <a:p>
            <a:pPr lvl="1"/>
            <a:r>
              <a:rPr lang="en-US" sz="2600" dirty="0"/>
              <a:t>Straightforward to make a CW beacon</a:t>
            </a:r>
          </a:p>
          <a:p>
            <a:pPr lvl="1"/>
            <a:r>
              <a:rPr lang="en-US" sz="2600" dirty="0"/>
              <a:t>Good weak signal modulation = Q65 variants</a:t>
            </a:r>
          </a:p>
          <a:p>
            <a:pPr lvl="1"/>
            <a:endParaRPr lang="en-US" sz="2600" dirty="0"/>
          </a:p>
          <a:p>
            <a:r>
              <a:rPr lang="en-US" dirty="0"/>
              <a:t>Method: generate signal at 5, 8 – 12 GHz range that has Q65 (plus morse) modulation, and Multiply* to final band</a:t>
            </a:r>
          </a:p>
          <a:p>
            <a:pPr lvl="1"/>
            <a:r>
              <a:rPr lang="en-US" sz="2600" dirty="0"/>
              <a:t>Be a bit careful of excess Phase Noise, out-of-band leakage</a:t>
            </a:r>
          </a:p>
          <a:p>
            <a:pPr lvl="1"/>
            <a:r>
              <a:rPr lang="en-US" sz="2600" dirty="0"/>
              <a:t>Must be reproducible</a:t>
            </a:r>
          </a:p>
          <a:p>
            <a:pPr marL="342900" lvl="1" indent="0">
              <a:buNone/>
            </a:pPr>
            <a:r>
              <a:rPr lang="en-US" sz="2600" dirty="0"/>
              <a:t>* Don’t need subsequent multiplier to get 5 and 10 GHz</a:t>
            </a:r>
          </a:p>
        </p:txBody>
      </p:sp>
    </p:spTree>
    <p:extLst>
      <p:ext uri="{BB962C8B-B14F-4D97-AF65-F5344CB8AC3E}">
        <p14:creationId xmlns:p14="http://schemas.microsoft.com/office/powerpoint/2010/main" val="3637091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290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Waveguide Adapters</a:t>
            </a:r>
            <a:br>
              <a:rPr lang="en-US" sz="3600" dirty="0"/>
            </a:br>
            <a:r>
              <a:rPr lang="en-US" sz="3600" dirty="0"/>
              <a:t>for WR-24 and WR-22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821"/>
            <a:ext cx="9144000" cy="53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86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023FD-B9F2-F94F-4E5A-AFC7EB76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7134"/>
            <a:ext cx="7886700" cy="873365"/>
          </a:xfrm>
        </p:spPr>
        <p:txBody>
          <a:bodyPr>
            <a:normAutofit/>
          </a:bodyPr>
          <a:lstStyle/>
          <a:p>
            <a:r>
              <a:rPr lang="en-US" sz="3200" dirty="0"/>
              <a:t>Which Q65 Mode to use on Microwaves?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B4D5D-63F9-5829-1255-07853C570172}"/>
              </a:ext>
            </a:extLst>
          </p:cNvPr>
          <p:cNvSpPr txBox="1"/>
          <p:nvPr/>
        </p:nvSpPr>
        <p:spPr>
          <a:xfrm>
            <a:off x="6202523" y="1811888"/>
            <a:ext cx="2225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 IS</a:t>
            </a:r>
          </a:p>
          <a:p>
            <a:r>
              <a:rPr lang="en-US" dirty="0"/>
              <a:t>T/R(S)- A|B|C|D|E|F</a:t>
            </a:r>
          </a:p>
          <a:p>
            <a:r>
              <a:rPr lang="en-US" dirty="0"/>
              <a:t>e.g.   30-C, 120-B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5A8D2-5393-9FFD-B503-43BFC0E7CCC4}"/>
              </a:ext>
            </a:extLst>
          </p:cNvPr>
          <p:cNvSpPr txBox="1"/>
          <p:nvPr/>
        </p:nvSpPr>
        <p:spPr>
          <a:xfrm>
            <a:off x="5833641" y="2932610"/>
            <a:ext cx="29631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Wider Tone Spacing allows for more signal spreading like perhaps with rain scatter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Shorter Time makes quicker QSOs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Time has better sensitivity (signal below the noise)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527C404-D56F-39DF-4CEF-A9D998C02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554630"/>
              </p:ext>
            </p:extLst>
          </p:nvPr>
        </p:nvGraphicFramePr>
        <p:xfrm>
          <a:off x="440255" y="2097506"/>
          <a:ext cx="5277223" cy="2763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889">
                  <a:extLst>
                    <a:ext uri="{9D8B030D-6E8A-4147-A177-3AD203B41FA5}">
                      <a16:colId xmlns:a16="http://schemas.microsoft.com/office/drawing/2014/main" val="840511487"/>
                    </a:ext>
                  </a:extLst>
                </a:gridCol>
                <a:gridCol w="753889">
                  <a:extLst>
                    <a:ext uri="{9D8B030D-6E8A-4147-A177-3AD203B41FA5}">
                      <a16:colId xmlns:a16="http://schemas.microsoft.com/office/drawing/2014/main" val="2528638844"/>
                    </a:ext>
                  </a:extLst>
                </a:gridCol>
                <a:gridCol w="753889">
                  <a:extLst>
                    <a:ext uri="{9D8B030D-6E8A-4147-A177-3AD203B41FA5}">
                      <a16:colId xmlns:a16="http://schemas.microsoft.com/office/drawing/2014/main" val="2678658428"/>
                    </a:ext>
                  </a:extLst>
                </a:gridCol>
                <a:gridCol w="753889">
                  <a:extLst>
                    <a:ext uri="{9D8B030D-6E8A-4147-A177-3AD203B41FA5}">
                      <a16:colId xmlns:a16="http://schemas.microsoft.com/office/drawing/2014/main" val="1550368080"/>
                    </a:ext>
                  </a:extLst>
                </a:gridCol>
                <a:gridCol w="753889">
                  <a:extLst>
                    <a:ext uri="{9D8B030D-6E8A-4147-A177-3AD203B41FA5}">
                      <a16:colId xmlns:a16="http://schemas.microsoft.com/office/drawing/2014/main" val="3381745374"/>
                    </a:ext>
                  </a:extLst>
                </a:gridCol>
                <a:gridCol w="753889">
                  <a:extLst>
                    <a:ext uri="{9D8B030D-6E8A-4147-A177-3AD203B41FA5}">
                      <a16:colId xmlns:a16="http://schemas.microsoft.com/office/drawing/2014/main" val="2618241211"/>
                    </a:ext>
                  </a:extLst>
                </a:gridCol>
                <a:gridCol w="753889">
                  <a:extLst>
                    <a:ext uri="{9D8B030D-6E8A-4147-A177-3AD203B41FA5}">
                      <a16:colId xmlns:a16="http://schemas.microsoft.com/office/drawing/2014/main" val="2026539781"/>
                    </a:ext>
                  </a:extLst>
                </a:gridCol>
              </a:tblGrid>
              <a:tr h="3088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16811"/>
                  </a:ext>
                </a:extLst>
              </a:tr>
              <a:tr h="4910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644214"/>
                  </a:ext>
                </a:extLst>
              </a:tr>
              <a:tr h="4910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6045766"/>
                  </a:ext>
                </a:extLst>
              </a:tr>
              <a:tr h="4910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1.667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26.67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257926"/>
                  </a:ext>
                </a:extLst>
              </a:tr>
              <a:tr h="4910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142148"/>
                  </a:ext>
                </a:extLst>
              </a:tr>
              <a:tr h="4910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.289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2.31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88636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DFC8B61-429D-8991-DD5D-0837F0BD0831}"/>
              </a:ext>
            </a:extLst>
          </p:cNvPr>
          <p:cNvSpPr txBox="1"/>
          <p:nvPr/>
        </p:nvSpPr>
        <p:spPr>
          <a:xfrm>
            <a:off x="1540208" y="1627222"/>
            <a:ext cx="303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TONE SPACING IN HERTZ</a:t>
            </a:r>
          </a:p>
        </p:txBody>
      </p:sp>
    </p:spTree>
    <p:extLst>
      <p:ext uri="{BB962C8B-B14F-4D97-AF65-F5344CB8AC3E}">
        <p14:creationId xmlns:p14="http://schemas.microsoft.com/office/powerpoint/2010/main" val="28491444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F246-D6FF-E00A-2E38-39840FD45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Q65 Mode best for </a:t>
            </a:r>
            <a:br>
              <a:rPr lang="en-US" dirty="0"/>
            </a:br>
            <a:r>
              <a:rPr lang="en-US" dirty="0"/>
              <a:t>Microwave Beacons?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58133-8661-CCE2-A3CF-DFF9BFB33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90"/>
            <a:ext cx="7886700" cy="4883730"/>
          </a:xfrm>
        </p:spPr>
        <p:txBody>
          <a:bodyPr>
            <a:normAutofit fontScale="70000" lnSpcReduction="20000"/>
          </a:bodyPr>
          <a:lstStyle/>
          <a:p>
            <a:r>
              <a:rPr lang="en-US" sz="4000" dirty="0"/>
              <a:t>NTMS </a:t>
            </a:r>
          </a:p>
          <a:p>
            <a:pPr lvl="1"/>
            <a:r>
              <a:rPr lang="en-US" sz="3200" dirty="0"/>
              <a:t>For Tropo QSO’s 30-A and 15-A. Reason = Quick QSO</a:t>
            </a:r>
          </a:p>
          <a:p>
            <a:pPr lvl="1"/>
            <a:r>
              <a:rPr lang="en-US" sz="3200" dirty="0"/>
              <a:t>For Beacons 60-C, the same as is used for 1296 EME  Reason = Longer Integration Time for S/N and some tone spread for doppler/multipath scatter smearing</a:t>
            </a:r>
          </a:p>
          <a:p>
            <a:endParaRPr lang="en-US" dirty="0"/>
          </a:p>
          <a:p>
            <a:r>
              <a:rPr lang="en-US" sz="4000" dirty="0"/>
              <a:t>NEWS</a:t>
            </a:r>
          </a:p>
          <a:p>
            <a:pPr lvl="1"/>
            <a:r>
              <a:rPr lang="en-US" sz="2900" dirty="0"/>
              <a:t>W1FKF built 2x 10GHz Beacons with 30-D</a:t>
            </a:r>
          </a:p>
          <a:p>
            <a:pPr lvl="1"/>
            <a:r>
              <a:rPr lang="en-US" sz="2900" dirty="0"/>
              <a:t>Although 60-C has 3 dB better s/n, much of the beacon cycles are spent in digital while continuous tone and morse are also valuable</a:t>
            </a:r>
          </a:p>
          <a:p>
            <a:pPr lvl="1"/>
            <a:r>
              <a:rPr lang="en-US" sz="2900" dirty="0"/>
              <a:t>The 10GHz EME beacon is on 60-E</a:t>
            </a:r>
          </a:p>
          <a:p>
            <a:pPr marL="342900" lvl="1" indent="0">
              <a:buNone/>
            </a:pPr>
            <a:endParaRPr lang="en-US" sz="2900" dirty="0"/>
          </a:p>
          <a:p>
            <a:r>
              <a:rPr lang="en-US" sz="4000" dirty="0"/>
              <a:t> You</a:t>
            </a:r>
          </a:p>
          <a:p>
            <a:pPr lvl="1"/>
            <a:r>
              <a:rPr lang="en-US" sz="2900" dirty="0"/>
              <a:t>Whatever your choice, post it, including the WZ1V Beacon list</a:t>
            </a:r>
          </a:p>
        </p:txBody>
      </p:sp>
    </p:spTree>
    <p:extLst>
      <p:ext uri="{BB962C8B-B14F-4D97-AF65-F5344CB8AC3E}">
        <p14:creationId xmlns:p14="http://schemas.microsoft.com/office/powerpoint/2010/main" val="2863832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65" y="1690688"/>
            <a:ext cx="8184775" cy="480218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Q65 Beacons for 5, 10, 24, and 47 GHz</a:t>
            </a:r>
          </a:p>
          <a:p>
            <a:r>
              <a:rPr lang="en-US" b="1" dirty="0"/>
              <a:t>RF Zero (IF source) $80 assembled</a:t>
            </a:r>
          </a:p>
          <a:p>
            <a:r>
              <a:rPr lang="en-US" b="1" dirty="0"/>
              <a:t>Qbeacon PC Board – Simple and cheap</a:t>
            </a:r>
          </a:p>
          <a:p>
            <a:r>
              <a:rPr lang="en-US" b="1" dirty="0"/>
              <a:t>Add Synthesizer LO *</a:t>
            </a:r>
          </a:p>
          <a:p>
            <a:r>
              <a:rPr lang="en-US" b="1" dirty="0"/>
              <a:t>Add Multiplier for 24 and 47 GHz</a:t>
            </a:r>
          </a:p>
          <a:p>
            <a:r>
              <a:rPr lang="en-US" b="1" dirty="0"/>
              <a:t>10 &amp; 5.7 GHz Beacon (add amplifier)</a:t>
            </a:r>
          </a:p>
          <a:p>
            <a:endParaRPr lang="en-US" dirty="0"/>
          </a:p>
          <a:p>
            <a:r>
              <a:rPr lang="en-US" b="1" dirty="0"/>
              <a:t>Inexpensive Beacon</a:t>
            </a:r>
          </a:p>
          <a:p>
            <a:pPr marL="0" indent="0">
              <a:buNone/>
            </a:pPr>
            <a:r>
              <a:rPr lang="en-US" sz="2600" b="1" dirty="0"/>
              <a:t>   *can use cheaper 3-4 GHz synth and W1GHZ Personal Beacon board to multiply up to desired 10-12 GHz LO range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45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sz="4400" dirty="0"/>
              <a:t>At 47 GHz</a:t>
            </a:r>
            <a:endParaRPr sz="4400" dirty="0"/>
          </a:p>
        </p:txBody>
      </p:sp>
      <p:pic>
        <p:nvPicPr>
          <p:cNvPr id="262" name="Google Shape;262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0635" y="1825624"/>
            <a:ext cx="7978589" cy="4602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782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0CE6-BAE3-7413-C587-427A03B3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Where to 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AE129-1F43-65FE-F0A2-9F3120B77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984" y="1690689"/>
            <a:ext cx="7886700" cy="48837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WA1MBA can supply a few options:</a:t>
            </a:r>
          </a:p>
          <a:p>
            <a:pPr lvl="1"/>
            <a:r>
              <a:rPr lang="en-US" sz="2800" dirty="0"/>
              <a:t>Bare Boards</a:t>
            </a:r>
          </a:p>
          <a:p>
            <a:pPr lvl="1"/>
            <a:r>
              <a:rPr lang="en-US" sz="2800" dirty="0"/>
              <a:t>Kits (with instructions) </a:t>
            </a:r>
          </a:p>
          <a:p>
            <a:pPr lvl="2"/>
            <a:r>
              <a:rPr lang="en-US" sz="2400" dirty="0"/>
              <a:t>Including hard to find NLB310 MMICS </a:t>
            </a:r>
          </a:p>
          <a:p>
            <a:pPr lvl="2"/>
            <a:r>
              <a:rPr lang="en-US" sz="2400" dirty="0"/>
              <a:t>Can include prepared pipe caps</a:t>
            </a:r>
          </a:p>
          <a:p>
            <a:pPr lvl="2"/>
            <a:r>
              <a:rPr lang="en-US" sz="2400" dirty="0"/>
              <a:t>Can solder pipe caps onto boards</a:t>
            </a:r>
          </a:p>
          <a:p>
            <a:pPr lvl="1"/>
            <a:r>
              <a:rPr lang="en-US" sz="2800" dirty="0"/>
              <a:t>Built / tuned to your frequency</a:t>
            </a:r>
          </a:p>
          <a:p>
            <a:pPr lvl="1"/>
            <a:r>
              <a:rPr lang="en-US" sz="2800" dirty="0"/>
              <a:t>Paired with 47 GHz Multiplier</a:t>
            </a:r>
          </a:p>
          <a:p>
            <a:pPr lvl="1"/>
            <a:endParaRPr lang="en-US" sz="2800" dirty="0"/>
          </a:p>
          <a:p>
            <a:r>
              <a:rPr lang="en-US" dirty="0"/>
              <a:t>W1GHZ can supply</a:t>
            </a:r>
          </a:p>
          <a:p>
            <a:pPr lvl="1"/>
            <a:r>
              <a:rPr lang="en-US" sz="2800" dirty="0"/>
              <a:t>24 &amp; 47 GHz Sector Horn (same horn)</a:t>
            </a:r>
          </a:p>
          <a:p>
            <a:pPr lvl="1"/>
            <a:r>
              <a:rPr lang="en-US" sz="2800" dirty="0"/>
              <a:t>Adapter to WR22/19 for 47, to WR42 for 24</a:t>
            </a:r>
          </a:p>
          <a:p>
            <a:pPr lvl="1"/>
            <a:endParaRPr lang="en-US" sz="2800" dirty="0"/>
          </a:p>
          <a:p>
            <a:r>
              <a:rPr lang="en-US" sz="3600" dirty="0"/>
              <a:t>You must supply </a:t>
            </a:r>
          </a:p>
          <a:p>
            <a:pPr lvl="1"/>
            <a:r>
              <a:rPr lang="en-US" sz="2800" dirty="0"/>
              <a:t>LO, 8V Power, Enclosure, control, </a:t>
            </a:r>
            <a:r>
              <a:rPr lang="en-US" sz="2800" dirty="0" err="1"/>
              <a:t>etc</a:t>
            </a:r>
            <a:endParaRPr lang="en-US" sz="2800" dirty="0"/>
          </a:p>
          <a:p>
            <a:pPr marL="685800" lvl="2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65B83-53D6-6A6B-BE8C-28BEA9BD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4705" r="25920" b="8887"/>
          <a:stretch>
            <a:fillRect/>
          </a:stretch>
        </p:blipFill>
        <p:spPr>
          <a:xfrm>
            <a:off x="5538756" y="2149998"/>
            <a:ext cx="3438867" cy="25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4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10g_blockis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4"/>
          <a:stretch>
            <a:fillRect/>
          </a:stretch>
        </p:blipFill>
        <p:spPr bwMode="auto">
          <a:xfrm>
            <a:off x="5016729" y="1385904"/>
            <a:ext cx="4051139" cy="49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959752" y="350939"/>
            <a:ext cx="41842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Verdana" pitchFamily="34" charset="0"/>
              </a:rPr>
              <a:t>www.w1ghz.org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716FF-D2D1-D354-2883-AC1C8DFF8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" y="1655180"/>
            <a:ext cx="4883619" cy="4655591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AA6E4E5-F049-7C30-DBEC-185650107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50" y="343288"/>
            <a:ext cx="46180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Verdana" pitchFamily="34" charset="0"/>
              </a:rPr>
              <a:t>www.wa1mba.org</a:t>
            </a:r>
          </a:p>
        </p:txBody>
      </p:sp>
    </p:spTree>
    <p:extLst>
      <p:ext uri="{BB962C8B-B14F-4D97-AF65-F5344CB8AC3E}">
        <p14:creationId xmlns:p14="http://schemas.microsoft.com/office/powerpoint/2010/main" val="9708630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6336E9-7746-8240-77D1-9E01E92CE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1482A-4EFC-30D4-43A1-4F12CCAAA7EA}"/>
              </a:ext>
            </a:extLst>
          </p:cNvPr>
          <p:cNvSpPr txBox="1"/>
          <p:nvPr/>
        </p:nvSpPr>
        <p:spPr>
          <a:xfrm rot="21291456">
            <a:off x="2176040" y="544009"/>
            <a:ext cx="479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96093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3C63-1CC2-B44E-FB7D-A8B580CB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(use) what others have done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AA4B0B-4A45-C1B2-F410-87F08E349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04" y="1430879"/>
            <a:ext cx="7592992" cy="50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44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901CA-C44F-3052-EE58-D383932A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3004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Architecture and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45201-D26D-719A-5831-935A15BB2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27" y="1362636"/>
            <a:ext cx="7886700" cy="501155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</a:t>
            </a:r>
            <a:r>
              <a:rPr lang="en-US" b="1" dirty="0"/>
              <a:t>RFZero</a:t>
            </a:r>
            <a:r>
              <a:rPr lang="en-US" dirty="0"/>
              <a:t>™ Arduino synthesizer is affordable </a:t>
            </a:r>
            <a:r>
              <a:rPr lang="en-US" sz="2600" dirty="0"/>
              <a:t>(US$80), </a:t>
            </a:r>
            <a:r>
              <a:rPr lang="en-US" dirty="0"/>
              <a:t>GPS frequency locked &amp; can make carrier, morse, and digital modes incl </a:t>
            </a:r>
            <a:r>
              <a:rPr lang="en-US" b="1" dirty="0"/>
              <a:t>Q65</a:t>
            </a:r>
            <a:r>
              <a:rPr lang="en-US" dirty="0"/>
              <a:t> variants at VHF frequencies up to 300 MHz </a:t>
            </a:r>
          </a:p>
          <a:p>
            <a:pPr lvl="1"/>
            <a:r>
              <a:rPr lang="en-US" sz="2900" b="1" dirty="0"/>
              <a:t>Learned from Jim KM5PO - USE THE RFZERO AS A BEACON IF</a:t>
            </a:r>
          </a:p>
          <a:p>
            <a:pPr lvl="1"/>
            <a:endParaRPr lang="en-US" sz="2900" b="1" dirty="0"/>
          </a:p>
          <a:p>
            <a:r>
              <a:rPr lang="en-US" dirty="0"/>
              <a:t>Needed to design and test a </a:t>
            </a:r>
            <a:r>
              <a:rPr lang="en-US" b="1" dirty="0"/>
              <a:t>single circuit board</a:t>
            </a:r>
            <a:r>
              <a:rPr lang="en-US" dirty="0"/>
              <a:t> that does </a:t>
            </a:r>
            <a:r>
              <a:rPr lang="en-US" b="1" dirty="0"/>
              <a:t>mixing</a:t>
            </a:r>
            <a:r>
              <a:rPr lang="en-US" dirty="0"/>
              <a:t> of the </a:t>
            </a:r>
            <a:r>
              <a:rPr lang="en-US" b="1" dirty="0"/>
              <a:t>Q65 I</a:t>
            </a:r>
            <a:r>
              <a:rPr lang="en-US" dirty="0"/>
              <a:t>F with an </a:t>
            </a:r>
            <a:r>
              <a:rPr lang="en-US" b="1" dirty="0"/>
              <a:t>LO</a:t>
            </a:r>
            <a:r>
              <a:rPr lang="en-US" dirty="0"/>
              <a:t> to produce </a:t>
            </a:r>
            <a:r>
              <a:rPr lang="en-US" b="1" dirty="0"/>
              <a:t>a 5, or 8 to 12 GHz Signal </a:t>
            </a:r>
            <a:r>
              <a:rPr lang="en-US" dirty="0"/>
              <a:t>for direct use on </a:t>
            </a:r>
            <a:r>
              <a:rPr lang="en-US" b="1" dirty="0"/>
              <a:t>5 of 10 GHz</a:t>
            </a:r>
            <a:r>
              <a:rPr lang="en-US" dirty="0"/>
              <a:t> or further multiplication for </a:t>
            </a:r>
            <a:r>
              <a:rPr lang="en-US" b="1" dirty="0"/>
              <a:t>24 or 47 GHz Beacon – Started with the W1GHZ 10 GHz </a:t>
            </a:r>
            <a:r>
              <a:rPr lang="en-US" b="1" dirty="0" err="1"/>
              <a:t>Xvrtr</a:t>
            </a:r>
            <a:r>
              <a:rPr lang="en-US" b="1" dirty="0"/>
              <a:t> Board</a:t>
            </a:r>
          </a:p>
          <a:p>
            <a:endParaRPr lang="en-US" dirty="0"/>
          </a:p>
          <a:p>
            <a:r>
              <a:rPr lang="en-US" sz="3300" dirty="0"/>
              <a:t>Use Multipliers as needed to get from LO+IF to Final Band</a:t>
            </a:r>
          </a:p>
          <a:p>
            <a:pPr lvl="1"/>
            <a:r>
              <a:rPr lang="en-US" sz="2900" dirty="0"/>
              <a:t>Example: The </a:t>
            </a:r>
            <a:r>
              <a:rPr lang="en-US" sz="2900" b="1" dirty="0"/>
              <a:t>WA1MBA Quadrupler </a:t>
            </a:r>
            <a:r>
              <a:rPr lang="en-US" sz="2900" dirty="0"/>
              <a:t>can multiply +4dBm signals in the 11.7 GHz range up to the 47 GHz band with 20 mW output power (US$400)</a:t>
            </a:r>
          </a:p>
          <a:p>
            <a:endParaRPr lang="en-US" sz="2600" dirty="0"/>
          </a:p>
          <a:p>
            <a:r>
              <a:rPr lang="en-US" sz="3500" b="1" dirty="0"/>
              <a:t>Sector Horn </a:t>
            </a:r>
            <a:r>
              <a:rPr lang="en-US" sz="3500" dirty="0"/>
              <a:t>is available </a:t>
            </a:r>
            <a:r>
              <a:rPr lang="en-US" sz="3000" dirty="0"/>
              <a:t>- W1GHZ</a:t>
            </a:r>
          </a:p>
          <a:p>
            <a:pPr lvl="1"/>
            <a:r>
              <a:rPr lang="en-US" sz="2900" b="1" dirty="0"/>
              <a:t>Covers 24 and 47 GHz, Use other standard beacon antennas for 5 and 10 GHz (Slots)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664514-A334-DD64-E449-92344A423CEA}"/>
              </a:ext>
            </a:extLst>
          </p:cNvPr>
          <p:cNvSpPr/>
          <p:nvPr/>
        </p:nvSpPr>
        <p:spPr>
          <a:xfrm>
            <a:off x="300942" y="2314937"/>
            <a:ext cx="8259231" cy="1562582"/>
          </a:xfrm>
          <a:prstGeom prst="rect">
            <a:avLst/>
          </a:prstGeom>
          <a:solidFill>
            <a:srgbClr val="00B050">
              <a:alpha val="15000"/>
            </a:srgbClr>
          </a:solidFill>
          <a:ln w="63500">
            <a:solidFill>
              <a:srgbClr val="00B050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6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8BA9-A4AB-1279-A2C4-D78A9B04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9553"/>
            <a:ext cx="78867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Beacon Examples 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F3CB438-BA6F-279B-67B9-59969D6F3C5F}"/>
              </a:ext>
            </a:extLst>
          </p:cNvPr>
          <p:cNvGrpSpPr/>
          <p:nvPr/>
        </p:nvGrpSpPr>
        <p:grpSpPr>
          <a:xfrm>
            <a:off x="1113130" y="2257124"/>
            <a:ext cx="1270041" cy="838200"/>
            <a:chOff x="1847847" y="2076449"/>
            <a:chExt cx="1362075" cy="8382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1AF269-B8AD-0E82-964C-5CB8A3A78AC6}"/>
                </a:ext>
              </a:extLst>
            </p:cNvPr>
            <p:cNvSpPr/>
            <p:nvPr/>
          </p:nvSpPr>
          <p:spPr>
            <a:xfrm>
              <a:off x="1847847" y="2076449"/>
              <a:ext cx="1362075" cy="8382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B5C4F29-0ED2-694C-1036-A5D98DCE311B}"/>
                </a:ext>
              </a:extLst>
            </p:cNvPr>
            <p:cNvGrpSpPr/>
            <p:nvPr/>
          </p:nvGrpSpPr>
          <p:grpSpPr>
            <a:xfrm>
              <a:off x="2481262" y="2247900"/>
              <a:ext cx="495300" cy="495300"/>
              <a:chOff x="3962400" y="3181350"/>
              <a:chExt cx="495300" cy="4953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4E931DC-080F-2997-D628-668B89F11F1A}"/>
                  </a:ext>
                </a:extLst>
              </p:cNvPr>
              <p:cNvSpPr/>
              <p:nvPr/>
            </p:nvSpPr>
            <p:spPr>
              <a:xfrm>
                <a:off x="3962400" y="3181350"/>
                <a:ext cx="495300" cy="495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0566F37-3367-09AB-0347-332B37203CCE}"/>
                  </a:ext>
                </a:extLst>
              </p:cNvPr>
              <p:cNvSpPr/>
              <p:nvPr/>
            </p:nvSpPr>
            <p:spPr>
              <a:xfrm>
                <a:off x="4010023" y="3238498"/>
                <a:ext cx="400053" cy="381003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1548787-23D7-9D27-1749-773D768F3CC8}"/>
              </a:ext>
            </a:extLst>
          </p:cNvPr>
          <p:cNvSpPr txBox="1"/>
          <p:nvPr/>
        </p:nvSpPr>
        <p:spPr>
          <a:xfrm>
            <a:off x="1414328" y="1716343"/>
            <a:ext cx="88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RFZero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FBF8AB1-AB0A-F876-8757-54BF91E930AC}"/>
              </a:ext>
            </a:extLst>
          </p:cNvPr>
          <p:cNvGrpSpPr/>
          <p:nvPr/>
        </p:nvGrpSpPr>
        <p:grpSpPr>
          <a:xfrm>
            <a:off x="636883" y="2066625"/>
            <a:ext cx="476248" cy="609600"/>
            <a:chOff x="466725" y="2143125"/>
            <a:chExt cx="476248" cy="60960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595C60E-7E37-B98C-EEC6-F1BACE880417}"/>
                </a:ext>
              </a:extLst>
            </p:cNvPr>
            <p:cNvSpPr/>
            <p:nvPr/>
          </p:nvSpPr>
          <p:spPr>
            <a:xfrm>
              <a:off x="590551" y="2152650"/>
              <a:ext cx="352422" cy="600075"/>
            </a:xfrm>
            <a:custGeom>
              <a:avLst/>
              <a:gdLst>
                <a:gd name="connsiteX0" fmla="*/ 0 w 352425"/>
                <a:gd name="connsiteY0" fmla="*/ 0 h 542925"/>
                <a:gd name="connsiteX1" fmla="*/ 0 w 352425"/>
                <a:gd name="connsiteY1" fmla="*/ 542925 h 542925"/>
                <a:gd name="connsiteX2" fmla="*/ 352425 w 352425"/>
                <a:gd name="connsiteY2" fmla="*/ 533400 h 542925"/>
                <a:gd name="connsiteX3" fmla="*/ 352425 w 352425"/>
                <a:gd name="connsiteY3" fmla="*/ 52387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542925">
                  <a:moveTo>
                    <a:pt x="0" y="0"/>
                  </a:moveTo>
                  <a:lnTo>
                    <a:pt x="0" y="542925"/>
                  </a:lnTo>
                  <a:lnTo>
                    <a:pt x="352425" y="533400"/>
                  </a:lnTo>
                  <a:lnTo>
                    <a:pt x="352425" y="523875"/>
                  </a:ln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B95FCEE-7060-26F8-E6C0-E2FDF288ABCB}"/>
                </a:ext>
              </a:extLst>
            </p:cNvPr>
            <p:cNvSpPr/>
            <p:nvPr/>
          </p:nvSpPr>
          <p:spPr>
            <a:xfrm>
              <a:off x="466725" y="2143125"/>
              <a:ext cx="228600" cy="152400"/>
            </a:xfrm>
            <a:custGeom>
              <a:avLst/>
              <a:gdLst>
                <a:gd name="connsiteX0" fmla="*/ 0 w 228600"/>
                <a:gd name="connsiteY0" fmla="*/ 0 h 152400"/>
                <a:gd name="connsiteX1" fmla="*/ 228600 w 228600"/>
                <a:gd name="connsiteY1" fmla="*/ 0 h 152400"/>
                <a:gd name="connsiteX2" fmla="*/ 114300 w 228600"/>
                <a:gd name="connsiteY2" fmla="*/ 152400 h 152400"/>
                <a:gd name="connsiteX3" fmla="*/ 0 w 228600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0"/>
                  </a:lnTo>
                  <a:lnTo>
                    <a:pt x="114300" y="1524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49F01D-7526-B8E8-2D72-26F1089FAA77}"/>
              </a:ext>
            </a:extLst>
          </p:cNvPr>
          <p:cNvSpPr txBox="1"/>
          <p:nvPr/>
        </p:nvSpPr>
        <p:spPr>
          <a:xfrm>
            <a:off x="455176" y="166979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11A5F003-7F1F-E40E-0284-CF8DB9D44549}"/>
              </a:ext>
            </a:extLst>
          </p:cNvPr>
          <p:cNvSpPr/>
          <p:nvPr/>
        </p:nvSpPr>
        <p:spPr>
          <a:xfrm>
            <a:off x="2392844" y="2576210"/>
            <a:ext cx="687069" cy="1917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17FBD6-073F-95F9-FB06-36B1D2F4852C}"/>
              </a:ext>
            </a:extLst>
          </p:cNvPr>
          <p:cNvSpPr txBox="1"/>
          <p:nvPr/>
        </p:nvSpPr>
        <p:spPr>
          <a:xfrm>
            <a:off x="2380616" y="1921366"/>
            <a:ext cx="732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145</a:t>
            </a:r>
          </a:p>
          <a:p>
            <a:pPr algn="ctr"/>
            <a:r>
              <a:rPr lang="en-US" sz="1600" dirty="0"/>
              <a:t>MHz +</a:t>
            </a:r>
          </a:p>
          <a:p>
            <a:pPr algn="r"/>
            <a:r>
              <a:rPr lang="en-US" sz="1600" dirty="0"/>
              <a:t>Harm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80E212F-3ECE-5DFE-BA8D-35D98AEFB7A5}"/>
              </a:ext>
            </a:extLst>
          </p:cNvPr>
          <p:cNvGrpSpPr/>
          <p:nvPr/>
        </p:nvGrpSpPr>
        <p:grpSpPr>
          <a:xfrm>
            <a:off x="3099322" y="2359280"/>
            <a:ext cx="679953" cy="584775"/>
            <a:chOff x="3582296" y="3859947"/>
            <a:chExt cx="679953" cy="5847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EC09333-09EF-1D1E-2884-88676119EB3B}"/>
                </a:ext>
              </a:extLst>
            </p:cNvPr>
            <p:cNvSpPr/>
            <p:nvPr/>
          </p:nvSpPr>
          <p:spPr>
            <a:xfrm>
              <a:off x="3582296" y="3859947"/>
              <a:ext cx="679953" cy="58477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BBD1903-48A3-58F8-8DF5-00A041854191}"/>
                </a:ext>
              </a:extLst>
            </p:cNvPr>
            <p:cNvGrpSpPr/>
            <p:nvPr/>
          </p:nvGrpSpPr>
          <p:grpSpPr>
            <a:xfrm>
              <a:off x="3718098" y="3986691"/>
              <a:ext cx="391323" cy="286820"/>
              <a:chOff x="3718098" y="3986691"/>
              <a:chExt cx="507028" cy="464908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34E122A-BFC8-DA9E-F82E-3F5CE4015418}"/>
                  </a:ext>
                </a:extLst>
              </p:cNvPr>
              <p:cNvSpPr/>
              <p:nvPr/>
            </p:nvSpPr>
            <p:spPr>
              <a:xfrm flipH="1">
                <a:off x="3718098" y="3986691"/>
                <a:ext cx="507028" cy="135970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4485741-36FD-7B13-BCFA-A30A4147863B}"/>
                  </a:ext>
                </a:extLst>
              </p:cNvPr>
              <p:cNvSpPr/>
              <p:nvPr/>
            </p:nvSpPr>
            <p:spPr>
              <a:xfrm flipH="1">
                <a:off x="3718098" y="4159212"/>
                <a:ext cx="507028" cy="135970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5C8107C-C5D0-0896-6700-81BC2738C353}"/>
                  </a:ext>
                </a:extLst>
              </p:cNvPr>
              <p:cNvSpPr/>
              <p:nvPr/>
            </p:nvSpPr>
            <p:spPr>
              <a:xfrm flipH="1">
                <a:off x="3718098" y="4315629"/>
                <a:ext cx="507028" cy="135970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52AF3F9-93E7-18E8-6AD0-FBED89167B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9538" y="3986691"/>
                <a:ext cx="114299" cy="13597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434E42AB-8143-1A0A-9483-835F3273E1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9057" y="4308992"/>
                <a:ext cx="114299" cy="13597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2F6D489E-4352-A73A-BC05-EE9F45E1E388}"/>
              </a:ext>
            </a:extLst>
          </p:cNvPr>
          <p:cNvSpPr txBox="1"/>
          <p:nvPr/>
        </p:nvSpPr>
        <p:spPr>
          <a:xfrm>
            <a:off x="2951420" y="1675170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435 MHz </a:t>
            </a:r>
          </a:p>
          <a:p>
            <a:pPr algn="ctr"/>
            <a:r>
              <a:rPr lang="en-US" dirty="0"/>
              <a:t>BPF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727082F9-0174-DABA-BC3A-4801788337AA}"/>
              </a:ext>
            </a:extLst>
          </p:cNvPr>
          <p:cNvSpPr/>
          <p:nvPr/>
        </p:nvSpPr>
        <p:spPr>
          <a:xfrm>
            <a:off x="3798684" y="2552427"/>
            <a:ext cx="545541" cy="2163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9306E1-64AF-6149-D752-0589A1E21051}"/>
              </a:ext>
            </a:extLst>
          </p:cNvPr>
          <p:cNvSpPr txBox="1"/>
          <p:nvPr/>
        </p:nvSpPr>
        <p:spPr>
          <a:xfrm>
            <a:off x="3736856" y="2029114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435</a:t>
            </a:r>
          </a:p>
          <a:p>
            <a:pPr algn="ctr"/>
            <a:r>
              <a:rPr lang="en-US" sz="1600" dirty="0"/>
              <a:t>MHz</a:t>
            </a:r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87CC138E-A3D2-B66D-E48C-B411CB997396}"/>
              </a:ext>
            </a:extLst>
          </p:cNvPr>
          <p:cNvSpPr/>
          <p:nvPr/>
        </p:nvSpPr>
        <p:spPr>
          <a:xfrm rot="5400000">
            <a:off x="4361486" y="2219028"/>
            <a:ext cx="838200" cy="838200"/>
          </a:xfrm>
          <a:prstGeom prst="triangle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958A73B-7157-9271-EB86-8880D3DAF8B6}"/>
              </a:ext>
            </a:extLst>
          </p:cNvPr>
          <p:cNvGrpSpPr/>
          <p:nvPr/>
        </p:nvGrpSpPr>
        <p:grpSpPr>
          <a:xfrm>
            <a:off x="5417906" y="2386751"/>
            <a:ext cx="495300" cy="495300"/>
            <a:chOff x="5189674" y="4420404"/>
            <a:chExt cx="495300" cy="4953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00AE25C-DE48-EFBB-0461-C5ADE5086739}"/>
                </a:ext>
              </a:extLst>
            </p:cNvPr>
            <p:cNvSpPr/>
            <p:nvPr/>
          </p:nvSpPr>
          <p:spPr>
            <a:xfrm>
              <a:off x="5189674" y="4420404"/>
              <a:ext cx="495300" cy="4953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C1816D2-1AC8-2696-9396-30797ABA06B0}"/>
                </a:ext>
              </a:extLst>
            </p:cNvPr>
            <p:cNvCxnSpPr>
              <a:stCxn id="4" idx="3"/>
              <a:endCxn id="4" idx="7"/>
            </p:cNvCxnSpPr>
            <p:nvPr/>
          </p:nvCxnSpPr>
          <p:spPr>
            <a:xfrm flipV="1">
              <a:off x="5262209" y="4492939"/>
              <a:ext cx="350230" cy="35023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178E3F9-B511-AB0B-D5AE-DD10AC4D8495}"/>
                </a:ext>
              </a:extLst>
            </p:cNvPr>
            <p:cNvCxnSpPr>
              <a:cxnSpLocks/>
              <a:stCxn id="4" idx="1"/>
              <a:endCxn id="4" idx="5"/>
            </p:cNvCxnSpPr>
            <p:nvPr/>
          </p:nvCxnSpPr>
          <p:spPr>
            <a:xfrm>
              <a:off x="5262209" y="4492939"/>
              <a:ext cx="350230" cy="35023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E560EF45-E514-3C0B-4E2B-42F44CCC7C8A}"/>
              </a:ext>
            </a:extLst>
          </p:cNvPr>
          <p:cNvSpPr/>
          <p:nvPr/>
        </p:nvSpPr>
        <p:spPr>
          <a:xfrm>
            <a:off x="5224739" y="2527966"/>
            <a:ext cx="218220" cy="19883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DE6DC50-F1E0-520E-5A0E-CE09EE7A4D85}"/>
              </a:ext>
            </a:extLst>
          </p:cNvPr>
          <p:cNvGrpSpPr/>
          <p:nvPr/>
        </p:nvGrpSpPr>
        <p:grpSpPr>
          <a:xfrm>
            <a:off x="2879034" y="3638287"/>
            <a:ext cx="1362075" cy="838200"/>
            <a:chOff x="1847847" y="2076449"/>
            <a:chExt cx="1362075" cy="83820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D24B3CD-5615-7CE9-3708-AFFAC4A6F0CE}"/>
                </a:ext>
              </a:extLst>
            </p:cNvPr>
            <p:cNvSpPr/>
            <p:nvPr/>
          </p:nvSpPr>
          <p:spPr>
            <a:xfrm>
              <a:off x="1847847" y="2076449"/>
              <a:ext cx="1362075" cy="8382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5041518-9FAF-7331-0D70-2FAA66D2EFF8}"/>
                </a:ext>
              </a:extLst>
            </p:cNvPr>
            <p:cNvGrpSpPr/>
            <p:nvPr/>
          </p:nvGrpSpPr>
          <p:grpSpPr>
            <a:xfrm>
              <a:off x="2481262" y="2247900"/>
              <a:ext cx="495300" cy="495300"/>
              <a:chOff x="3962400" y="3181350"/>
              <a:chExt cx="495300" cy="49530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AC0C20A2-5881-6930-26AB-32A609E7813A}"/>
                  </a:ext>
                </a:extLst>
              </p:cNvPr>
              <p:cNvSpPr/>
              <p:nvPr/>
            </p:nvSpPr>
            <p:spPr>
              <a:xfrm>
                <a:off x="3962400" y="3181350"/>
                <a:ext cx="495300" cy="495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7990948D-AB5F-4247-BD29-61CCE7FA15DF}"/>
                  </a:ext>
                </a:extLst>
              </p:cNvPr>
              <p:cNvSpPr/>
              <p:nvPr/>
            </p:nvSpPr>
            <p:spPr>
              <a:xfrm>
                <a:off x="4010023" y="3238498"/>
                <a:ext cx="400053" cy="381003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7DD53CE-3D9A-42C8-E53B-C7F3468E0176}"/>
              </a:ext>
            </a:extLst>
          </p:cNvPr>
          <p:cNvSpPr txBox="1"/>
          <p:nvPr/>
        </p:nvSpPr>
        <p:spPr>
          <a:xfrm>
            <a:off x="2731735" y="3051803"/>
            <a:ext cx="1656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7 - 12 GHz</a:t>
            </a:r>
          </a:p>
          <a:p>
            <a:pPr algn="ctr"/>
            <a:r>
              <a:rPr lang="en-US" dirty="0"/>
              <a:t>Synthesizer LO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E5FC522-EBAE-FF1C-235B-A77BE559B85F}"/>
              </a:ext>
            </a:extLst>
          </p:cNvPr>
          <p:cNvGrpSpPr/>
          <p:nvPr/>
        </p:nvGrpSpPr>
        <p:grpSpPr>
          <a:xfrm>
            <a:off x="1113129" y="3647404"/>
            <a:ext cx="1270041" cy="838200"/>
            <a:chOff x="1847847" y="2076449"/>
            <a:chExt cx="1362075" cy="83820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7F5EDD1-D1AB-6EFB-369E-B0CEFA830A52}"/>
                </a:ext>
              </a:extLst>
            </p:cNvPr>
            <p:cNvSpPr/>
            <p:nvPr/>
          </p:nvSpPr>
          <p:spPr>
            <a:xfrm>
              <a:off x="1847847" y="2076449"/>
              <a:ext cx="1362075" cy="8382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82D8BC2-DD81-D1A1-D8A9-6A9D4B938FF6}"/>
                </a:ext>
              </a:extLst>
            </p:cNvPr>
            <p:cNvGrpSpPr/>
            <p:nvPr/>
          </p:nvGrpSpPr>
          <p:grpSpPr>
            <a:xfrm>
              <a:off x="2481262" y="2247900"/>
              <a:ext cx="495300" cy="495300"/>
              <a:chOff x="3962400" y="3181350"/>
              <a:chExt cx="495300" cy="495300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19CEE23-BB61-80A7-56E2-43C6F83678CD}"/>
                  </a:ext>
                </a:extLst>
              </p:cNvPr>
              <p:cNvSpPr/>
              <p:nvPr/>
            </p:nvSpPr>
            <p:spPr>
              <a:xfrm>
                <a:off x="3962400" y="3181350"/>
                <a:ext cx="495300" cy="4953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8A3CF82-197D-55C6-D139-A38BACC4B8EC}"/>
                  </a:ext>
                </a:extLst>
              </p:cNvPr>
              <p:cNvSpPr/>
              <p:nvPr/>
            </p:nvSpPr>
            <p:spPr>
              <a:xfrm>
                <a:off x="4010023" y="3238498"/>
                <a:ext cx="400053" cy="381003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307403A0-3BD2-2661-377B-E3AC8678FBBA}"/>
              </a:ext>
            </a:extLst>
          </p:cNvPr>
          <p:cNvSpPr txBox="1"/>
          <p:nvPr/>
        </p:nvSpPr>
        <p:spPr>
          <a:xfrm>
            <a:off x="1169464" y="327807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MHz Ref</a:t>
            </a:r>
          </a:p>
        </p:txBody>
      </p: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54BDE0EA-5060-082B-10F9-5B0F5C0D8877}"/>
              </a:ext>
            </a:extLst>
          </p:cNvPr>
          <p:cNvSpPr/>
          <p:nvPr/>
        </p:nvSpPr>
        <p:spPr>
          <a:xfrm>
            <a:off x="2369287" y="3952780"/>
            <a:ext cx="530696" cy="18326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Bent-Up 80">
            <a:extLst>
              <a:ext uri="{FF2B5EF4-FFF2-40B4-BE49-F238E27FC236}">
                <a16:creationId xmlns:a16="http://schemas.microsoft.com/office/drawing/2014/main" id="{12FDE5C9-B189-B105-906D-BAF0AC0F23DC}"/>
              </a:ext>
            </a:extLst>
          </p:cNvPr>
          <p:cNvSpPr/>
          <p:nvPr/>
        </p:nvSpPr>
        <p:spPr>
          <a:xfrm>
            <a:off x="4254923" y="2880391"/>
            <a:ext cx="1585748" cy="1255657"/>
          </a:xfrm>
          <a:prstGeom prst="bentUpArrow">
            <a:avLst>
              <a:gd name="adj1" fmla="val 7865"/>
              <a:gd name="adj2" fmla="val 11292"/>
              <a:gd name="adj3" fmla="val 22429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020C8AEB-5D05-36CC-4D76-82F39FCD40AB}"/>
              </a:ext>
            </a:extLst>
          </p:cNvPr>
          <p:cNvSpPr/>
          <p:nvPr/>
        </p:nvSpPr>
        <p:spPr>
          <a:xfrm rot="5400000">
            <a:off x="6144584" y="2206249"/>
            <a:ext cx="838200" cy="838200"/>
          </a:xfrm>
          <a:prstGeom prst="triangle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5B595C5-B047-2C02-1214-8B566805DC9E}"/>
              </a:ext>
            </a:extLst>
          </p:cNvPr>
          <p:cNvGrpSpPr/>
          <p:nvPr/>
        </p:nvGrpSpPr>
        <p:grpSpPr>
          <a:xfrm>
            <a:off x="7127896" y="2321501"/>
            <a:ext cx="679953" cy="584775"/>
            <a:chOff x="3582296" y="3859947"/>
            <a:chExt cx="679953" cy="58477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7DF2695-310C-D5C4-C971-1D4B23AD9E82}"/>
                </a:ext>
              </a:extLst>
            </p:cNvPr>
            <p:cNvSpPr/>
            <p:nvPr/>
          </p:nvSpPr>
          <p:spPr>
            <a:xfrm>
              <a:off x="3582296" y="3859947"/>
              <a:ext cx="679953" cy="58477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6C0D543F-E493-F5D8-85D4-D0BA99903992}"/>
                </a:ext>
              </a:extLst>
            </p:cNvPr>
            <p:cNvGrpSpPr/>
            <p:nvPr/>
          </p:nvGrpSpPr>
          <p:grpSpPr>
            <a:xfrm>
              <a:off x="3718098" y="3986691"/>
              <a:ext cx="391323" cy="286820"/>
              <a:chOff x="3718098" y="3986691"/>
              <a:chExt cx="507028" cy="46490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2EFB52C-9788-8BA0-12D4-08DD65473C04}"/>
                  </a:ext>
                </a:extLst>
              </p:cNvPr>
              <p:cNvSpPr/>
              <p:nvPr/>
            </p:nvSpPr>
            <p:spPr>
              <a:xfrm flipH="1">
                <a:off x="3718098" y="3986691"/>
                <a:ext cx="507028" cy="135970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B22012AC-B717-CEED-2298-EA24308EC86C}"/>
                  </a:ext>
                </a:extLst>
              </p:cNvPr>
              <p:cNvSpPr/>
              <p:nvPr/>
            </p:nvSpPr>
            <p:spPr>
              <a:xfrm flipH="1">
                <a:off x="3718098" y="4159212"/>
                <a:ext cx="507028" cy="135970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3386B078-273E-179F-A199-88561737C1C7}"/>
                  </a:ext>
                </a:extLst>
              </p:cNvPr>
              <p:cNvSpPr/>
              <p:nvPr/>
            </p:nvSpPr>
            <p:spPr>
              <a:xfrm flipH="1">
                <a:off x="3718098" y="4315629"/>
                <a:ext cx="507028" cy="135970"/>
              </a:xfrm>
              <a:custGeom>
                <a:avLst/>
                <a:gdLst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09750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37 h 1200507"/>
                  <a:gd name="connsiteX1" fmla="*/ 952500 w 3872602"/>
                  <a:gd name="connsiteY1" fmla="*/ 1200487 h 1200507"/>
                  <a:gd name="connsiteX2" fmla="*/ 1856049 w 3872602"/>
                  <a:gd name="connsiteY2" fmla="*/ 628987 h 1200507"/>
                  <a:gd name="connsiteX3" fmla="*/ 2847975 w 3872602"/>
                  <a:gd name="connsiteY3" fmla="*/ 337 h 1200507"/>
                  <a:gd name="connsiteX4" fmla="*/ 3743325 w 3872602"/>
                  <a:gd name="connsiteY4" fmla="*/ 714712 h 1200507"/>
                  <a:gd name="connsiteX5" fmla="*/ 3848100 w 3872602"/>
                  <a:gd name="connsiteY5" fmla="*/ 733762 h 1200507"/>
                  <a:gd name="connsiteX0" fmla="*/ 0 w 3872602"/>
                  <a:gd name="connsiteY0" fmla="*/ 609985 h 1200558"/>
                  <a:gd name="connsiteX1" fmla="*/ 952500 w 3872602"/>
                  <a:gd name="connsiteY1" fmla="*/ 1200535 h 1200558"/>
                  <a:gd name="connsiteX2" fmla="*/ 1856049 w 3872602"/>
                  <a:gd name="connsiteY2" fmla="*/ 629035 h 1200558"/>
                  <a:gd name="connsiteX3" fmla="*/ 2847975 w 3872602"/>
                  <a:gd name="connsiteY3" fmla="*/ 385 h 1200558"/>
                  <a:gd name="connsiteX4" fmla="*/ 3743325 w 3872602"/>
                  <a:gd name="connsiteY4" fmla="*/ 714760 h 1200558"/>
                  <a:gd name="connsiteX5" fmla="*/ 3848100 w 3872602"/>
                  <a:gd name="connsiteY5" fmla="*/ 733810 h 1200558"/>
                  <a:gd name="connsiteX0" fmla="*/ 0 w 3743325"/>
                  <a:gd name="connsiteY0" fmla="*/ 609985 h 1200558"/>
                  <a:gd name="connsiteX1" fmla="*/ 952500 w 3743325"/>
                  <a:gd name="connsiteY1" fmla="*/ 1200535 h 1200558"/>
                  <a:gd name="connsiteX2" fmla="*/ 1856049 w 3743325"/>
                  <a:gd name="connsiteY2" fmla="*/ 629035 h 1200558"/>
                  <a:gd name="connsiteX3" fmla="*/ 2847975 w 3743325"/>
                  <a:gd name="connsiteY3" fmla="*/ 385 h 1200558"/>
                  <a:gd name="connsiteX4" fmla="*/ 3743325 w 3743325"/>
                  <a:gd name="connsiteY4" fmla="*/ 714760 h 1200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3325" h="1200558">
                    <a:moveTo>
                      <a:pt x="0" y="609985"/>
                    </a:moveTo>
                    <a:cubicBezTo>
                      <a:pt x="325437" y="903672"/>
                      <a:pt x="643159" y="1197360"/>
                      <a:pt x="952500" y="1200535"/>
                    </a:cubicBezTo>
                    <a:cubicBezTo>
                      <a:pt x="1261842" y="1203710"/>
                      <a:pt x="1574862" y="886210"/>
                      <a:pt x="1856049" y="629035"/>
                    </a:cubicBezTo>
                    <a:cubicBezTo>
                      <a:pt x="2137236" y="371860"/>
                      <a:pt x="2533429" y="-13902"/>
                      <a:pt x="2847975" y="385"/>
                    </a:cubicBezTo>
                    <a:cubicBezTo>
                      <a:pt x="3162521" y="14672"/>
                      <a:pt x="3576638" y="592523"/>
                      <a:pt x="3743325" y="714760"/>
                    </a:cubicBezTo>
                  </a:path>
                </a:pathLst>
              </a:custGeom>
              <a:noFill/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318E6DA-398F-E4D5-3EC6-FCD409CAB56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19538" y="3986691"/>
                <a:ext cx="114299" cy="13597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D864EF8D-9BD5-419A-AFD9-97F3B6EF01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79057" y="4308992"/>
                <a:ext cx="114299" cy="13597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Arrow: Right 90">
            <a:extLst>
              <a:ext uri="{FF2B5EF4-FFF2-40B4-BE49-F238E27FC236}">
                <a16:creationId xmlns:a16="http://schemas.microsoft.com/office/drawing/2014/main" id="{A4E53294-F60A-77C2-F663-35A2F7C7B9D7}"/>
              </a:ext>
            </a:extLst>
          </p:cNvPr>
          <p:cNvSpPr/>
          <p:nvPr/>
        </p:nvSpPr>
        <p:spPr>
          <a:xfrm>
            <a:off x="5913206" y="2551302"/>
            <a:ext cx="257330" cy="12414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61F7DA66-D221-5C69-1D01-BCA819E16546}"/>
              </a:ext>
            </a:extLst>
          </p:cNvPr>
          <p:cNvSpPr/>
          <p:nvPr/>
        </p:nvSpPr>
        <p:spPr>
          <a:xfrm>
            <a:off x="6905149" y="2563275"/>
            <a:ext cx="238868" cy="12414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CC6B715-BA22-F29B-17C8-6B00349EC4A1}"/>
              </a:ext>
            </a:extLst>
          </p:cNvPr>
          <p:cNvSpPr/>
          <p:nvPr/>
        </p:nvSpPr>
        <p:spPr>
          <a:xfrm>
            <a:off x="6487040" y="3676161"/>
            <a:ext cx="1076325" cy="838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 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0824962-7123-AF81-2565-936C81007DAE}"/>
              </a:ext>
            </a:extLst>
          </p:cNvPr>
          <p:cNvSpPr txBox="1"/>
          <p:nvPr/>
        </p:nvSpPr>
        <p:spPr>
          <a:xfrm>
            <a:off x="6461355" y="33329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Multiplier</a:t>
            </a: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054D2D8B-3483-24D0-4C08-D7BEAAC70F27}"/>
              </a:ext>
            </a:extLst>
          </p:cNvPr>
          <p:cNvSpPr/>
          <p:nvPr/>
        </p:nvSpPr>
        <p:spPr>
          <a:xfrm rot="16200000">
            <a:off x="7947118" y="3659490"/>
            <a:ext cx="527895" cy="83820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C72128CC-338E-851E-A249-BCE091F06544}"/>
              </a:ext>
            </a:extLst>
          </p:cNvPr>
          <p:cNvSpPr/>
          <p:nvPr/>
        </p:nvSpPr>
        <p:spPr>
          <a:xfrm>
            <a:off x="7563365" y="3995247"/>
            <a:ext cx="457200" cy="1666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A9EDCAA-DFB2-4917-DD3F-42907E9E2A03}"/>
              </a:ext>
            </a:extLst>
          </p:cNvPr>
          <p:cNvSpPr txBox="1"/>
          <p:nvPr/>
        </p:nvSpPr>
        <p:spPr>
          <a:xfrm>
            <a:off x="8030890" y="387855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7E6044A-4B9D-6576-ED7C-7988C2CF2ADE}"/>
              </a:ext>
            </a:extLst>
          </p:cNvPr>
          <p:cNvSpPr txBox="1"/>
          <p:nvPr/>
        </p:nvSpPr>
        <p:spPr>
          <a:xfrm>
            <a:off x="7534635" y="3453014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47.088</a:t>
            </a:r>
          </a:p>
          <a:p>
            <a:pPr algn="ctr"/>
            <a:r>
              <a:rPr lang="en-US" sz="1600" dirty="0"/>
              <a:t>GHz</a:t>
            </a:r>
          </a:p>
        </p:txBody>
      </p:sp>
      <p:sp>
        <p:nvSpPr>
          <p:cNvPr id="99" name="Arrow: Bent-Up 98">
            <a:extLst>
              <a:ext uri="{FF2B5EF4-FFF2-40B4-BE49-F238E27FC236}">
                <a16:creationId xmlns:a16="http://schemas.microsoft.com/office/drawing/2014/main" id="{16334A86-D746-DC6A-FFEB-01B02D427AB4}"/>
              </a:ext>
            </a:extLst>
          </p:cNvPr>
          <p:cNvSpPr/>
          <p:nvPr/>
        </p:nvSpPr>
        <p:spPr>
          <a:xfrm rot="5400000">
            <a:off x="5770988" y="3486424"/>
            <a:ext cx="1069219" cy="322030"/>
          </a:xfrm>
          <a:prstGeom prst="bentUpArrow">
            <a:avLst>
              <a:gd name="adj1" fmla="val 18177"/>
              <a:gd name="adj2" fmla="val 11292"/>
              <a:gd name="adj3" fmla="val 22429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A4BAFF7-159F-8D6E-B6C5-BFD0D81A5ED7}"/>
              </a:ext>
            </a:extLst>
          </p:cNvPr>
          <p:cNvSpPr/>
          <p:nvPr/>
        </p:nvSpPr>
        <p:spPr>
          <a:xfrm>
            <a:off x="6144581" y="2562756"/>
            <a:ext cx="2056779" cy="601715"/>
          </a:xfrm>
          <a:custGeom>
            <a:avLst/>
            <a:gdLst>
              <a:gd name="connsiteX0" fmla="*/ 1635162 w 2011680"/>
              <a:gd name="connsiteY0" fmla="*/ 0 h 602428"/>
              <a:gd name="connsiteX1" fmla="*/ 2000922 w 2011680"/>
              <a:gd name="connsiteY1" fmla="*/ 10758 h 602428"/>
              <a:gd name="connsiteX2" fmla="*/ 2011680 w 2011680"/>
              <a:gd name="connsiteY2" fmla="*/ 570155 h 602428"/>
              <a:gd name="connsiteX3" fmla="*/ 0 w 2011680"/>
              <a:gd name="connsiteY3" fmla="*/ 602428 h 602428"/>
              <a:gd name="connsiteX4" fmla="*/ 0 w 2011680"/>
              <a:gd name="connsiteY4" fmla="*/ 548640 h 602428"/>
              <a:gd name="connsiteX5" fmla="*/ 1947134 w 2011680"/>
              <a:gd name="connsiteY5" fmla="*/ 505609 h 602428"/>
              <a:gd name="connsiteX6" fmla="*/ 1936377 w 2011680"/>
              <a:gd name="connsiteY6" fmla="*/ 64546 h 602428"/>
              <a:gd name="connsiteX7" fmla="*/ 1624405 w 2011680"/>
              <a:gd name="connsiteY7" fmla="*/ 64546 h 602428"/>
              <a:gd name="connsiteX8" fmla="*/ 1635162 w 2011680"/>
              <a:gd name="connsiteY8" fmla="*/ 0 h 602428"/>
              <a:gd name="connsiteX0" fmla="*/ 1608968 w 2011680"/>
              <a:gd name="connsiteY0" fmla="*/ 13055 h 591670"/>
              <a:gd name="connsiteX1" fmla="*/ 2000922 w 2011680"/>
              <a:gd name="connsiteY1" fmla="*/ 0 h 591670"/>
              <a:gd name="connsiteX2" fmla="*/ 2011680 w 2011680"/>
              <a:gd name="connsiteY2" fmla="*/ 559397 h 591670"/>
              <a:gd name="connsiteX3" fmla="*/ 0 w 2011680"/>
              <a:gd name="connsiteY3" fmla="*/ 591670 h 591670"/>
              <a:gd name="connsiteX4" fmla="*/ 0 w 2011680"/>
              <a:gd name="connsiteY4" fmla="*/ 537882 h 591670"/>
              <a:gd name="connsiteX5" fmla="*/ 1947134 w 2011680"/>
              <a:gd name="connsiteY5" fmla="*/ 494851 h 591670"/>
              <a:gd name="connsiteX6" fmla="*/ 1936377 w 2011680"/>
              <a:gd name="connsiteY6" fmla="*/ 53788 h 591670"/>
              <a:gd name="connsiteX7" fmla="*/ 1624405 w 2011680"/>
              <a:gd name="connsiteY7" fmla="*/ 53788 h 591670"/>
              <a:gd name="connsiteX8" fmla="*/ 1608968 w 2011680"/>
              <a:gd name="connsiteY8" fmla="*/ 13055 h 591670"/>
              <a:gd name="connsiteX0" fmla="*/ 1623256 w 2011680"/>
              <a:gd name="connsiteY0" fmla="*/ 0 h 595284"/>
              <a:gd name="connsiteX1" fmla="*/ 2000922 w 2011680"/>
              <a:gd name="connsiteY1" fmla="*/ 3614 h 595284"/>
              <a:gd name="connsiteX2" fmla="*/ 2011680 w 2011680"/>
              <a:gd name="connsiteY2" fmla="*/ 563011 h 595284"/>
              <a:gd name="connsiteX3" fmla="*/ 0 w 2011680"/>
              <a:gd name="connsiteY3" fmla="*/ 595284 h 595284"/>
              <a:gd name="connsiteX4" fmla="*/ 0 w 2011680"/>
              <a:gd name="connsiteY4" fmla="*/ 541496 h 595284"/>
              <a:gd name="connsiteX5" fmla="*/ 1947134 w 2011680"/>
              <a:gd name="connsiteY5" fmla="*/ 498465 h 595284"/>
              <a:gd name="connsiteX6" fmla="*/ 1936377 w 2011680"/>
              <a:gd name="connsiteY6" fmla="*/ 57402 h 595284"/>
              <a:gd name="connsiteX7" fmla="*/ 1624405 w 2011680"/>
              <a:gd name="connsiteY7" fmla="*/ 57402 h 595284"/>
              <a:gd name="connsiteX8" fmla="*/ 1623256 w 2011680"/>
              <a:gd name="connsiteY8" fmla="*/ 0 h 595284"/>
              <a:gd name="connsiteX0" fmla="*/ 1678025 w 2066449"/>
              <a:gd name="connsiteY0" fmla="*/ 0 h 595284"/>
              <a:gd name="connsiteX1" fmla="*/ 2055691 w 2066449"/>
              <a:gd name="connsiteY1" fmla="*/ 3614 h 595284"/>
              <a:gd name="connsiteX2" fmla="*/ 2066449 w 2066449"/>
              <a:gd name="connsiteY2" fmla="*/ 563011 h 595284"/>
              <a:gd name="connsiteX3" fmla="*/ 54769 w 2066449"/>
              <a:gd name="connsiteY3" fmla="*/ 595284 h 595284"/>
              <a:gd name="connsiteX4" fmla="*/ 0 w 2066449"/>
              <a:gd name="connsiteY4" fmla="*/ 536734 h 595284"/>
              <a:gd name="connsiteX5" fmla="*/ 2001903 w 2066449"/>
              <a:gd name="connsiteY5" fmla="*/ 498465 h 595284"/>
              <a:gd name="connsiteX6" fmla="*/ 1991146 w 2066449"/>
              <a:gd name="connsiteY6" fmla="*/ 57402 h 595284"/>
              <a:gd name="connsiteX7" fmla="*/ 1679174 w 2066449"/>
              <a:gd name="connsiteY7" fmla="*/ 57402 h 595284"/>
              <a:gd name="connsiteX8" fmla="*/ 1678025 w 2066449"/>
              <a:gd name="connsiteY8" fmla="*/ 0 h 595284"/>
              <a:gd name="connsiteX0" fmla="*/ 1678025 w 2066449"/>
              <a:gd name="connsiteY0" fmla="*/ 0 h 609572"/>
              <a:gd name="connsiteX1" fmla="*/ 2055691 w 2066449"/>
              <a:gd name="connsiteY1" fmla="*/ 3614 h 609572"/>
              <a:gd name="connsiteX2" fmla="*/ 2066449 w 2066449"/>
              <a:gd name="connsiteY2" fmla="*/ 563011 h 609572"/>
              <a:gd name="connsiteX3" fmla="*/ 9525 w 2066449"/>
              <a:gd name="connsiteY3" fmla="*/ 609572 h 609572"/>
              <a:gd name="connsiteX4" fmla="*/ 0 w 2066449"/>
              <a:gd name="connsiteY4" fmla="*/ 536734 h 609572"/>
              <a:gd name="connsiteX5" fmla="*/ 2001903 w 2066449"/>
              <a:gd name="connsiteY5" fmla="*/ 498465 h 609572"/>
              <a:gd name="connsiteX6" fmla="*/ 1991146 w 2066449"/>
              <a:gd name="connsiteY6" fmla="*/ 57402 h 609572"/>
              <a:gd name="connsiteX7" fmla="*/ 1679174 w 2066449"/>
              <a:gd name="connsiteY7" fmla="*/ 57402 h 609572"/>
              <a:gd name="connsiteX8" fmla="*/ 1678025 w 2066449"/>
              <a:gd name="connsiteY8" fmla="*/ 0 h 609572"/>
              <a:gd name="connsiteX0" fmla="*/ 1678025 w 2066449"/>
              <a:gd name="connsiteY0" fmla="*/ 0 h 604809"/>
              <a:gd name="connsiteX1" fmla="*/ 2055691 w 2066449"/>
              <a:gd name="connsiteY1" fmla="*/ 3614 h 604809"/>
              <a:gd name="connsiteX2" fmla="*/ 2066449 w 2066449"/>
              <a:gd name="connsiteY2" fmla="*/ 563011 h 604809"/>
              <a:gd name="connsiteX3" fmla="*/ 2381 w 2066449"/>
              <a:gd name="connsiteY3" fmla="*/ 604809 h 604809"/>
              <a:gd name="connsiteX4" fmla="*/ 0 w 2066449"/>
              <a:gd name="connsiteY4" fmla="*/ 536734 h 604809"/>
              <a:gd name="connsiteX5" fmla="*/ 2001903 w 2066449"/>
              <a:gd name="connsiteY5" fmla="*/ 498465 h 604809"/>
              <a:gd name="connsiteX6" fmla="*/ 1991146 w 2066449"/>
              <a:gd name="connsiteY6" fmla="*/ 57402 h 604809"/>
              <a:gd name="connsiteX7" fmla="*/ 1679174 w 2066449"/>
              <a:gd name="connsiteY7" fmla="*/ 57402 h 604809"/>
              <a:gd name="connsiteX8" fmla="*/ 1678025 w 2066449"/>
              <a:gd name="connsiteY8" fmla="*/ 0 h 604809"/>
              <a:gd name="connsiteX0" fmla="*/ 1678025 w 2066449"/>
              <a:gd name="connsiteY0" fmla="*/ 0 h 604809"/>
              <a:gd name="connsiteX1" fmla="*/ 2055691 w 2066449"/>
              <a:gd name="connsiteY1" fmla="*/ 3614 h 604809"/>
              <a:gd name="connsiteX2" fmla="*/ 2066449 w 2066449"/>
              <a:gd name="connsiteY2" fmla="*/ 584442 h 604809"/>
              <a:gd name="connsiteX3" fmla="*/ 2381 w 2066449"/>
              <a:gd name="connsiteY3" fmla="*/ 604809 h 604809"/>
              <a:gd name="connsiteX4" fmla="*/ 0 w 2066449"/>
              <a:gd name="connsiteY4" fmla="*/ 536734 h 604809"/>
              <a:gd name="connsiteX5" fmla="*/ 2001903 w 2066449"/>
              <a:gd name="connsiteY5" fmla="*/ 498465 h 604809"/>
              <a:gd name="connsiteX6" fmla="*/ 1991146 w 2066449"/>
              <a:gd name="connsiteY6" fmla="*/ 57402 h 604809"/>
              <a:gd name="connsiteX7" fmla="*/ 1679174 w 2066449"/>
              <a:gd name="connsiteY7" fmla="*/ 57402 h 604809"/>
              <a:gd name="connsiteX8" fmla="*/ 1678025 w 2066449"/>
              <a:gd name="connsiteY8" fmla="*/ 0 h 604809"/>
              <a:gd name="connsiteX0" fmla="*/ 1678025 w 2066449"/>
              <a:gd name="connsiteY0" fmla="*/ 0 h 604809"/>
              <a:gd name="connsiteX1" fmla="*/ 2055691 w 2066449"/>
              <a:gd name="connsiteY1" fmla="*/ 3614 h 604809"/>
              <a:gd name="connsiteX2" fmla="*/ 2066449 w 2066449"/>
              <a:gd name="connsiteY2" fmla="*/ 584442 h 604809"/>
              <a:gd name="connsiteX3" fmla="*/ 2381 w 2066449"/>
              <a:gd name="connsiteY3" fmla="*/ 604809 h 604809"/>
              <a:gd name="connsiteX4" fmla="*/ 0 w 2066449"/>
              <a:gd name="connsiteY4" fmla="*/ 536734 h 604809"/>
              <a:gd name="connsiteX5" fmla="*/ 1999522 w 2066449"/>
              <a:gd name="connsiteY5" fmla="*/ 517515 h 604809"/>
              <a:gd name="connsiteX6" fmla="*/ 1991146 w 2066449"/>
              <a:gd name="connsiteY6" fmla="*/ 57402 h 604809"/>
              <a:gd name="connsiteX7" fmla="*/ 1679174 w 2066449"/>
              <a:gd name="connsiteY7" fmla="*/ 57402 h 604809"/>
              <a:gd name="connsiteX8" fmla="*/ 1678025 w 2066449"/>
              <a:gd name="connsiteY8" fmla="*/ 0 h 604809"/>
              <a:gd name="connsiteX0" fmla="*/ 1675713 w 2064137"/>
              <a:gd name="connsiteY0" fmla="*/ 0 h 604809"/>
              <a:gd name="connsiteX1" fmla="*/ 2053379 w 2064137"/>
              <a:gd name="connsiteY1" fmla="*/ 3614 h 604809"/>
              <a:gd name="connsiteX2" fmla="*/ 2064137 w 2064137"/>
              <a:gd name="connsiteY2" fmla="*/ 584442 h 604809"/>
              <a:gd name="connsiteX3" fmla="*/ 69 w 2064137"/>
              <a:gd name="connsiteY3" fmla="*/ 604809 h 604809"/>
              <a:gd name="connsiteX4" fmla="*/ 4832 w 2064137"/>
              <a:gd name="connsiteY4" fmla="*/ 534352 h 604809"/>
              <a:gd name="connsiteX5" fmla="*/ 1997210 w 2064137"/>
              <a:gd name="connsiteY5" fmla="*/ 517515 h 604809"/>
              <a:gd name="connsiteX6" fmla="*/ 1988834 w 2064137"/>
              <a:gd name="connsiteY6" fmla="*/ 57402 h 604809"/>
              <a:gd name="connsiteX7" fmla="*/ 1676862 w 2064137"/>
              <a:gd name="connsiteY7" fmla="*/ 57402 h 604809"/>
              <a:gd name="connsiteX8" fmla="*/ 1675713 w 2064137"/>
              <a:gd name="connsiteY8" fmla="*/ 0 h 604809"/>
              <a:gd name="connsiteX0" fmla="*/ 1673368 w 2061792"/>
              <a:gd name="connsiteY0" fmla="*/ 0 h 602428"/>
              <a:gd name="connsiteX1" fmla="*/ 2051034 w 2061792"/>
              <a:gd name="connsiteY1" fmla="*/ 3614 h 602428"/>
              <a:gd name="connsiteX2" fmla="*/ 2061792 w 2061792"/>
              <a:gd name="connsiteY2" fmla="*/ 584442 h 602428"/>
              <a:gd name="connsiteX3" fmla="*/ 106 w 2061792"/>
              <a:gd name="connsiteY3" fmla="*/ 602428 h 602428"/>
              <a:gd name="connsiteX4" fmla="*/ 2487 w 2061792"/>
              <a:gd name="connsiteY4" fmla="*/ 534352 h 602428"/>
              <a:gd name="connsiteX5" fmla="*/ 1994865 w 2061792"/>
              <a:gd name="connsiteY5" fmla="*/ 517515 h 602428"/>
              <a:gd name="connsiteX6" fmla="*/ 1986489 w 2061792"/>
              <a:gd name="connsiteY6" fmla="*/ 57402 h 602428"/>
              <a:gd name="connsiteX7" fmla="*/ 1674517 w 2061792"/>
              <a:gd name="connsiteY7" fmla="*/ 57402 h 602428"/>
              <a:gd name="connsiteX8" fmla="*/ 1673368 w 2061792"/>
              <a:gd name="connsiteY8" fmla="*/ 0 h 60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1792" h="602428">
                <a:moveTo>
                  <a:pt x="1673368" y="0"/>
                </a:moveTo>
                <a:lnTo>
                  <a:pt x="2051034" y="3614"/>
                </a:lnTo>
                <a:lnTo>
                  <a:pt x="2061792" y="584442"/>
                </a:lnTo>
                <a:cubicBezTo>
                  <a:pt x="1373769" y="598375"/>
                  <a:pt x="688129" y="588495"/>
                  <a:pt x="106" y="602428"/>
                </a:cubicBezTo>
                <a:cubicBezTo>
                  <a:pt x="-688" y="579736"/>
                  <a:pt x="3281" y="557044"/>
                  <a:pt x="2487" y="534352"/>
                </a:cubicBezTo>
                <a:lnTo>
                  <a:pt x="1994865" y="517515"/>
                </a:lnTo>
                <a:lnTo>
                  <a:pt x="1986489" y="57402"/>
                </a:lnTo>
                <a:lnTo>
                  <a:pt x="1674517" y="57402"/>
                </a:lnTo>
                <a:lnTo>
                  <a:pt x="1673368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6D36510-B4A7-1330-6513-44D0C1FEE7D2}"/>
              </a:ext>
            </a:extLst>
          </p:cNvPr>
          <p:cNvSpPr txBox="1"/>
          <p:nvPr/>
        </p:nvSpPr>
        <p:spPr>
          <a:xfrm>
            <a:off x="6466321" y="1746012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11.772</a:t>
            </a:r>
          </a:p>
          <a:p>
            <a:pPr algn="ctr"/>
            <a:r>
              <a:rPr lang="en-US" sz="1600" dirty="0"/>
              <a:t>GHz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0E773B6-9C45-BA2E-4235-C4BD3E0539D7}"/>
              </a:ext>
            </a:extLst>
          </p:cNvPr>
          <p:cNvSpPr txBox="1"/>
          <p:nvPr/>
        </p:nvSpPr>
        <p:spPr>
          <a:xfrm>
            <a:off x="5333849" y="1943939"/>
            <a:ext cx="71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19C518C-0A73-E181-7E46-83B82082D8F4}"/>
              </a:ext>
            </a:extLst>
          </p:cNvPr>
          <p:cNvSpPr txBox="1"/>
          <p:nvPr/>
        </p:nvSpPr>
        <p:spPr>
          <a:xfrm>
            <a:off x="4617007" y="3462738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11.337</a:t>
            </a:r>
          </a:p>
          <a:p>
            <a:pPr algn="ctr"/>
            <a:r>
              <a:rPr lang="en-US" sz="1600" dirty="0"/>
              <a:t>GHz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150093-6F1A-2D25-CBFD-EAF0692A2EC5}"/>
              </a:ext>
            </a:extLst>
          </p:cNvPr>
          <p:cNvGrpSpPr/>
          <p:nvPr/>
        </p:nvGrpSpPr>
        <p:grpSpPr>
          <a:xfrm>
            <a:off x="586512" y="3412375"/>
            <a:ext cx="476248" cy="609600"/>
            <a:chOff x="466725" y="2143125"/>
            <a:chExt cx="476248" cy="60960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15694D2-6381-000C-E5FD-20C4BAFDF014}"/>
                </a:ext>
              </a:extLst>
            </p:cNvPr>
            <p:cNvSpPr/>
            <p:nvPr/>
          </p:nvSpPr>
          <p:spPr>
            <a:xfrm>
              <a:off x="590551" y="2152650"/>
              <a:ext cx="352422" cy="600075"/>
            </a:xfrm>
            <a:custGeom>
              <a:avLst/>
              <a:gdLst>
                <a:gd name="connsiteX0" fmla="*/ 0 w 352425"/>
                <a:gd name="connsiteY0" fmla="*/ 0 h 542925"/>
                <a:gd name="connsiteX1" fmla="*/ 0 w 352425"/>
                <a:gd name="connsiteY1" fmla="*/ 542925 h 542925"/>
                <a:gd name="connsiteX2" fmla="*/ 352425 w 352425"/>
                <a:gd name="connsiteY2" fmla="*/ 533400 h 542925"/>
                <a:gd name="connsiteX3" fmla="*/ 352425 w 352425"/>
                <a:gd name="connsiteY3" fmla="*/ 523875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2425" h="542925">
                  <a:moveTo>
                    <a:pt x="0" y="0"/>
                  </a:moveTo>
                  <a:lnTo>
                    <a:pt x="0" y="542925"/>
                  </a:lnTo>
                  <a:lnTo>
                    <a:pt x="352425" y="533400"/>
                  </a:lnTo>
                  <a:lnTo>
                    <a:pt x="352425" y="523875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6E449C-D97A-2760-4721-AAE958EEB797}"/>
                </a:ext>
              </a:extLst>
            </p:cNvPr>
            <p:cNvSpPr/>
            <p:nvPr/>
          </p:nvSpPr>
          <p:spPr>
            <a:xfrm>
              <a:off x="466725" y="2143125"/>
              <a:ext cx="228600" cy="152400"/>
            </a:xfrm>
            <a:custGeom>
              <a:avLst/>
              <a:gdLst>
                <a:gd name="connsiteX0" fmla="*/ 0 w 228600"/>
                <a:gd name="connsiteY0" fmla="*/ 0 h 152400"/>
                <a:gd name="connsiteX1" fmla="*/ 228600 w 228600"/>
                <a:gd name="connsiteY1" fmla="*/ 0 h 152400"/>
                <a:gd name="connsiteX2" fmla="*/ 114300 w 228600"/>
                <a:gd name="connsiteY2" fmla="*/ 152400 h 152400"/>
                <a:gd name="connsiteX3" fmla="*/ 0 w 228600"/>
                <a:gd name="connsiteY3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152400">
                  <a:moveTo>
                    <a:pt x="0" y="0"/>
                  </a:moveTo>
                  <a:lnTo>
                    <a:pt x="228600" y="0"/>
                  </a:lnTo>
                  <a:lnTo>
                    <a:pt x="114300" y="1524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708451-C89A-6C25-5CA2-263A0DD0D607}"/>
              </a:ext>
            </a:extLst>
          </p:cNvPr>
          <p:cNvSpPr txBox="1"/>
          <p:nvPr/>
        </p:nvSpPr>
        <p:spPr>
          <a:xfrm>
            <a:off x="404805" y="3015540"/>
            <a:ext cx="611065" cy="36933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GPS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8A5562-E25A-2E81-7AD8-D690AB4210A7}"/>
              </a:ext>
            </a:extLst>
          </p:cNvPr>
          <p:cNvSpPr/>
          <p:nvPr/>
        </p:nvSpPr>
        <p:spPr>
          <a:xfrm>
            <a:off x="6160770" y="3124779"/>
            <a:ext cx="45719" cy="883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24316AF3-AAD5-7396-DBAB-40AC13C31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523760"/>
              </p:ext>
            </p:extLst>
          </p:nvPr>
        </p:nvGraphicFramePr>
        <p:xfrm>
          <a:off x="636883" y="4571509"/>
          <a:ext cx="7686751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21688">
                  <a:extLst>
                    <a:ext uri="{9D8B030D-6E8A-4147-A177-3AD203B41FA5}">
                      <a16:colId xmlns:a16="http://schemas.microsoft.com/office/drawing/2014/main" val="1154917400"/>
                    </a:ext>
                  </a:extLst>
                </a:gridCol>
                <a:gridCol w="1921688">
                  <a:extLst>
                    <a:ext uri="{9D8B030D-6E8A-4147-A177-3AD203B41FA5}">
                      <a16:colId xmlns:a16="http://schemas.microsoft.com/office/drawing/2014/main" val="1120627209"/>
                    </a:ext>
                  </a:extLst>
                </a:gridCol>
                <a:gridCol w="1584875">
                  <a:extLst>
                    <a:ext uri="{9D8B030D-6E8A-4147-A177-3AD203B41FA5}">
                      <a16:colId xmlns:a16="http://schemas.microsoft.com/office/drawing/2014/main" val="2175152116"/>
                    </a:ext>
                  </a:extLst>
                </a:gridCol>
                <a:gridCol w="2258500">
                  <a:extLst>
                    <a:ext uri="{9D8B030D-6E8A-4147-A177-3AD203B41FA5}">
                      <a16:colId xmlns:a16="http://schemas.microsoft.com/office/drawing/2014/main" val="2735601191"/>
                    </a:ext>
                  </a:extLst>
                </a:gridCol>
              </a:tblGrid>
              <a:tr h="3301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MULTIPLIER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BEACON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433801"/>
                  </a:ext>
                </a:extLst>
              </a:tr>
              <a:tr h="3301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9.993.200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10.368.200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10.368.200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07361"/>
                  </a:ext>
                </a:extLst>
              </a:tr>
              <a:tr h="3301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7.629.060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8.064.060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24.192.180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194130"/>
                  </a:ext>
                </a:extLst>
              </a:tr>
              <a:tr h="3301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11.661.090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12.096.090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24.192.180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38357"/>
                  </a:ext>
                </a:extLst>
              </a:tr>
              <a:tr h="33017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11.337.090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11.772.090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47.088.360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561638"/>
                  </a:ext>
                </a:extLst>
              </a:tr>
            </a:tbl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A0D4A014-70DE-CE3A-0D2F-49E8EF132EFD}"/>
              </a:ext>
            </a:extLst>
          </p:cNvPr>
          <p:cNvSpPr/>
          <p:nvPr/>
        </p:nvSpPr>
        <p:spPr>
          <a:xfrm>
            <a:off x="4280166" y="1765042"/>
            <a:ext cx="4311514" cy="160739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D79090-6A53-5FAF-D78F-06365D589AF2}"/>
              </a:ext>
            </a:extLst>
          </p:cNvPr>
          <p:cNvSpPr txBox="1"/>
          <p:nvPr/>
        </p:nvSpPr>
        <p:spPr>
          <a:xfrm>
            <a:off x="5432614" y="1280586"/>
            <a:ext cx="1564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Circuit Board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89410-2FB1-2F9A-F98C-73CE8AC1FBD2}"/>
              </a:ext>
            </a:extLst>
          </p:cNvPr>
          <p:cNvSpPr txBox="1"/>
          <p:nvPr/>
        </p:nvSpPr>
        <p:spPr>
          <a:xfrm>
            <a:off x="208344" y="1280586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39D57-9259-A92A-1843-B1D4EA409AB3}"/>
              </a:ext>
            </a:extLst>
          </p:cNvPr>
          <p:cNvSpPr txBox="1"/>
          <p:nvPr/>
        </p:nvSpPr>
        <p:spPr>
          <a:xfrm>
            <a:off x="5367056" y="2447085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92ACD-7298-F77A-AB6A-3CE8A0F65768}"/>
              </a:ext>
            </a:extLst>
          </p:cNvPr>
          <p:cNvSpPr txBox="1"/>
          <p:nvPr/>
        </p:nvSpPr>
        <p:spPr>
          <a:xfrm>
            <a:off x="5528161" y="2609955"/>
            <a:ext cx="32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61425D-BEDC-A778-B003-5B26D96B8566}"/>
              </a:ext>
            </a:extLst>
          </p:cNvPr>
          <p:cNvSpPr txBox="1"/>
          <p:nvPr/>
        </p:nvSpPr>
        <p:spPr>
          <a:xfrm>
            <a:off x="5667036" y="24535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161512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04BA-E21E-4D83-55FC-AB9C3A461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</p:spPr>
        <p:txBody>
          <a:bodyPr>
            <a:normAutofit/>
          </a:bodyPr>
          <a:lstStyle/>
          <a:p>
            <a:r>
              <a:rPr lang="en-US" dirty="0"/>
              <a:t>RFZero™ specialized Arduino PCB</a:t>
            </a:r>
          </a:p>
        </p:txBody>
      </p:sp>
      <p:pic>
        <p:nvPicPr>
          <p:cNvPr id="6" name="Picture 5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27724F03-05C3-2A05-4E10-0E4BB9CD9C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2"/>
          <a:stretch>
            <a:fillRect/>
          </a:stretch>
        </p:blipFill>
        <p:spPr>
          <a:xfrm>
            <a:off x="449407" y="1059500"/>
            <a:ext cx="4314534" cy="5365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A1BA39-A52E-523F-315F-C0FD2CD220ED}"/>
              </a:ext>
            </a:extLst>
          </p:cNvPr>
          <p:cNvSpPr txBox="1"/>
          <p:nvPr/>
        </p:nvSpPr>
        <p:spPr>
          <a:xfrm>
            <a:off x="5203125" y="1002323"/>
            <a:ext cx="3325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https://rfzero.net/</a:t>
            </a:r>
          </a:p>
        </p:txBody>
      </p:sp>
      <p:pic>
        <p:nvPicPr>
          <p:cNvPr id="9" name="Picture 8" descr="A screenshot of a currency exchange&#10;&#10;AI-generated content may be incorrect.">
            <a:extLst>
              <a:ext uri="{FF2B5EF4-FFF2-40B4-BE49-F238E27FC236}">
                <a16:creationId xmlns:a16="http://schemas.microsoft.com/office/drawing/2014/main" id="{76AEFEDB-4BAE-0B09-946B-90E87C032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r="9987"/>
          <a:stretch>
            <a:fillRect/>
          </a:stretch>
        </p:blipFill>
        <p:spPr>
          <a:xfrm>
            <a:off x="5069840" y="3109691"/>
            <a:ext cx="3663151" cy="3103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D5AC5-DA2C-B3DA-06FC-9B1702F8227B}"/>
              </a:ext>
            </a:extLst>
          </p:cNvPr>
          <p:cNvSpPr txBox="1"/>
          <p:nvPr/>
        </p:nvSpPr>
        <p:spPr>
          <a:xfrm>
            <a:off x="5354320" y="1686675"/>
            <a:ext cx="33402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Excellent website, loads of </a:t>
            </a:r>
          </a:p>
          <a:p>
            <a:r>
              <a:rPr lang="en-US" sz="2000" dirty="0"/>
              <a:t>accessories, components, </a:t>
            </a:r>
          </a:p>
          <a:p>
            <a:r>
              <a:rPr lang="en-US" sz="2000" dirty="0"/>
              <a:t>software downloads, advice,</a:t>
            </a:r>
          </a:p>
          <a:p>
            <a:r>
              <a:rPr lang="en-US" sz="2000" dirty="0"/>
              <a:t>and a “.io” community</a:t>
            </a:r>
          </a:p>
        </p:txBody>
      </p:sp>
    </p:spTree>
    <p:extLst>
      <p:ext uri="{BB962C8B-B14F-4D97-AF65-F5344CB8AC3E}">
        <p14:creationId xmlns:p14="http://schemas.microsoft.com/office/powerpoint/2010/main" val="2270738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8153</TotalTime>
  <Words>2207</Words>
  <Application>Microsoft Office PowerPoint</Application>
  <PresentationFormat>On-screen Show (4:3)</PresentationFormat>
  <Paragraphs>362</Paragraphs>
  <Slides>57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Aptos</vt:lpstr>
      <vt:lpstr>Arial</vt:lpstr>
      <vt:lpstr>Arial Black</vt:lpstr>
      <vt:lpstr>Play</vt:lpstr>
      <vt:lpstr>Symbol</vt:lpstr>
      <vt:lpstr>Times New Roman</vt:lpstr>
      <vt:lpstr>Verdana</vt:lpstr>
      <vt:lpstr>Office Theme</vt:lpstr>
      <vt:lpstr>An Approach to   5.7,10, 24, 47GHz  Q65 mode Beacons </vt:lpstr>
      <vt:lpstr>  </vt:lpstr>
      <vt:lpstr>5.7 thru 47 GHz Q65 Beacons</vt:lpstr>
      <vt:lpstr>Original Intent: 47 GHz Beacon</vt:lpstr>
      <vt:lpstr>Problem - Simple &amp; Cheap Q65 5-to-47 GHz Beacons</vt:lpstr>
      <vt:lpstr>Learn (use) what others have done</vt:lpstr>
      <vt:lpstr>Architecture and Solutions</vt:lpstr>
      <vt:lpstr>Beacon Examples  </vt:lpstr>
      <vt:lpstr>RFZero™ specialized Arduino PCB</vt:lpstr>
      <vt:lpstr>Selecting the Frequency and Multiple  for the RFZero™ software</vt:lpstr>
      <vt:lpstr>RFZero ™  Odd Harmonics Stronger than even</vt:lpstr>
      <vt:lpstr>Noise – example – 47 GHz Beacon</vt:lpstr>
      <vt:lpstr>Prototype 47GHz Q65 Beacon  Without 11.7 GHz filter</vt:lpstr>
      <vt:lpstr>Evolution  Simplify by putting things on one board</vt:lpstr>
      <vt:lpstr>Evolution 11.7 GHz Filter</vt:lpstr>
      <vt:lpstr>Evolution Simplify extra circuits to One Board</vt:lpstr>
      <vt:lpstr>Evolution 1st attempt Hack W1GHZ 10 GHz Transverter PCB</vt:lpstr>
      <vt:lpstr>Evolution Filter Prototype Performance</vt:lpstr>
      <vt:lpstr>“Frigging Stupid Pipe Caps Can’t live with’em and can’t live without’em”*</vt:lpstr>
      <vt:lpstr>Better result if you make a Jig for  Soldering Pipe Caps to Board (thanks Don W1FKF)</vt:lpstr>
      <vt:lpstr>Adjusting and Reproducing  Pipe-Cap Probe Lengths</vt:lpstr>
      <vt:lpstr>PowerPoint Presentation</vt:lpstr>
      <vt:lpstr>Pins for Pipe-cap Filter Probes Precise Length, Mouser &amp; Digikey</vt:lpstr>
      <vt:lpstr>Tuning is pretty straight-forward   Easiest if you have a sweeper</vt:lpstr>
      <vt:lpstr>10 GHz Pipe-Cap Filter with Pins</vt:lpstr>
      <vt:lpstr>12 GHz Pipe-Cap Filter with Pins 24 &amp; 47 GHz</vt:lpstr>
      <vt:lpstr>Pipe-Cap Filter Note</vt:lpstr>
      <vt:lpstr>Phase Noise - Advice</vt:lpstr>
      <vt:lpstr>First trial PCB re-design for Beacon Project</vt:lpstr>
      <vt:lpstr>First Trial PCB</vt:lpstr>
      <vt:lpstr> QBEACON CIRCUIT BOARD V2 Simpler and Cheaper</vt:lpstr>
      <vt:lpstr>PowerPoint Presentation</vt:lpstr>
      <vt:lpstr>Enclosure Increases LO Leakage  Standard size aluminum box from Amazon. LO couples from input to output, RF Absorber reduces it</vt:lpstr>
      <vt:lpstr>Evolution of Absorber use to reduce LO Leakage in RF output</vt:lpstr>
      <vt:lpstr>V2 PC board in Enclosure</vt:lpstr>
      <vt:lpstr>Remember Jim’s Q65 beacon board without a filter?</vt:lpstr>
      <vt:lpstr>KM5PO V2 47 GHz Beacon with QBEACON board</vt:lpstr>
      <vt:lpstr>Board in Enclosure,  Operating</vt:lpstr>
      <vt:lpstr>V2 Performance in Enclosure</vt:lpstr>
      <vt:lpstr>Hacked Xvrt Board vs. V2 Board On 47 GHz</vt:lpstr>
      <vt:lpstr>PowerPoint Presentation</vt:lpstr>
      <vt:lpstr>47 GHz WA1MBA Quadrupler  with W1GHZ Sectoral Horn</vt:lpstr>
      <vt:lpstr>Horn Antenna Beamwidth</vt:lpstr>
      <vt:lpstr>47 GHz Sectoral Horn E = 0.56 H = 7.2</vt:lpstr>
      <vt:lpstr>47 GHz Sectoral Horn E = 0.56 H = 7.2</vt:lpstr>
      <vt:lpstr>47 GHz Sectoral Horn</vt:lpstr>
      <vt:lpstr>47 GHz Sectoral Horn at 24 GHz</vt:lpstr>
      <vt:lpstr>47 GHz Sectoral Horn at 24 GHz</vt:lpstr>
      <vt:lpstr>Production Sectoral Horns  for 47 or 24 GHz WR-28 Waveguide for both</vt:lpstr>
      <vt:lpstr>Waveguide Adapters for WR-24 and WR-22</vt:lpstr>
      <vt:lpstr>Which Q65 Mode to use on Microwaves?</vt:lpstr>
      <vt:lpstr>Which Q65 Mode best for  Microwave Beacons?</vt:lpstr>
      <vt:lpstr>Summary</vt:lpstr>
      <vt:lpstr>At 47 GHz</vt:lpstr>
      <vt:lpstr>Where to get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Approach to   10, 24, 47GHz Q65 Beacons</dc:title>
  <dc:creator>Thomas Williams</dc:creator>
  <cp:lastModifiedBy>Thomas Williams</cp:lastModifiedBy>
  <cp:revision>71</cp:revision>
  <dcterms:created xsi:type="dcterms:W3CDTF">2025-10-10T12:38:54Z</dcterms:created>
  <dcterms:modified xsi:type="dcterms:W3CDTF">2026-04-15T15:09:51Z</dcterms:modified>
</cp:coreProperties>
</file>