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994525" cy="92805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7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35159" cy="463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3959279" y="0"/>
            <a:ext cx="3035159" cy="463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  <a:defRPr sz="1400"/>
            </a:pPr>
            <a:fld id="{8C00C3A6-369B-4762-87C4-5B30C48453D8}" type="datetimeFigureOut">
              <a:t>3/27/2026</a:t>
            </a:fld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8816759"/>
            <a:ext cx="3035159" cy="463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3959279" y="8816759"/>
            <a:ext cx="3035159" cy="463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  <a:defRPr sz="1400"/>
            </a:pPr>
            <a:fld id="{A6A7FFE3-AF2C-48BB-BB6E-EFDD57FDC5DE}" type="slidenum">
              <a:t>‹#›</a:t>
            </a:fld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65920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Move="1" noResize="1"/>
          </p:cNvSpPr>
          <p:nvPr/>
        </p:nvSpPr>
        <p:spPr>
          <a:xfrm>
            <a:off x="0" y="0"/>
            <a:ext cx="6994799" cy="9280799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0" y="0"/>
            <a:ext cx="6994439" cy="9280439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6800" rIns="90000" bIns="468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30479" cy="464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2880" tIns="46440" rIns="92880" bIns="46440" anchor="t" anchorCtr="0"/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  <a:defRPr lang="en-GB" sz="12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3963959" y="0"/>
            <a:ext cx="3030479" cy="464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2880" tIns="46440" rIns="92880" bIns="46440" anchor="t" anchorCtr="0"/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  <a:defRPr lang="en-GB" sz="12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fld id="{D15229E9-A570-4F31-9EF0-FDBABF83900C}" type="datetimeFigureOut">
              <a:t>27/03/2026</a:t>
            </a:fld>
            <a:endParaRPr lang="en-GB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 idx="2"/>
          </p:nvPr>
        </p:nvSpPr>
        <p:spPr>
          <a:xfrm>
            <a:off x="1179359" y="696960"/>
            <a:ext cx="4638960" cy="347868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7" name="Notes Placeholder 6"/>
          <p:cNvSpPr txBox="1">
            <a:spLocks noGrp="1"/>
          </p:cNvSpPr>
          <p:nvPr>
            <p:ph type="body" sz="quarter" idx="3"/>
          </p:nvPr>
        </p:nvSpPr>
        <p:spPr>
          <a:xfrm>
            <a:off x="933119" y="4408199"/>
            <a:ext cx="5127479" cy="41752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4"/>
          </p:nvPr>
        </p:nvSpPr>
        <p:spPr>
          <a:xfrm>
            <a:off x="0" y="8818199"/>
            <a:ext cx="3030479" cy="464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2880" tIns="46440" rIns="92880" bIns="46440" anchor="b" anchorCtr="0"/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  <a:defRPr lang="en-GB" sz="12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5"/>
          </p:nvPr>
        </p:nvSpPr>
        <p:spPr>
          <a:xfrm>
            <a:off x="3963959" y="8818199"/>
            <a:ext cx="3030479" cy="464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2880" tIns="46440" rIns="92880" bIns="46440" anchor="b" anchorCtr="0"/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  <a:defRPr lang="en-GB" sz="12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fld id="{1C1DE2B8-8BBD-41A4-BD7A-79FFE5685FF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880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57200" algn="l"/>
        <a:tab pos="914400" algn="l"/>
        <a:tab pos="1371599" algn="l"/>
        <a:tab pos="1828800" algn="l"/>
        <a:tab pos="2285999" algn="l"/>
        <a:tab pos="2743199" algn="l"/>
        <a:tab pos="3200400" algn="l"/>
        <a:tab pos="3657600" algn="l"/>
        <a:tab pos="4114799" algn="l"/>
        <a:tab pos="4571999" algn="l"/>
        <a:tab pos="5029200" algn="l"/>
        <a:tab pos="5486399" algn="l"/>
        <a:tab pos="5943600" algn="l"/>
        <a:tab pos="6400799" algn="l"/>
        <a:tab pos="6858000" algn="l"/>
        <a:tab pos="7315200" algn="l"/>
        <a:tab pos="7772399" algn="l"/>
        <a:tab pos="8229599" algn="l"/>
        <a:tab pos="8686800" algn="l"/>
        <a:tab pos="9143999" algn="l"/>
      </a:tabLst>
      <a:defRPr lang="en-US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Arial Unicode MS" pitchFamily="2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1179359" y="696960"/>
            <a:ext cx="4640400" cy="3479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359" y="696960"/>
            <a:ext cx="4640400" cy="3479760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79513" y="696913"/>
            <a:ext cx="4638675" cy="3478212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085279"/>
          </a:xfrm>
        </p:spPr>
        <p:txBody>
          <a:bodyPr vert="horz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359" y="696960"/>
            <a:ext cx="4640400" cy="3479760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79513" y="696913"/>
            <a:ext cx="4638675" cy="3478212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085279"/>
          </a:xfrm>
        </p:spPr>
        <p:txBody>
          <a:bodyPr vert="horz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359" y="696960"/>
            <a:ext cx="4640400" cy="3479760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79513" y="696913"/>
            <a:ext cx="4638675" cy="3478212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79513" y="696913"/>
            <a:ext cx="4638675" cy="3478212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359" y="696960"/>
            <a:ext cx="4640400" cy="3479760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359" y="696960"/>
            <a:ext cx="4640400" cy="3479760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359" y="696960"/>
            <a:ext cx="4640400" cy="3479760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359" y="696960"/>
            <a:ext cx="4640400" cy="3479760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359" y="696960"/>
            <a:ext cx="4640400" cy="3479760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359" y="696960"/>
            <a:ext cx="4640400" cy="3479760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359" y="696960"/>
            <a:ext cx="4640400" cy="3479760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79513" y="696913"/>
            <a:ext cx="4638675" cy="3478212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359" y="696960"/>
            <a:ext cx="4640400" cy="3479760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359" y="696960"/>
            <a:ext cx="4640400" cy="3479760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79513" y="696913"/>
            <a:ext cx="4638675" cy="3478212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359" y="696960"/>
            <a:ext cx="4640400" cy="3479760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359" y="696960"/>
            <a:ext cx="4640400" cy="3479760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359" y="696960"/>
            <a:ext cx="4640400" cy="3479760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359" y="696960"/>
            <a:ext cx="4640400" cy="3479760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359" y="696960"/>
            <a:ext cx="4640400" cy="3479760"/>
          </a:xfrm>
          <a:prstGeom prst="rect">
            <a:avLst/>
          </a:prstGeo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175640"/>
          </a:xfrm>
        </p:spPr>
        <p:txBody>
          <a:bodyPr vert="horz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79513" y="696913"/>
            <a:ext cx="4638675" cy="3478212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085279"/>
          </a:xfrm>
        </p:spPr>
        <p:txBody>
          <a:bodyPr vert="horz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79513" y="696913"/>
            <a:ext cx="4638675" cy="3478212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33119" y="4408199"/>
            <a:ext cx="5127479" cy="4085279"/>
          </a:xfrm>
        </p:spPr>
        <p:txBody>
          <a:bodyPr vert="horz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rtl="0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B7C7B65F-FF66-4F16-8E38-5810BE6FC79E}" type="slidenum">
              <a:t>‹#›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15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586E2977-B8A9-4D79-8DE0-0FBD8B62175F}" type="slidenum">
              <a:t>‹#›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27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152400"/>
            <a:ext cx="2112963" cy="383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191250" cy="383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A14BD8A9-714C-4E3D-940D-2EF286926B6E}" type="slidenum">
              <a:t>‹#›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91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9E7AD62-EADE-4B0D-94E4-613C9EA7DB1C}" type="slidenum">
              <a:t>‹#›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05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33BCBCF-7E63-4E7C-AA4E-103B477AC939}" type="slidenum">
              <a:t>‹#›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99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7013" cy="254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447800"/>
            <a:ext cx="4038600" cy="254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73CCD048-EFAF-459E-9151-E8B35C7435B2}" type="slidenum">
              <a:t>‹#›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10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3F6FE9F-E1E2-4D7B-8EDD-E7DA513D2DE9}" type="slidenum">
              <a:t>‹#›</a:t>
            </a:fld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5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2E96A32-69A0-4A95-B0B3-29E5DF3BFEE5}" type="slidenum"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55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7D47B75-A826-44F4-86E1-7C390C3F376C}" type="slidenum">
              <a:t>‹#›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64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5ADC670-2D9D-4C06-9E64-9AC7549FAD5C}" type="slidenum">
              <a:t>‹#›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53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3C3DD94-1E22-46E1-AFD6-C80712C70FFD}" type="slidenum">
              <a:t>‹#›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56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-360" y="6400439"/>
            <a:ext cx="914399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00"/>
          </a:solidFill>
          <a:ln>
            <a:noFill/>
            <a:prstDash val="solid"/>
          </a:ln>
        </p:spPr>
        <p:txBody>
          <a:bodyPr wrap="none" lIns="90000" tIns="46800" rIns="90000" bIns="468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Title Placeholder 2"/>
          <p:cNvSpPr txBox="1">
            <a:spLocks noGrp="1"/>
          </p:cNvSpPr>
          <p:nvPr>
            <p:ph type="title"/>
          </p:nvPr>
        </p:nvSpPr>
        <p:spPr>
          <a:xfrm>
            <a:off x="228600" y="152280"/>
            <a:ext cx="8228160" cy="98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1"/>
          </p:nvPr>
        </p:nvSpPr>
        <p:spPr>
          <a:xfrm>
            <a:off x="457200" y="1447919"/>
            <a:ext cx="8228160" cy="2539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None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Char char=""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623879" marR="0" lvl="1" indent="-22392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itchFamily="2"/>
              <a:buChar char=""/>
              <a:tabLst>
                <a:tab pos="290160" algn="l"/>
                <a:tab pos="747359" algn="l"/>
                <a:tab pos="1204559" algn="l"/>
                <a:tab pos="1661759" algn="l"/>
                <a:tab pos="2118960" algn="l"/>
                <a:tab pos="2576159" algn="l"/>
                <a:tab pos="3033360" algn="l"/>
                <a:tab pos="3490559" algn="l"/>
                <a:tab pos="3947760" algn="l"/>
                <a:tab pos="4404959" algn="l"/>
                <a:tab pos="4862160" algn="l"/>
                <a:tab pos="5319359" algn="l"/>
                <a:tab pos="5776559" algn="l"/>
                <a:tab pos="6233760" algn="l"/>
                <a:tab pos="6690959" algn="l"/>
                <a:tab pos="7148160" algn="l"/>
                <a:tab pos="7605360" algn="l"/>
                <a:tab pos="8062560" algn="l"/>
                <a:tab pos="8519760" algn="l"/>
                <a:tab pos="897695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087199" marR="0" lvl="2" indent="-349200" algn="l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—"/>
              <a:tabLst>
                <a:tab pos="284040" algn="l"/>
                <a:tab pos="741239" algn="l"/>
                <a:tab pos="1198439" algn="l"/>
                <a:tab pos="1655640" algn="l"/>
                <a:tab pos="2112839" algn="l"/>
                <a:tab pos="2570040" algn="l"/>
                <a:tab pos="3027240" algn="l"/>
                <a:tab pos="3484440" algn="l"/>
                <a:tab pos="3941639" algn="l"/>
                <a:tab pos="4398839" algn="l"/>
                <a:tab pos="4856040" algn="l"/>
                <a:tab pos="5313240" algn="l"/>
                <a:tab pos="5770439" algn="l"/>
                <a:tab pos="6227639" algn="l"/>
                <a:tab pos="6684839" algn="l"/>
                <a:tab pos="7142040" algn="l"/>
                <a:tab pos="7599240" algn="l"/>
                <a:tab pos="8056440" algn="l"/>
                <a:tab pos="8513640" algn="l"/>
                <a:tab pos="89708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1943999" marR="0" lvl="8" indent="-2160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3719" y="6248160"/>
            <a:ext cx="2894039" cy="511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b" anchorCtr="0"/>
          <a:lstStyle>
            <a:lvl1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  <a:defRPr lang="en-GB" sz="1000" b="0" i="0" u="none" strike="noStrike" baseline="0"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</a:lstStyle>
          <a:p>
            <a:pPr lvl="0"/>
            <a:r>
              <a:rPr lang="en-GB"/>
              <a:t>Copyright © 2026 Dennis Sweeney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079" y="6248160"/>
            <a:ext cx="1903680" cy="45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/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  <a:defRPr lang="en-GB" sz="14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fld id="{5CF3E5BE-A8B3-4FCE-9DC6-00489CE41148}" type="slidenum">
              <a:t>‹#›</a:t>
            </a:fld>
            <a:endParaRPr lang="en-GB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2"/>
          </p:nvPr>
        </p:nvSpPr>
        <p:spPr>
          <a:xfrm>
            <a:off x="685440" y="6248160"/>
            <a:ext cx="1903319" cy="45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/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  <a:defRPr lang="en-GB" sz="2400" b="0" i="0" u="none" strike="noStrike" baseline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indent="0" algn="l" hangingPunct="0">
        <a:lnSpc>
          <a:spcPct val="101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5999" algn="l"/>
          <a:tab pos="2743199" algn="l"/>
          <a:tab pos="3200400" algn="l"/>
          <a:tab pos="3657600" algn="l"/>
          <a:tab pos="4114799" algn="l"/>
          <a:tab pos="4571999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399" algn="l"/>
          <a:tab pos="8229599" algn="l"/>
          <a:tab pos="8686800" algn="l"/>
          <a:tab pos="9143999" algn="l"/>
        </a:tabLst>
        <a:defRPr lang="en-US" sz="3600" b="1" i="0" u="none" strike="noStrike" baseline="0">
          <a:ln>
            <a:noFill/>
          </a:ln>
          <a:solidFill>
            <a:srgbClr val="0000FF"/>
          </a:solidFill>
          <a:latin typeface="Tahoma" pitchFamily="34"/>
          <a:ea typeface="Arial Unicode MS" pitchFamily="2"/>
          <a:cs typeface="Arial Unicode MS" pitchFamily="2"/>
        </a:defRPr>
      </a:lvl1pPr>
    </p:titleStyle>
    <p:bodyStyle>
      <a:lvl1pPr marL="0" marR="0" indent="0" algn="l" hangingPunct="0">
        <a:lnSpc>
          <a:spcPct val="93000"/>
        </a:lnSpc>
        <a:spcBef>
          <a:spcPts val="697"/>
        </a:spcBef>
        <a:spcAft>
          <a:spcPts val="0"/>
        </a:spcAft>
        <a:tabLst>
          <a:tab pos="172800" algn="l"/>
          <a:tab pos="630000" algn="l"/>
          <a:tab pos="1087200" algn="l"/>
          <a:tab pos="1544400" algn="l"/>
          <a:tab pos="2001599" algn="l"/>
          <a:tab pos="2458800" algn="l"/>
          <a:tab pos="2915999" algn="l"/>
          <a:tab pos="3373200" algn="l"/>
          <a:tab pos="3830399" algn="l"/>
          <a:tab pos="4287600" algn="l"/>
          <a:tab pos="4744799" algn="l"/>
          <a:tab pos="5202000" algn="l"/>
          <a:tab pos="5659199" algn="l"/>
          <a:tab pos="6116399" algn="l"/>
          <a:tab pos="6573599" algn="l"/>
          <a:tab pos="7030800" algn="l"/>
          <a:tab pos="7488000" algn="l"/>
          <a:tab pos="7945200" algn="l"/>
          <a:tab pos="8402399" algn="l"/>
          <a:tab pos="8859600" algn="l"/>
        </a:tabLst>
        <a:defRPr lang="en-US" sz="2800" b="0" i="0" u="none" strike="noStrike" baseline="0">
          <a:ln>
            <a:noFill/>
          </a:ln>
          <a:solidFill>
            <a:srgbClr val="000000"/>
          </a:solidFill>
          <a:latin typeface="Arial" pitchFamily="34"/>
          <a:ea typeface="Arial Unicode MS" pitchFamily="2"/>
          <a:cs typeface="Arial Unicode MS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 noGrp="1"/>
          </p:cNvSpPr>
          <p:nvPr>
            <p:ph type="subTitle" idx="4294967295"/>
          </p:nvPr>
        </p:nvSpPr>
        <p:spPr>
          <a:xfrm>
            <a:off x="533159" y="3200400"/>
            <a:ext cx="7924680" cy="1705320"/>
          </a:xfrm>
        </p:spPr>
        <p:txBody>
          <a:bodyPr vert="horz" wrap="square" lIns="90000" tIns="46800" rIns="90000" bIns="46800" anchor="t" anchorCtr="0">
            <a:spAutoFit/>
          </a:bodyPr>
          <a:lstStyle>
            <a:defPPr lvl="0">
              <a:buClr>
                <a:srgbClr val="800000"/>
              </a:buClr>
              <a:buSzPct val="75000"/>
              <a:buFont typeface="Wingdings" pitchFamily="2"/>
              <a:buNone/>
            </a:defPPr>
            <a:lvl1pPr lvl="0">
              <a:buClr>
                <a:srgbClr val="800000"/>
              </a:buClr>
              <a:buSzPct val="75000"/>
              <a:buFont typeface="Wingdings" pitchFamily="2"/>
              <a:buChar char=""/>
            </a:lvl1pPr>
            <a:lvl2pPr lvl="1">
              <a:buClr>
                <a:srgbClr val="FF9900"/>
              </a:buClr>
              <a:buSzPct val="75000"/>
              <a:buFont typeface="Wingdings" pitchFamily="2"/>
              <a:buChar char="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—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–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»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»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»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»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»"/>
            </a:lvl9pPr>
          </a:lstStyle>
          <a:p>
            <a:pPr marL="398160" lvl="0" indent="0" algn="ctr" rtl="0">
              <a:spcBef>
                <a:spcPts val="598"/>
              </a:spcBef>
              <a:buNone/>
              <a:tabLst>
                <a:tab pos="398160" algn="l"/>
                <a:tab pos="855360" algn="l"/>
                <a:tab pos="1312560" algn="l"/>
                <a:tab pos="1769759" algn="l"/>
                <a:tab pos="2226960" algn="l"/>
                <a:tab pos="2684159" algn="l"/>
                <a:tab pos="3141359" algn="l"/>
                <a:tab pos="3598560" algn="l"/>
                <a:tab pos="4055760" algn="l"/>
                <a:tab pos="4512959" algn="l"/>
                <a:tab pos="4970159" algn="l"/>
                <a:tab pos="5427360" algn="l"/>
                <a:tab pos="5884559" algn="l"/>
                <a:tab pos="6341760" algn="l"/>
                <a:tab pos="6798959" algn="l"/>
                <a:tab pos="7256160" algn="l"/>
                <a:tab pos="7713360" algn="l"/>
                <a:tab pos="8170559" algn="l"/>
                <a:tab pos="8627759" algn="l"/>
                <a:tab pos="9084960" algn="l"/>
                <a:tab pos="9542159" algn="l"/>
              </a:tabLst>
            </a:pPr>
            <a:endParaRPr lang="en-GB" sz="2400"/>
          </a:p>
          <a:p>
            <a:pPr marL="398160" lvl="0" indent="0" algn="ctr" rtl="0">
              <a:spcBef>
                <a:spcPts val="598"/>
              </a:spcBef>
              <a:buNone/>
              <a:tabLst>
                <a:tab pos="398160" algn="l"/>
                <a:tab pos="855360" algn="l"/>
                <a:tab pos="1312560" algn="l"/>
                <a:tab pos="1769759" algn="l"/>
                <a:tab pos="2226960" algn="l"/>
                <a:tab pos="2684159" algn="l"/>
                <a:tab pos="3141359" algn="l"/>
                <a:tab pos="3598560" algn="l"/>
                <a:tab pos="4055760" algn="l"/>
                <a:tab pos="4512959" algn="l"/>
                <a:tab pos="4970159" algn="l"/>
                <a:tab pos="5427360" algn="l"/>
                <a:tab pos="5884559" algn="l"/>
                <a:tab pos="6341760" algn="l"/>
                <a:tab pos="6798959" algn="l"/>
                <a:tab pos="7256160" algn="l"/>
                <a:tab pos="7713360" algn="l"/>
                <a:tab pos="8170559" algn="l"/>
                <a:tab pos="8627759" algn="l"/>
                <a:tab pos="9084960" algn="l"/>
                <a:tab pos="9542159" algn="l"/>
              </a:tabLst>
            </a:pPr>
            <a:endParaRPr lang="en-GB" sz="2400" b="1"/>
          </a:p>
          <a:p>
            <a:pPr marL="398160" lvl="0" indent="0" algn="ctr" rtl="0">
              <a:spcBef>
                <a:spcPts val="598"/>
              </a:spcBef>
              <a:buNone/>
              <a:tabLst>
                <a:tab pos="398160" algn="l"/>
                <a:tab pos="855360" algn="l"/>
                <a:tab pos="1312560" algn="l"/>
                <a:tab pos="1769759" algn="l"/>
                <a:tab pos="2226960" algn="l"/>
                <a:tab pos="2684159" algn="l"/>
                <a:tab pos="3141359" algn="l"/>
                <a:tab pos="3598560" algn="l"/>
                <a:tab pos="4055760" algn="l"/>
                <a:tab pos="4512959" algn="l"/>
                <a:tab pos="4970159" algn="l"/>
                <a:tab pos="5427360" algn="l"/>
                <a:tab pos="5884559" algn="l"/>
                <a:tab pos="6341760" algn="l"/>
                <a:tab pos="6798959" algn="l"/>
                <a:tab pos="7256160" algn="l"/>
                <a:tab pos="7713360" algn="l"/>
                <a:tab pos="8170559" algn="l"/>
                <a:tab pos="8627759" algn="l"/>
                <a:tab pos="9084960" algn="l"/>
                <a:tab pos="9542159" algn="l"/>
              </a:tabLst>
            </a:pPr>
            <a:endParaRPr lang="en-GB" sz="2400" b="1"/>
          </a:p>
          <a:p>
            <a:pPr marL="398160" lvl="0" indent="0" algn="ctr" rtl="0">
              <a:spcBef>
                <a:spcPts val="598"/>
              </a:spcBef>
              <a:buNone/>
              <a:tabLst>
                <a:tab pos="398160" algn="l"/>
                <a:tab pos="855360" algn="l"/>
                <a:tab pos="1312560" algn="l"/>
                <a:tab pos="1769759" algn="l"/>
                <a:tab pos="2226960" algn="l"/>
                <a:tab pos="2684159" algn="l"/>
                <a:tab pos="3141359" algn="l"/>
                <a:tab pos="3598560" algn="l"/>
                <a:tab pos="4055760" algn="l"/>
                <a:tab pos="4512959" algn="l"/>
                <a:tab pos="4970159" algn="l"/>
                <a:tab pos="5427360" algn="l"/>
                <a:tab pos="5884559" algn="l"/>
                <a:tab pos="6341760" algn="l"/>
                <a:tab pos="6798959" algn="l"/>
                <a:tab pos="7256160" algn="l"/>
                <a:tab pos="7713360" algn="l"/>
                <a:tab pos="8170559" algn="l"/>
                <a:tab pos="8627759" algn="l"/>
                <a:tab pos="9084960" algn="l"/>
                <a:tab pos="9542159" algn="l"/>
              </a:tabLst>
            </a:pPr>
            <a:endParaRPr lang="en-GB" sz="2400" b="1"/>
          </a:p>
        </p:txBody>
      </p:sp>
      <p:sp>
        <p:nvSpPr>
          <p:cNvPr id="3" name="Freeform 2"/>
          <p:cNvSpPr/>
          <p:nvPr/>
        </p:nvSpPr>
        <p:spPr>
          <a:xfrm>
            <a:off x="6629399" y="1676519"/>
            <a:ext cx="2514600" cy="7617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05240" y="3915000"/>
            <a:ext cx="4678560" cy="2768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algn="ctr" rtl="0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  <a:defRPr sz="2400"/>
            </a:pPr>
            <a:endParaRPr lang="en-GB" sz="20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 Unicode MS" pitchFamily="2"/>
              <a:cs typeface="Arial Unicode MS" pitchFamily="2"/>
            </a:endParaRPr>
          </a:p>
          <a:p>
            <a:pPr marL="0" marR="0" lvl="0" indent="0" algn="ctr" rtl="0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  <a:defRPr sz="2400"/>
            </a:pPr>
            <a:endParaRPr lang="en-GB" sz="20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 Unicode MS" pitchFamily="2"/>
              <a:cs typeface="Arial Unicode MS" pitchFamily="2"/>
            </a:endParaRPr>
          </a:p>
          <a:p>
            <a:pPr marL="0" marR="0" lvl="0" indent="0" algn="ctr" rtl="0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  <a:defRPr sz="2400"/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rPr>
              <a:t>                 Dennis Sweeney WA4LPR</a:t>
            </a:r>
          </a:p>
          <a:p>
            <a:pPr marL="0" marR="0" lvl="0" indent="0" algn="ctr" rtl="0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  <a:defRPr sz="2400"/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rPr>
              <a:t>     </a:t>
            </a:r>
            <a:r>
              <a:rPr lang="en-GB" sz="1800" b="0" i="0" u="none" strike="noStrike" baseline="0">
                <a:ln>
                  <a:noFill/>
                </a:ln>
                <a:solidFill>
                  <a:srgbClr val="A7074B"/>
                </a:solidFill>
                <a:latin typeface="Arial" pitchFamily="34"/>
                <a:ea typeface="Arial Unicode MS" pitchFamily="2"/>
                <a:cs typeface="Arial Unicode MS" pitchFamily="2"/>
              </a:rPr>
              <a:t>         wa4lpr@arrl.net     </a:t>
            </a:r>
          </a:p>
          <a:p>
            <a:pPr marL="0" marR="0" lvl="0" indent="0" algn="ctr" rtl="0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  <a:defRPr sz="2400"/>
            </a:pPr>
            <a:r>
              <a:rPr lang="en-GB" sz="1800" b="0" i="0" u="none" strike="noStrike" baseline="0">
                <a:ln>
                  <a:noFill/>
                </a:ln>
                <a:solidFill>
                  <a:srgbClr val="A7074B"/>
                </a:solidFill>
                <a:latin typeface="Arial" pitchFamily="34"/>
                <a:ea typeface="Arial Unicode MS" pitchFamily="2"/>
                <a:cs typeface="Arial Unicode MS" pitchFamily="2"/>
              </a:rPr>
              <a:t>  	</a:t>
            </a:r>
          </a:p>
          <a:p>
            <a:pPr marL="0" marR="0" lvl="0" indent="0" algn="l" rtl="0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  <a:defRPr sz="2400"/>
            </a:pPr>
            <a:endParaRPr lang="en-GB" sz="2000" b="0" i="0" u="none" strike="noStrike" baseline="0">
              <a:ln>
                <a:noFill/>
              </a:ln>
              <a:solidFill>
                <a:srgbClr val="A7074B"/>
              </a:solidFill>
              <a:latin typeface="Arial" pitchFamily="34"/>
              <a:ea typeface="Arial Unicode MS" pitchFamily="2"/>
              <a:cs typeface="Arial Unicode MS" pitchFamily="2"/>
            </a:endParaRPr>
          </a:p>
          <a:p>
            <a:pPr marL="0" marR="0" lvl="0" indent="0" algn="ctr" rtl="0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  <a:tab pos="10515600" algn="l"/>
              </a:tabLst>
              <a:defRPr sz="2400"/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9200" y="4974840"/>
            <a:ext cx="2009519" cy="333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BF0041"/>
                </a:solidFill>
                <a:latin typeface="Arial" pitchFamily="34"/>
                <a:ea typeface="Arial Unicode MS" pitchFamily="2"/>
                <a:cs typeface="Arial Unicode MS" pitchFamily="2"/>
              </a:rPr>
              <a:t>	</a:t>
            </a:r>
          </a:p>
        </p:txBody>
      </p:sp>
      <p:sp>
        <p:nvSpPr>
          <p:cNvPr id="6" name="Title 5"/>
          <p:cNvSpPr txBox="1">
            <a:spLocks noGrp="1"/>
          </p:cNvSpPr>
          <p:nvPr>
            <p:ph type="title" idx="4294967295"/>
          </p:nvPr>
        </p:nvSpPr>
        <p:spPr>
          <a:xfrm>
            <a:off x="277920" y="628559"/>
            <a:ext cx="8229599" cy="5544000"/>
          </a:xfrm>
        </p:spPr>
        <p:txBody>
          <a:bodyPr vert="horz" wrap="square" lIns="91440" tIns="45720" rIns="91440" bIns="45720" anchor="b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rtl="0">
              <a:spcBef>
                <a:spcPts val="1191"/>
              </a:spcBef>
              <a:spcAft>
                <a:spcPts val="992"/>
              </a:spcAft>
              <a:buNone/>
            </a:pPr>
            <a:r>
              <a:rPr lang="en-GB"/>
              <a:t>  The BRMS 10 GHz Q65/CW Beacon</a:t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 sz="2000"/>
              <a:t>49th Eastern VHF/UHF/Microwave Conference</a:t>
            </a:r>
            <a:br>
              <a:rPr lang="en-GB" sz="2000"/>
            </a:br>
            <a:r>
              <a:rPr lang="en-GB" sz="2000"/>
              <a:t>Windsor, CT</a:t>
            </a:r>
            <a:br>
              <a:rPr lang="en-GB" sz="2000"/>
            </a:br>
            <a:r>
              <a:rPr lang="en-GB" sz="2000"/>
              <a:t>April 2026</a:t>
            </a:r>
            <a:r>
              <a:rPr lang="en-GB"/>
              <a:t/>
            </a:r>
            <a:br>
              <a:rPr lang="en-GB"/>
            </a:br>
            <a:r>
              <a:rPr lang="en-GB"/>
              <a:t> </a:t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584720" y="5733719"/>
            <a:ext cx="5746320" cy="438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GB" sz="26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Blue Ridge Microwave Society (BRMS)</a:t>
            </a:r>
          </a:p>
        </p:txBody>
      </p:sp>
      <p:sp>
        <p:nvSpPr>
          <p:cNvPr id="8" name="Straight Connector 7"/>
          <p:cNvSpPr/>
          <p:nvPr/>
        </p:nvSpPr>
        <p:spPr>
          <a:xfrm flipV="1">
            <a:off x="0" y="1004040"/>
            <a:ext cx="9143999" cy="25919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9680" y="196560"/>
            <a:ext cx="8228520" cy="902159"/>
          </a:xfrm>
        </p:spPr>
        <p:txBody>
          <a:bodyPr vert="horz" wrap="square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GB" sz="3200"/>
              <a:t>Indoor Unit (IDU)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08080" y="1368719"/>
            <a:ext cx="8789399" cy="7773479"/>
          </a:xfrm>
        </p:spPr>
        <p:txBody>
          <a:bodyPr vert="horz" wrap="square" anchor="t" anchorCtr="0">
            <a:spAutoFit/>
          </a:bodyPr>
          <a:lstStyle>
            <a:def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None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Char char=""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623879" marR="0" lvl="1" indent="-22392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itchFamily="2"/>
              <a:buChar char=""/>
              <a:tabLst>
                <a:tab pos="290160" algn="l"/>
                <a:tab pos="747359" algn="l"/>
                <a:tab pos="1204559" algn="l"/>
                <a:tab pos="1661759" algn="l"/>
                <a:tab pos="2118960" algn="l"/>
                <a:tab pos="2576159" algn="l"/>
                <a:tab pos="3033360" algn="l"/>
                <a:tab pos="3490559" algn="l"/>
                <a:tab pos="3947760" algn="l"/>
                <a:tab pos="4404959" algn="l"/>
                <a:tab pos="4862160" algn="l"/>
                <a:tab pos="5319359" algn="l"/>
                <a:tab pos="5776559" algn="l"/>
                <a:tab pos="6233760" algn="l"/>
                <a:tab pos="6690959" algn="l"/>
                <a:tab pos="7148160" algn="l"/>
                <a:tab pos="7605360" algn="l"/>
                <a:tab pos="8062560" algn="l"/>
                <a:tab pos="8519760" algn="l"/>
                <a:tab pos="897695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087199" marR="0" lvl="2" indent="-349200" algn="l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—"/>
              <a:tabLst>
                <a:tab pos="284040" algn="l"/>
                <a:tab pos="741239" algn="l"/>
                <a:tab pos="1198439" algn="l"/>
                <a:tab pos="1655640" algn="l"/>
                <a:tab pos="2112839" algn="l"/>
                <a:tab pos="2570040" algn="l"/>
                <a:tab pos="3027240" algn="l"/>
                <a:tab pos="3484440" algn="l"/>
                <a:tab pos="3941639" algn="l"/>
                <a:tab pos="4398839" algn="l"/>
                <a:tab pos="4856040" algn="l"/>
                <a:tab pos="5313240" algn="l"/>
                <a:tab pos="5770439" algn="l"/>
                <a:tab pos="6227639" algn="l"/>
                <a:tab pos="6684839" algn="l"/>
                <a:tab pos="7142040" algn="l"/>
                <a:tab pos="7599240" algn="l"/>
                <a:tab pos="8056440" algn="l"/>
                <a:tab pos="8513640" algn="l"/>
                <a:tab pos="89708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1943999" marR="0" lvl="8" indent="-2160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rtl="0"/>
            <a:r>
              <a:rPr lang="en-GB" sz="2200" b="1"/>
              <a:t>IDU built in RF tight 3U rack box</a:t>
            </a:r>
          </a:p>
          <a:p>
            <a:pPr lvl="1" rtl="0"/>
            <a:r>
              <a:rPr lang="en-GB" sz="2000"/>
              <a:t>RFzero, RF modules, amps &amp; filters are in shielded enclosures</a:t>
            </a:r>
          </a:p>
          <a:p>
            <a:pPr lvl="1" rtl="0"/>
            <a:r>
              <a:rPr lang="en-GB" sz="2000"/>
              <a:t>Ethernet connection is a shielded dongle, mains power is fed through a power entry module with 130V varistors line-to-line &amp; line-to-ground</a:t>
            </a:r>
          </a:p>
          <a:p>
            <a:pPr lvl="1" rtl="0"/>
            <a:r>
              <a:rPr lang="en-GB" sz="2000"/>
              <a:t>Twisted pair I/O lines protected with diode transient suppressors,</a:t>
            </a:r>
          </a:p>
          <a:p>
            <a:pPr lvl="1" rtl="0"/>
            <a:r>
              <a:rPr lang="en-GB" sz="2000"/>
              <a:t>feed thru caps and ferrite beads</a:t>
            </a:r>
          </a:p>
          <a:p>
            <a:pPr marL="0" lvl="0" indent="0" rtl="0"/>
            <a:r>
              <a:rPr lang="en-GB" sz="2200" b="1"/>
              <a:t>10386.24 MHz fed to ODU through low loss microwave coax</a:t>
            </a:r>
          </a:p>
          <a:p>
            <a:pPr lvl="1" rtl="0"/>
            <a:r>
              <a:rPr lang="en-GB" sz="2000"/>
              <a:t>LDF1-50: Loss about 16 dB for 100 ft of cable</a:t>
            </a:r>
          </a:p>
          <a:p>
            <a:pPr marL="0" lvl="0" indent="0" rtl="0"/>
            <a:r>
              <a:rPr lang="en-GB" sz="2200" b="1"/>
              <a:t>RFzero activity LED’s brought out to front panel with feed thru’s</a:t>
            </a:r>
          </a:p>
          <a:p>
            <a:pPr marL="0" lvl="0" indent="0" rtl="0"/>
            <a:r>
              <a:rPr lang="en-GB" sz="2200" b="1"/>
              <a:t>Beacon powered by two Mean Well 18V switching supplies</a:t>
            </a:r>
          </a:p>
          <a:p>
            <a:pPr lvl="1" rtl="0"/>
            <a:r>
              <a:rPr lang="en-GB" sz="2000"/>
              <a:t>LDO 12 &amp; 15V regulators configured to suppress switching noise</a:t>
            </a:r>
          </a:p>
          <a:p>
            <a:pPr marL="0" lvl="0" indent="0" rtl="0"/>
            <a:r>
              <a:rPr lang="en-GB" sz="2200" b="1"/>
              <a:t>A 2</a:t>
            </a:r>
            <a:r>
              <a:rPr lang="en-GB" sz="2200" b="1" baseline="30000"/>
              <a:t>nd</a:t>
            </a:r>
            <a:r>
              <a:rPr lang="en-GB" sz="2200" b="1"/>
              <a:t> supply powers ODU</a:t>
            </a:r>
          </a:p>
          <a:p>
            <a:pPr lvl="1" rtl="0"/>
            <a:r>
              <a:rPr lang="en-GB" sz="2000"/>
              <a:t>To prevent voltage difference between IDU and ODU both the + and – of the 2</a:t>
            </a:r>
            <a:r>
              <a:rPr lang="en-GB" sz="2000" baseline="30000"/>
              <a:t>nd</a:t>
            </a:r>
            <a:r>
              <a:rPr lang="en-GB" sz="2000"/>
              <a:t> supply fed up to the ODU where the – is grounded</a:t>
            </a:r>
          </a:p>
          <a:p>
            <a:pPr lvl="1" rtl="0"/>
            <a:endParaRPr lang="en-GB" sz="1800"/>
          </a:p>
          <a:p>
            <a:pPr lvl="1" rtl="0"/>
            <a:endParaRPr lang="en-GB" sz="1800"/>
          </a:p>
        </p:txBody>
      </p:sp>
      <p:sp>
        <p:nvSpPr>
          <p:cNvPr id="4" name="Straight Connector 3"/>
          <p:cNvSpPr/>
          <p:nvPr/>
        </p:nvSpPr>
        <p:spPr>
          <a:xfrm flipV="1">
            <a:off x="0" y="1235519"/>
            <a:ext cx="9143999" cy="25921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26600" y="100080"/>
            <a:ext cx="8500320" cy="1117799"/>
          </a:xfrm>
        </p:spPr>
        <p:txBody>
          <a:bodyPr vert="horz"/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US" sz="3200"/>
              <a:t> </a:t>
            </a:r>
            <a:br>
              <a:rPr lang="en-US" sz="3200"/>
            </a:br>
            <a:r>
              <a:rPr lang="en-US" sz="3200"/>
              <a:t>Local Oscillator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41680" y="4383000"/>
            <a:ext cx="2410199" cy="430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l" rtl="0" hangingPunct="0">
              <a:lnSpc>
                <a:spcPct val="95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24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rial Unicode MS" pitchFamily="2"/>
                <a:cs typeface="Tahoma" pitchFamily="2"/>
              </a:rPr>
              <a:t>by W3SZ  W3SZ</a:t>
            </a:r>
          </a:p>
        </p:txBody>
      </p:sp>
      <p:sp>
        <p:nvSpPr>
          <p:cNvPr id="4" name="Freeform 3"/>
          <p:cNvSpPr/>
          <p:nvPr/>
        </p:nvSpPr>
        <p:spPr>
          <a:xfrm>
            <a:off x="2432160" y="1952639"/>
            <a:ext cx="1371599" cy="685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746680" y="1952639"/>
            <a:ext cx="1371599" cy="685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499000" y="3597480"/>
            <a:ext cx="914400" cy="5713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346559" y="5153040"/>
            <a:ext cx="1942919" cy="685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 7"/>
          <p:cNvSpPr/>
          <p:nvPr/>
        </p:nvSpPr>
        <p:spPr>
          <a:xfrm rot="5400000">
            <a:off x="5803739" y="5210100"/>
            <a:ext cx="685800" cy="57168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0 f12 1"/>
              <a:gd name="f22" fmla="*/ f14 1 f3"/>
              <a:gd name="f23" fmla="*/ 0 f11 1"/>
              <a:gd name="f24" fmla="*/ 21600 f12 1"/>
              <a:gd name="f25" fmla="*/ 10800 f11 1"/>
              <a:gd name="f26" fmla="*/ 21600 f11 1"/>
              <a:gd name="f27" fmla="+- f16 10800 0"/>
              <a:gd name="f28" fmla="+- 21600 0 f15"/>
              <a:gd name="f29" fmla="*/ f16 f11 1"/>
              <a:gd name="f30" fmla="*/ f15 f11 1"/>
              <a:gd name="f31" fmla="+- f22 0 f2"/>
              <a:gd name="f32" fmla="*/ f28 1 2"/>
              <a:gd name="f33" fmla="*/ f27 f11 1"/>
              <a:gd name="f34" fmla="+- 21600 0 f32"/>
              <a:gd name="f35" fmla="*/ f34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30" y="f21"/>
              </a:cxn>
              <a:cxn ang="f31">
                <a:pos x="f29" y="f20"/>
              </a:cxn>
              <a:cxn ang="f31">
                <a:pos x="f23" y="f24"/>
              </a:cxn>
              <a:cxn ang="f31">
                <a:pos x="f25" y="f24"/>
              </a:cxn>
              <a:cxn ang="f31">
                <a:pos x="f26" y="f24"/>
              </a:cxn>
              <a:cxn ang="f31">
                <a:pos x="f35" y="f20"/>
              </a:cxn>
            </a:cxnLst>
            <a:rect l="f29" t="f20" r="f33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1880" y="2036159"/>
            <a:ext cx="1626840" cy="7304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Leo Bodnar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     GPS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44960" y="1952639"/>
            <a:ext cx="1387799" cy="1032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 MiniCircuits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ZX90-12-63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   X12 Mult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99000" y="3597480"/>
            <a:ext cx="96804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MiniCircuits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ZX90-2-50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X2 Mult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27679" y="3177000"/>
            <a:ext cx="1033199" cy="4899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DMT-4082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22 dB gain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10039" y="2340360"/>
            <a:ext cx="894239" cy="404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429 MHz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6720" y="2805480"/>
            <a:ext cx="993239" cy="29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5148 MHz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9560" y="3895559"/>
            <a:ext cx="795240" cy="29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12 dBm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36880" y="3895559"/>
            <a:ext cx="695880" cy="29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0 dBm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24760" y="5565960"/>
            <a:ext cx="745559" cy="29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10dBm</a:t>
            </a:r>
          </a:p>
        </p:txBody>
      </p:sp>
      <p:sp>
        <p:nvSpPr>
          <p:cNvPr id="18" name="Freeform 17"/>
          <p:cNvSpPr/>
          <p:nvPr/>
        </p:nvSpPr>
        <p:spPr>
          <a:xfrm rot="5400000">
            <a:off x="3746340" y="3609900"/>
            <a:ext cx="685800" cy="57168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0 f12 1"/>
              <a:gd name="f22" fmla="*/ f14 1 f3"/>
              <a:gd name="f23" fmla="*/ 0 f11 1"/>
              <a:gd name="f24" fmla="*/ 21600 f12 1"/>
              <a:gd name="f25" fmla="*/ 10800 f11 1"/>
              <a:gd name="f26" fmla="*/ 21600 f11 1"/>
              <a:gd name="f27" fmla="+- f16 10800 0"/>
              <a:gd name="f28" fmla="+- 21600 0 f15"/>
              <a:gd name="f29" fmla="*/ f16 f11 1"/>
              <a:gd name="f30" fmla="*/ f15 f11 1"/>
              <a:gd name="f31" fmla="+- f22 0 f2"/>
              <a:gd name="f32" fmla="*/ f28 1 2"/>
              <a:gd name="f33" fmla="*/ f27 f11 1"/>
              <a:gd name="f34" fmla="+- 21600 0 f32"/>
              <a:gd name="f35" fmla="*/ f34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30" y="f21"/>
              </a:cxn>
              <a:cxn ang="f31">
                <a:pos x="f29" y="f20"/>
              </a:cxn>
              <a:cxn ang="f31">
                <a:pos x="f23" y="f24"/>
              </a:cxn>
              <a:cxn ang="f31">
                <a:pos x="f25" y="f24"/>
              </a:cxn>
              <a:cxn ang="f31">
                <a:pos x="f26" y="f24"/>
              </a:cxn>
              <a:cxn ang="f31">
                <a:pos x="f35" y="f20"/>
              </a:cxn>
            </a:cxnLst>
            <a:rect l="f29" t="f20" r="f33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9" name="Straight Connector 18"/>
          <p:cNvSpPr/>
          <p:nvPr/>
        </p:nvSpPr>
        <p:spPr>
          <a:xfrm>
            <a:off x="4146479" y="1266839"/>
            <a:ext cx="0" cy="34272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0" name="Straight Connector 19"/>
          <p:cNvSpPr/>
          <p:nvPr/>
        </p:nvSpPr>
        <p:spPr>
          <a:xfrm>
            <a:off x="4946759" y="2295360"/>
            <a:ext cx="799921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8159" y="320040"/>
            <a:ext cx="764280" cy="261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GPS Ant</a:t>
            </a:r>
          </a:p>
        </p:txBody>
      </p:sp>
      <p:sp>
        <p:nvSpPr>
          <p:cNvPr id="22" name="Straight Connector 21"/>
          <p:cNvSpPr/>
          <p:nvPr/>
        </p:nvSpPr>
        <p:spPr>
          <a:xfrm>
            <a:off x="4375080" y="3895559"/>
            <a:ext cx="1142999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3" name="Straight Connector 22"/>
          <p:cNvSpPr/>
          <p:nvPr/>
        </p:nvSpPr>
        <p:spPr>
          <a:xfrm>
            <a:off x="7118279" y="2295360"/>
            <a:ext cx="571681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4" name="Straight Connector 23"/>
          <p:cNvSpPr/>
          <p:nvPr/>
        </p:nvSpPr>
        <p:spPr>
          <a:xfrm>
            <a:off x="7689960" y="2295360"/>
            <a:ext cx="0" cy="80028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5" name="Straight Connector 24"/>
          <p:cNvSpPr/>
          <p:nvPr/>
        </p:nvSpPr>
        <p:spPr>
          <a:xfrm flipH="1">
            <a:off x="3003479" y="3095640"/>
            <a:ext cx="4686481" cy="0"/>
          </a:xfrm>
          <a:prstGeom prst="line">
            <a:avLst/>
          </a:prstGeom>
          <a:noFill/>
          <a:ln w="18360">
            <a:solidFill>
              <a:srgbClr val="443205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6" name="Straight Connector 25"/>
          <p:cNvSpPr/>
          <p:nvPr/>
        </p:nvSpPr>
        <p:spPr>
          <a:xfrm>
            <a:off x="3003479" y="3095640"/>
            <a:ext cx="0" cy="799919"/>
          </a:xfrm>
          <a:prstGeom prst="line">
            <a:avLst/>
          </a:prstGeom>
          <a:noFill/>
          <a:ln w="18360">
            <a:solidFill>
              <a:srgbClr val="443205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7" name="Straight Connector 26"/>
          <p:cNvSpPr/>
          <p:nvPr/>
        </p:nvSpPr>
        <p:spPr>
          <a:xfrm>
            <a:off x="3003479" y="3895559"/>
            <a:ext cx="800281" cy="0"/>
          </a:xfrm>
          <a:prstGeom prst="line">
            <a:avLst/>
          </a:prstGeom>
          <a:noFill/>
          <a:ln w="18360">
            <a:solidFill>
              <a:srgbClr val="443205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8" name="Straight Connector 27"/>
          <p:cNvSpPr/>
          <p:nvPr/>
        </p:nvSpPr>
        <p:spPr>
          <a:xfrm>
            <a:off x="6432479" y="3895559"/>
            <a:ext cx="1028880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9" name="Straight Connector 28"/>
          <p:cNvSpPr/>
          <p:nvPr/>
        </p:nvSpPr>
        <p:spPr>
          <a:xfrm>
            <a:off x="7461359" y="3895559"/>
            <a:ext cx="0" cy="80028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0" name="Straight Connector 29"/>
          <p:cNvSpPr/>
          <p:nvPr/>
        </p:nvSpPr>
        <p:spPr>
          <a:xfrm flipH="1">
            <a:off x="3003479" y="4695839"/>
            <a:ext cx="4457880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1" name="Straight Connector 30"/>
          <p:cNvSpPr/>
          <p:nvPr/>
        </p:nvSpPr>
        <p:spPr>
          <a:xfrm>
            <a:off x="3003479" y="4695839"/>
            <a:ext cx="0" cy="79992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2" name="Straight Connector 31"/>
          <p:cNvSpPr/>
          <p:nvPr/>
        </p:nvSpPr>
        <p:spPr>
          <a:xfrm>
            <a:off x="3003479" y="5495760"/>
            <a:ext cx="343080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3" name="Straight Connector 32"/>
          <p:cNvSpPr/>
          <p:nvPr/>
        </p:nvSpPr>
        <p:spPr>
          <a:xfrm>
            <a:off x="5289479" y="5495760"/>
            <a:ext cx="571680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4" name="Straight Connector 33"/>
          <p:cNvSpPr/>
          <p:nvPr/>
        </p:nvSpPr>
        <p:spPr>
          <a:xfrm>
            <a:off x="6432479" y="5495760"/>
            <a:ext cx="1028880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82879" y="3605039"/>
            <a:ext cx="1092599" cy="2905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10296 MHz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29279" y="5213159"/>
            <a:ext cx="195912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3 element WR75 WG BPF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Fo = 10296 MHz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BW = 95 MHz Butterworth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99000" y="6014879"/>
            <a:ext cx="1510559" cy="431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AFW/154-5012-140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  12 dB gain</a:t>
            </a:r>
          </a:p>
        </p:txBody>
      </p:sp>
      <p:sp>
        <p:nvSpPr>
          <p:cNvPr id="38" name="Freeform 37"/>
          <p:cNvSpPr/>
          <p:nvPr/>
        </p:nvSpPr>
        <p:spPr>
          <a:xfrm rot="10800000">
            <a:off x="4375079" y="352440"/>
            <a:ext cx="228600" cy="237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0800"/>
              <a:gd name="f8" fmla="+- 0 0 0"/>
              <a:gd name="f9" fmla="*/ f3 1 21600"/>
              <a:gd name="f10" fmla="*/ f4 1 21600"/>
              <a:gd name="f11" fmla="*/ f8 f0 1"/>
              <a:gd name="f12" fmla="*/ 5400 f9 1"/>
              <a:gd name="f13" fmla="*/ 16200 f9 1"/>
              <a:gd name="f14" fmla="*/ 10800 f10 1"/>
              <a:gd name="f15" fmla="*/ 0 f10 1"/>
              <a:gd name="f16" fmla="*/ 10800 f9 1"/>
              <a:gd name="f17" fmla="*/ f11 1 f2"/>
              <a:gd name="f18" fmla="*/ 21600 f10 1"/>
              <a:gd name="f19" fmla="+- f1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16" y="f15"/>
              </a:cxn>
              <a:cxn ang="f19">
                <a:pos x="f12" y="f14"/>
              </a:cxn>
              <a:cxn ang="f19">
                <a:pos x="f16" y="f18"/>
              </a:cxn>
              <a:cxn ang="f19">
                <a:pos x="f13" y="f14"/>
              </a:cxn>
            </a:cxnLst>
            <a:rect l="f12" t="f15" r="f13" b="f14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7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729FCF">
              <a:alpha val="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4032359" y="809640"/>
            <a:ext cx="10285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0" name="Straight Connector 39"/>
          <p:cNvSpPr/>
          <p:nvPr/>
        </p:nvSpPr>
        <p:spPr>
          <a:xfrm>
            <a:off x="4489560" y="581040"/>
            <a:ext cx="0" cy="22860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1" name="Straight Connector 40"/>
          <p:cNvSpPr/>
          <p:nvPr/>
        </p:nvSpPr>
        <p:spPr>
          <a:xfrm>
            <a:off x="4946759" y="1266839"/>
            <a:ext cx="0" cy="34272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2" name="Straight Connector 41"/>
          <p:cNvSpPr/>
          <p:nvPr/>
        </p:nvSpPr>
        <p:spPr>
          <a:xfrm>
            <a:off x="4946759" y="1609560"/>
            <a:ext cx="799921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01480" y="835199"/>
            <a:ext cx="959400" cy="431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 ZAPD-20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Pwr Splitter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82679" y="1463039"/>
            <a:ext cx="1428839" cy="29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To RFzero GPS</a:t>
            </a:r>
          </a:p>
        </p:txBody>
      </p:sp>
      <p:sp>
        <p:nvSpPr>
          <p:cNvPr id="45" name="Freeform 44"/>
          <p:cNvSpPr/>
          <p:nvPr/>
        </p:nvSpPr>
        <p:spPr>
          <a:xfrm>
            <a:off x="4146479" y="2066760"/>
            <a:ext cx="799919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01480" y="2092319"/>
            <a:ext cx="959400" cy="431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 600 MHz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     LPF</a:t>
            </a:r>
          </a:p>
        </p:txBody>
      </p:sp>
      <p:sp>
        <p:nvSpPr>
          <p:cNvPr id="47" name="Straight Connector 46"/>
          <p:cNvSpPr/>
          <p:nvPr/>
        </p:nvSpPr>
        <p:spPr>
          <a:xfrm>
            <a:off x="3117959" y="1609560"/>
            <a:ext cx="0" cy="34307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8" name="Straight Connector 47"/>
          <p:cNvSpPr/>
          <p:nvPr/>
        </p:nvSpPr>
        <p:spPr>
          <a:xfrm flipH="1">
            <a:off x="3117959" y="1609560"/>
            <a:ext cx="1028520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9" name="Straight Connector 48"/>
          <p:cNvSpPr/>
          <p:nvPr/>
        </p:nvSpPr>
        <p:spPr>
          <a:xfrm>
            <a:off x="3803760" y="2295360"/>
            <a:ext cx="342719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60280" y="5872680"/>
            <a:ext cx="3006000" cy="3527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arialman" pitchFamily="18"/>
                <a:ea typeface="Arial Unicode MS" pitchFamily="2"/>
                <a:cs typeface="Arial Unicode MS" pitchFamily="2"/>
              </a:rPr>
              <a:t>Power levels are approximate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9680" y="196560"/>
            <a:ext cx="8228520" cy="902159"/>
          </a:xfrm>
        </p:spPr>
        <p:txBody>
          <a:bodyPr vert="horz" wrap="square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GB" sz="3200"/>
              <a:t>Local Oscillator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23480" y="1538280"/>
            <a:ext cx="8789399" cy="5120639"/>
          </a:xfrm>
        </p:spPr>
        <p:txBody>
          <a:bodyPr vert="horz" wrap="square" anchor="t" anchorCtr="0">
            <a:spAutoFit/>
          </a:bodyPr>
          <a:lstStyle>
            <a:def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None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Char char=""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623879" marR="0" lvl="1" indent="-22392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itchFamily="2"/>
              <a:buChar char=""/>
              <a:tabLst>
                <a:tab pos="290160" algn="l"/>
                <a:tab pos="747359" algn="l"/>
                <a:tab pos="1204559" algn="l"/>
                <a:tab pos="1661759" algn="l"/>
                <a:tab pos="2118960" algn="l"/>
                <a:tab pos="2576159" algn="l"/>
                <a:tab pos="3033360" algn="l"/>
                <a:tab pos="3490559" algn="l"/>
                <a:tab pos="3947760" algn="l"/>
                <a:tab pos="4404959" algn="l"/>
                <a:tab pos="4862160" algn="l"/>
                <a:tab pos="5319359" algn="l"/>
                <a:tab pos="5776559" algn="l"/>
                <a:tab pos="6233760" algn="l"/>
                <a:tab pos="6690959" algn="l"/>
                <a:tab pos="7148160" algn="l"/>
                <a:tab pos="7605360" algn="l"/>
                <a:tab pos="8062560" algn="l"/>
                <a:tab pos="8519760" algn="l"/>
                <a:tab pos="897695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087199" marR="0" lvl="2" indent="-349200" algn="l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—"/>
              <a:tabLst>
                <a:tab pos="284040" algn="l"/>
                <a:tab pos="741239" algn="l"/>
                <a:tab pos="1198439" algn="l"/>
                <a:tab pos="1655640" algn="l"/>
                <a:tab pos="2112839" algn="l"/>
                <a:tab pos="2570040" algn="l"/>
                <a:tab pos="3027240" algn="l"/>
                <a:tab pos="3484440" algn="l"/>
                <a:tab pos="3941639" algn="l"/>
                <a:tab pos="4398839" algn="l"/>
                <a:tab pos="4856040" algn="l"/>
                <a:tab pos="5313240" algn="l"/>
                <a:tab pos="5770439" algn="l"/>
                <a:tab pos="6227639" algn="l"/>
                <a:tab pos="6684839" algn="l"/>
                <a:tab pos="7142040" algn="l"/>
                <a:tab pos="7599240" algn="l"/>
                <a:tab pos="8056440" algn="l"/>
                <a:tab pos="8513640" algn="l"/>
                <a:tab pos="89708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1943999" marR="0" lvl="8" indent="-2160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rtl="0"/>
            <a:r>
              <a:rPr lang="en-GB" sz="2200" b="1"/>
              <a:t>Leo Bodnar and RFzero GPS driven through a</a:t>
            </a:r>
          </a:p>
          <a:p>
            <a:pPr marL="0" lvl="0" indent="0" rtl="0"/>
            <a:r>
              <a:rPr lang="en-GB" sz="2200" b="1"/>
              <a:t>MiniCircuits ZAPD-20 splitter</a:t>
            </a:r>
          </a:p>
          <a:p>
            <a:pPr lvl="1" rtl="0"/>
            <a:r>
              <a:rPr lang="en-GB" sz="1800"/>
              <a:t>Modified with a DC block and bias tee and voltage regulator for a GPS antenna</a:t>
            </a:r>
          </a:p>
          <a:p>
            <a:pPr lvl="1" rtl="0"/>
            <a:r>
              <a:rPr lang="en-GB" sz="1800"/>
              <a:t>Marine GPS antenna used to withstand RF environment and exterior operation</a:t>
            </a:r>
          </a:p>
          <a:p>
            <a:pPr marL="0" lvl="0" indent="0" rtl="0"/>
            <a:r>
              <a:rPr lang="en-GB" sz="2200" b="1"/>
              <a:t>Leo Bodnar output is square wave so followed by 600 MHz LPF</a:t>
            </a:r>
          </a:p>
          <a:p>
            <a:pPr marL="0" lvl="0" indent="0" rtl="0"/>
            <a:r>
              <a:rPr lang="en-GB" sz="2200" b="1"/>
              <a:t>Frequency multipliers are MiniCircuits parts</a:t>
            </a:r>
          </a:p>
          <a:p>
            <a:pPr lvl="1" rtl="0"/>
            <a:r>
              <a:rPr lang="en-GB" sz="2000"/>
              <a:t>Cost effective and can be ordered directly from MiniCircuits</a:t>
            </a:r>
          </a:p>
          <a:p>
            <a:pPr marL="0" lvl="0" indent="0" rtl="0"/>
            <a:r>
              <a:rPr lang="en-GB" sz="2200" b="1"/>
              <a:t>LO filtered with 3 element post coupled waveguide filter 	</a:t>
            </a:r>
          </a:p>
          <a:p>
            <a:pPr marL="0" lvl="1" indent="0" rtl="0"/>
            <a:r>
              <a:rPr lang="en-GB" sz="1800"/>
              <a:t>Output is clean except spurs at +/- 15 kHz and +/- 6.2 MHz of 10296 MHz,</a:t>
            </a:r>
          </a:p>
          <a:p>
            <a:pPr marL="0" lvl="1" indent="0" rtl="0"/>
            <a:r>
              <a:rPr lang="en-GB" sz="1800"/>
              <a:t>likely due to Leo Bodnar but over 55 dB down so not problematic</a:t>
            </a:r>
          </a:p>
          <a:p>
            <a:pPr marL="0" lvl="0" indent="0" rtl="0"/>
            <a:r>
              <a:rPr lang="en-GB" sz="2200" b="1"/>
              <a:t>Phase noise measured with HP8673B synthesizer reference</a:t>
            </a:r>
          </a:p>
          <a:p>
            <a:pPr lvl="1" rtl="0"/>
            <a:r>
              <a:rPr lang="en-GB" sz="1800"/>
              <a:t>-84 dBc at 1 kHz offset and -94 dBc at 10 kHz</a:t>
            </a:r>
          </a:p>
          <a:p>
            <a:pPr lvl="1" rtl="0"/>
            <a:r>
              <a:rPr lang="en-GB" sz="1800"/>
              <a:t>Possibly a bit better, measurement appears limited by phase noise from HP8673</a:t>
            </a:r>
          </a:p>
          <a:p>
            <a:pPr lvl="1" rtl="0"/>
            <a:endParaRPr lang="en-GB" sz="1800"/>
          </a:p>
        </p:txBody>
      </p:sp>
      <p:sp>
        <p:nvSpPr>
          <p:cNvPr id="4" name="Straight Connector 3"/>
          <p:cNvSpPr/>
          <p:nvPr/>
        </p:nvSpPr>
        <p:spPr>
          <a:xfrm flipV="1">
            <a:off x="0" y="1235519"/>
            <a:ext cx="9143999" cy="25921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47600" y="507239"/>
            <a:ext cx="8500320" cy="1117799"/>
          </a:xfrm>
        </p:spPr>
        <p:txBody>
          <a:bodyPr vert="horz"/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US" sz="3200"/>
              <a:t> </a:t>
            </a:r>
            <a:br>
              <a:rPr lang="en-US" sz="3200"/>
            </a:br>
            <a:r>
              <a:rPr lang="en-US" sz="3200"/>
              <a:t>Indoor Unit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41680" y="4383000"/>
            <a:ext cx="2410199" cy="430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l" rtl="0" hangingPunct="0">
              <a:lnSpc>
                <a:spcPct val="95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24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rial Unicode MS" pitchFamily="2"/>
                <a:cs typeface="Tahoma" pitchFamily="2"/>
              </a:rPr>
              <a:t>by W3SZ  W3SZ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5406" t="8948" r="19502"/>
          <a:stretch>
            <a:fillRect/>
          </a:stretch>
        </p:blipFill>
        <p:spPr>
          <a:xfrm rot="5400000">
            <a:off x="2774881" y="252720"/>
            <a:ext cx="6018479" cy="5952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9680" y="196560"/>
            <a:ext cx="8228520" cy="902159"/>
          </a:xfrm>
        </p:spPr>
        <p:txBody>
          <a:bodyPr vert="horz" wrap="square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GB" sz="3200"/>
              <a:t>Outdoor Unit (ODU)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21040" y="1395359"/>
            <a:ext cx="8789399" cy="4106160"/>
          </a:xfrm>
        </p:spPr>
        <p:txBody>
          <a:bodyPr vert="horz" wrap="square" anchor="t" anchorCtr="0">
            <a:spAutoFit/>
          </a:bodyPr>
          <a:lstStyle>
            <a:def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None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Char char=""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623879" marR="0" lvl="1" indent="-22392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itchFamily="2"/>
              <a:buChar char=""/>
              <a:tabLst>
                <a:tab pos="290160" algn="l"/>
                <a:tab pos="747359" algn="l"/>
                <a:tab pos="1204559" algn="l"/>
                <a:tab pos="1661759" algn="l"/>
                <a:tab pos="2118960" algn="l"/>
                <a:tab pos="2576159" algn="l"/>
                <a:tab pos="3033360" algn="l"/>
                <a:tab pos="3490559" algn="l"/>
                <a:tab pos="3947760" algn="l"/>
                <a:tab pos="4404959" algn="l"/>
                <a:tab pos="4862160" algn="l"/>
                <a:tab pos="5319359" algn="l"/>
                <a:tab pos="5776559" algn="l"/>
                <a:tab pos="6233760" algn="l"/>
                <a:tab pos="6690959" algn="l"/>
                <a:tab pos="7148160" algn="l"/>
                <a:tab pos="7605360" algn="l"/>
                <a:tab pos="8062560" algn="l"/>
                <a:tab pos="8519760" algn="l"/>
                <a:tab pos="897695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087199" marR="0" lvl="2" indent="-349200" algn="l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—"/>
              <a:tabLst>
                <a:tab pos="284040" algn="l"/>
                <a:tab pos="741239" algn="l"/>
                <a:tab pos="1198439" algn="l"/>
                <a:tab pos="1655640" algn="l"/>
                <a:tab pos="2112839" algn="l"/>
                <a:tab pos="2570040" algn="l"/>
                <a:tab pos="3027240" algn="l"/>
                <a:tab pos="3484440" algn="l"/>
                <a:tab pos="3941639" algn="l"/>
                <a:tab pos="4398839" algn="l"/>
                <a:tab pos="4856040" algn="l"/>
                <a:tab pos="5313240" algn="l"/>
                <a:tab pos="5770439" algn="l"/>
                <a:tab pos="6227639" algn="l"/>
                <a:tab pos="6684839" algn="l"/>
                <a:tab pos="7142040" algn="l"/>
                <a:tab pos="7599240" algn="l"/>
                <a:tab pos="8056440" algn="l"/>
                <a:tab pos="8513640" algn="l"/>
                <a:tab pos="89708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1943999" marR="0" lvl="8" indent="-2160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rtl="0">
              <a:buNone/>
            </a:pPr>
            <a:endParaRPr lang="en-GB" sz="2400" b="1"/>
          </a:p>
          <a:p>
            <a:pPr marL="0" lvl="0" indent="0" rtl="0"/>
            <a:r>
              <a:rPr lang="en-GB" sz="2400" b="1"/>
              <a:t>Built into Hammond EJ12108AL aluminium enclosure</a:t>
            </a:r>
          </a:p>
          <a:p>
            <a:pPr lvl="1" rtl="0"/>
            <a:r>
              <a:rPr lang="en-GB" sz="2000"/>
              <a:t>Rugged but expensive: lighter than the steel, won’t rust, adds heat sink</a:t>
            </a:r>
          </a:p>
          <a:p>
            <a:pPr lvl="1" rtl="0"/>
            <a:r>
              <a:rPr lang="en-GB" sz="2000"/>
              <a:t>10”X9”X1.25” heat sink in rear panel, adequate heat sink w/o fan</a:t>
            </a:r>
          </a:p>
          <a:p>
            <a:pPr lvl="1" rtl="0"/>
            <a:r>
              <a:rPr lang="en-GB" sz="2000"/>
              <a:t>Metal enclosure offers additional shielding</a:t>
            </a:r>
          </a:p>
          <a:p>
            <a:pPr marL="0" lvl="0" indent="0" rtl="0"/>
            <a:r>
              <a:rPr lang="en-GB" sz="2200" b="1"/>
              <a:t>ODU main components</a:t>
            </a:r>
          </a:p>
          <a:p>
            <a:pPr lvl="1" rtl="0"/>
            <a:r>
              <a:rPr lang="en-GB" sz="2000"/>
              <a:t>26 dB gain driver amplifier &amp; PE1RKI 4 watt power amp</a:t>
            </a:r>
          </a:p>
          <a:p>
            <a:pPr lvl="2" rtl="0"/>
            <a:r>
              <a:rPr lang="en-GB"/>
              <a:t>PE1RKI amp limited to 2 watts by available drive</a:t>
            </a:r>
          </a:p>
          <a:p>
            <a:pPr lvl="2" rtl="0"/>
            <a:r>
              <a:rPr lang="en-GB"/>
              <a:t>Gain controlled with an attenuator</a:t>
            </a:r>
          </a:p>
          <a:p>
            <a:pPr lvl="1" rtl="0"/>
            <a:r>
              <a:rPr lang="en-GB" sz="2000"/>
              <a:t>MIC29502 12V LDO regulator for PA and</a:t>
            </a:r>
          </a:p>
          <a:p>
            <a:pPr lvl="1" rtl="0"/>
            <a:r>
              <a:rPr lang="en-GB" sz="2000"/>
              <a:t>LM1084 6V LDO regulator for drive</a:t>
            </a:r>
            <a:r>
              <a:rPr lang="en-GB" sz="2200"/>
              <a:t>r</a:t>
            </a:r>
          </a:p>
          <a:p>
            <a:pPr marL="0" lvl="0" indent="0" rtl="0"/>
            <a:endParaRPr lang="en-GB" sz="2200" b="1"/>
          </a:p>
        </p:txBody>
      </p:sp>
      <p:sp>
        <p:nvSpPr>
          <p:cNvPr id="4" name="Straight Connector 3"/>
          <p:cNvSpPr/>
          <p:nvPr/>
        </p:nvSpPr>
        <p:spPr>
          <a:xfrm flipV="1">
            <a:off x="0" y="1098359"/>
            <a:ext cx="9143999" cy="25921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331560" y="118440"/>
            <a:ext cx="8228160" cy="989640"/>
          </a:xfrm>
        </p:spPr>
        <p:txBody>
          <a:bodyPr vert="horz"/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US"/>
              <a:t>Outdoor Unit (ODU)</a:t>
            </a:r>
          </a:p>
        </p:txBody>
      </p:sp>
      <p:sp>
        <p:nvSpPr>
          <p:cNvPr id="3" name="Freeform 2"/>
          <p:cNvSpPr/>
          <p:nvPr/>
        </p:nvSpPr>
        <p:spPr>
          <a:xfrm rot="5400000">
            <a:off x="4008060" y="3432420"/>
            <a:ext cx="729720" cy="6084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0 f12 1"/>
              <a:gd name="f22" fmla="*/ f14 1 f3"/>
              <a:gd name="f23" fmla="*/ 0 f11 1"/>
              <a:gd name="f24" fmla="*/ 21600 f12 1"/>
              <a:gd name="f25" fmla="*/ 10800 f11 1"/>
              <a:gd name="f26" fmla="*/ 21600 f11 1"/>
              <a:gd name="f27" fmla="+- f16 10800 0"/>
              <a:gd name="f28" fmla="+- 21600 0 f15"/>
              <a:gd name="f29" fmla="*/ f16 f11 1"/>
              <a:gd name="f30" fmla="*/ f15 f11 1"/>
              <a:gd name="f31" fmla="+- f22 0 f2"/>
              <a:gd name="f32" fmla="*/ f28 1 2"/>
              <a:gd name="f33" fmla="*/ f27 f11 1"/>
              <a:gd name="f34" fmla="+- 21600 0 f32"/>
              <a:gd name="f35" fmla="*/ f34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30" y="f21"/>
              </a:cxn>
              <a:cxn ang="f31">
                <a:pos x="f29" y="f20"/>
              </a:cxn>
              <a:cxn ang="f31">
                <a:pos x="f23" y="f24"/>
              </a:cxn>
              <a:cxn ang="f31">
                <a:pos x="f25" y="f24"/>
              </a:cxn>
              <a:cxn ang="f31">
                <a:pos x="f26" y="f24"/>
              </a:cxn>
              <a:cxn ang="f31">
                <a:pos x="f35" y="f20"/>
              </a:cxn>
            </a:cxnLst>
            <a:rect l="f29" t="f20" r="f33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Freeform 3"/>
          <p:cNvSpPr/>
          <p:nvPr/>
        </p:nvSpPr>
        <p:spPr>
          <a:xfrm rot="5400000">
            <a:off x="5001120" y="3425759"/>
            <a:ext cx="729720" cy="60804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0 f12 1"/>
              <a:gd name="f22" fmla="*/ f14 1 f3"/>
              <a:gd name="f23" fmla="*/ 0 f11 1"/>
              <a:gd name="f24" fmla="*/ 21600 f12 1"/>
              <a:gd name="f25" fmla="*/ 10800 f11 1"/>
              <a:gd name="f26" fmla="*/ 21600 f11 1"/>
              <a:gd name="f27" fmla="+- f16 10800 0"/>
              <a:gd name="f28" fmla="+- 21600 0 f15"/>
              <a:gd name="f29" fmla="*/ f16 f11 1"/>
              <a:gd name="f30" fmla="*/ f15 f11 1"/>
              <a:gd name="f31" fmla="+- f22 0 f2"/>
              <a:gd name="f32" fmla="*/ f28 1 2"/>
              <a:gd name="f33" fmla="*/ f27 f11 1"/>
              <a:gd name="f34" fmla="+- 21600 0 f32"/>
              <a:gd name="f35" fmla="*/ f34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30" y="f21"/>
              </a:cxn>
              <a:cxn ang="f31">
                <a:pos x="f29" y="f20"/>
              </a:cxn>
              <a:cxn ang="f31">
                <a:pos x="f23" y="f24"/>
              </a:cxn>
              <a:cxn ang="f31">
                <a:pos x="f25" y="f24"/>
              </a:cxn>
              <a:cxn ang="f31">
                <a:pos x="f26" y="f24"/>
              </a:cxn>
              <a:cxn ang="f31">
                <a:pos x="f35" y="f20"/>
              </a:cxn>
            </a:cxnLst>
            <a:rect l="f29" t="f20" r="f33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129839" y="3554640"/>
            <a:ext cx="729359" cy="364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 5"/>
          <p:cNvSpPr/>
          <p:nvPr/>
        </p:nvSpPr>
        <p:spPr>
          <a:xfrm rot="3382800">
            <a:off x="6795503" y="3761462"/>
            <a:ext cx="188280" cy="2242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24" h="624">
                <a:moveTo>
                  <a:pt x="54" y="31"/>
                </a:moveTo>
                <a:cubicBezTo>
                  <a:pt x="247" y="-9"/>
                  <a:pt x="370" y="-51"/>
                  <a:pt x="484" y="191"/>
                </a:cubicBezTo>
                <a:cubicBezTo>
                  <a:pt x="615" y="472"/>
                  <a:pt x="392" y="609"/>
                  <a:pt x="227" y="624"/>
                </a:cubicBezTo>
                <a:lnTo>
                  <a:pt x="57" y="618"/>
                </a:lnTo>
                <a:lnTo>
                  <a:pt x="0" y="607"/>
                </a:lnTo>
              </a:path>
            </a:pathLst>
          </a:cu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890040" y="3542399"/>
            <a:ext cx="371520" cy="385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8110800" y="2117519"/>
            <a:ext cx="459360" cy="19454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" name="Straight Connector 8"/>
          <p:cNvSpPr/>
          <p:nvPr/>
        </p:nvSpPr>
        <p:spPr>
          <a:xfrm>
            <a:off x="5678279" y="3731760"/>
            <a:ext cx="1194840" cy="1404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0" name="Straight Connector 9"/>
          <p:cNvSpPr/>
          <p:nvPr/>
        </p:nvSpPr>
        <p:spPr>
          <a:xfrm>
            <a:off x="7257960" y="3740040"/>
            <a:ext cx="839159" cy="576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traight Connector 10"/>
          <p:cNvSpPr/>
          <p:nvPr/>
        </p:nvSpPr>
        <p:spPr>
          <a:xfrm>
            <a:off x="1962719" y="3735720"/>
            <a:ext cx="1162440" cy="324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2" name="Straight Connector 11"/>
          <p:cNvSpPr/>
          <p:nvPr/>
        </p:nvSpPr>
        <p:spPr>
          <a:xfrm>
            <a:off x="3834359" y="3725279"/>
            <a:ext cx="229680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3" name="Straight Connector 12"/>
          <p:cNvSpPr/>
          <p:nvPr/>
        </p:nvSpPr>
        <p:spPr>
          <a:xfrm flipV="1">
            <a:off x="4672079" y="3731760"/>
            <a:ext cx="378360" cy="684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4" name="Straight Connector 13"/>
          <p:cNvSpPr/>
          <p:nvPr/>
        </p:nvSpPr>
        <p:spPr>
          <a:xfrm flipH="1" flipV="1">
            <a:off x="4827600" y="5049359"/>
            <a:ext cx="13319" cy="6732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</a:ln>
        </p:spPr>
        <p:txBody>
          <a:bodyPr wrap="none" lIns="0" tIns="0" rIns="0" bIns="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Straight Connector 14"/>
          <p:cNvSpPr/>
          <p:nvPr/>
        </p:nvSpPr>
        <p:spPr>
          <a:xfrm flipH="1" flipV="1">
            <a:off x="2606400" y="1121759"/>
            <a:ext cx="12960" cy="3816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</a:ln>
        </p:spPr>
        <p:txBody>
          <a:bodyPr wrap="none" lIns="0" tIns="0" rIns="0" bIns="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6" name="Straight Connector 15"/>
          <p:cNvSpPr/>
          <p:nvPr/>
        </p:nvSpPr>
        <p:spPr>
          <a:xfrm>
            <a:off x="8421480" y="2252160"/>
            <a:ext cx="0" cy="20952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7" name="Straight Connector 16"/>
          <p:cNvSpPr/>
          <p:nvPr/>
        </p:nvSpPr>
        <p:spPr>
          <a:xfrm>
            <a:off x="8252639" y="2468879"/>
            <a:ext cx="0" cy="20952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8" name="Straight Connector 17"/>
          <p:cNvSpPr/>
          <p:nvPr/>
        </p:nvSpPr>
        <p:spPr>
          <a:xfrm>
            <a:off x="8428319" y="2711880"/>
            <a:ext cx="0" cy="20952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9" name="Straight Connector 18"/>
          <p:cNvSpPr/>
          <p:nvPr/>
        </p:nvSpPr>
        <p:spPr>
          <a:xfrm>
            <a:off x="8246159" y="2955239"/>
            <a:ext cx="0" cy="20952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43199" y="2789280"/>
            <a:ext cx="1267919" cy="483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905447 amp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  26 dB gain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7639" y="2623319"/>
            <a:ext cx="1408679" cy="640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      PE1RKI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10 GHz power amp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     9 dB gain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70680" y="4130640"/>
            <a:ext cx="900000" cy="5212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33 dBm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72120" y="4124520"/>
            <a:ext cx="793080" cy="3913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24dBm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78800" y="4143240"/>
            <a:ext cx="1051919" cy="5212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   -1dBm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36920" y="4251959"/>
            <a:ext cx="898919" cy="5212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   Slot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Antenna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78000" y="4579919"/>
            <a:ext cx="1856159" cy="640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Output power monitor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Heat sink temp sensor</a:t>
            </a:r>
          </a:p>
        </p:txBody>
      </p:sp>
      <p:sp>
        <p:nvSpPr>
          <p:cNvPr id="27" name="Straight Connector 26"/>
          <p:cNvSpPr/>
          <p:nvPr/>
        </p:nvSpPr>
        <p:spPr>
          <a:xfrm>
            <a:off x="2246760" y="2259720"/>
            <a:ext cx="5384160" cy="20160"/>
          </a:xfrm>
          <a:prstGeom prst="line">
            <a:avLst/>
          </a:prstGeom>
          <a:noFill/>
          <a:ln w="18360">
            <a:solidFill>
              <a:srgbClr val="000000"/>
            </a:solidFill>
            <a:custDash>
              <a:ds d="0" sp="0"/>
            </a:custDash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8" name="Straight Connector 27"/>
          <p:cNvSpPr/>
          <p:nvPr/>
        </p:nvSpPr>
        <p:spPr>
          <a:xfrm flipH="1" flipV="1">
            <a:off x="2253960" y="2266199"/>
            <a:ext cx="13320" cy="2912041"/>
          </a:xfrm>
          <a:prstGeom prst="line">
            <a:avLst/>
          </a:prstGeom>
          <a:noFill/>
          <a:ln w="18360">
            <a:solidFill>
              <a:srgbClr val="000000"/>
            </a:solidFill>
            <a:custDash>
              <a:ds d="0" sp="0"/>
            </a:custDash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9" name="Straight Connector 28"/>
          <p:cNvSpPr/>
          <p:nvPr/>
        </p:nvSpPr>
        <p:spPr>
          <a:xfrm flipH="1" flipV="1">
            <a:off x="7617960" y="2279880"/>
            <a:ext cx="13320" cy="2912040"/>
          </a:xfrm>
          <a:prstGeom prst="line">
            <a:avLst/>
          </a:prstGeom>
          <a:noFill/>
          <a:ln w="18360">
            <a:solidFill>
              <a:srgbClr val="000000"/>
            </a:solidFill>
            <a:custDash>
              <a:ds d="0" sp="0"/>
            </a:custDash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0" name="Straight Connector 29"/>
          <p:cNvSpPr/>
          <p:nvPr/>
        </p:nvSpPr>
        <p:spPr>
          <a:xfrm>
            <a:off x="2267280" y="5178600"/>
            <a:ext cx="5384160" cy="20159"/>
          </a:xfrm>
          <a:prstGeom prst="line">
            <a:avLst/>
          </a:prstGeom>
          <a:noFill/>
          <a:ln w="18360">
            <a:solidFill>
              <a:srgbClr val="000000"/>
            </a:solidFill>
            <a:custDash>
              <a:ds d="0" sp="0"/>
            </a:custDash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16680" y="4745520"/>
            <a:ext cx="1267559" cy="308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Outdoor Unit</a:t>
            </a:r>
          </a:p>
        </p:txBody>
      </p:sp>
      <p:sp>
        <p:nvSpPr>
          <p:cNvPr id="32" name="Straight Connector 31"/>
          <p:cNvSpPr/>
          <p:nvPr/>
        </p:nvSpPr>
        <p:spPr>
          <a:xfrm flipV="1">
            <a:off x="3310919" y="3663360"/>
            <a:ext cx="74520" cy="11447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3" name="Straight Connector 32"/>
          <p:cNvSpPr/>
          <p:nvPr/>
        </p:nvSpPr>
        <p:spPr>
          <a:xfrm>
            <a:off x="3384000" y="3668759"/>
            <a:ext cx="53639" cy="11448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4" name="Straight Connector 33"/>
          <p:cNvSpPr/>
          <p:nvPr/>
        </p:nvSpPr>
        <p:spPr>
          <a:xfrm flipV="1">
            <a:off x="3427559" y="3673800"/>
            <a:ext cx="74520" cy="11447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5" name="Straight Connector 34"/>
          <p:cNvSpPr/>
          <p:nvPr/>
        </p:nvSpPr>
        <p:spPr>
          <a:xfrm>
            <a:off x="3500999" y="3678839"/>
            <a:ext cx="53641" cy="11448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6" name="Straight Connector 35"/>
          <p:cNvSpPr/>
          <p:nvPr/>
        </p:nvSpPr>
        <p:spPr>
          <a:xfrm flipV="1">
            <a:off x="3311279" y="3663719"/>
            <a:ext cx="74521" cy="11448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7" name="Straight Connector 36"/>
          <p:cNvSpPr/>
          <p:nvPr/>
        </p:nvSpPr>
        <p:spPr>
          <a:xfrm>
            <a:off x="3384359" y="3669120"/>
            <a:ext cx="53641" cy="11447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8" name="Straight Connector 37"/>
          <p:cNvSpPr/>
          <p:nvPr/>
        </p:nvSpPr>
        <p:spPr>
          <a:xfrm flipV="1">
            <a:off x="3544560" y="3683519"/>
            <a:ext cx="74520" cy="11448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9" name="Straight Connector 38"/>
          <p:cNvSpPr/>
          <p:nvPr/>
        </p:nvSpPr>
        <p:spPr>
          <a:xfrm>
            <a:off x="3617639" y="3688919"/>
            <a:ext cx="53640" cy="11448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998440" y="3258720"/>
            <a:ext cx="940319" cy="278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Attenuator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63679" y="3940919"/>
            <a:ext cx="940319" cy="277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Isolator</a:t>
            </a:r>
          </a:p>
        </p:txBody>
      </p:sp>
      <p:sp>
        <p:nvSpPr>
          <p:cNvPr id="42" name="Straight Connector 41"/>
          <p:cNvSpPr/>
          <p:nvPr/>
        </p:nvSpPr>
        <p:spPr>
          <a:xfrm>
            <a:off x="6238079" y="3915360"/>
            <a:ext cx="359281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3" name="Straight Connector 42"/>
          <p:cNvSpPr/>
          <p:nvPr/>
        </p:nvSpPr>
        <p:spPr>
          <a:xfrm flipH="1">
            <a:off x="6244560" y="3900239"/>
            <a:ext cx="6480" cy="30132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4" name="Straight Connector 43"/>
          <p:cNvSpPr/>
          <p:nvPr/>
        </p:nvSpPr>
        <p:spPr>
          <a:xfrm>
            <a:off x="6243119" y="3775679"/>
            <a:ext cx="333720" cy="96121"/>
          </a:xfrm>
          <a:prstGeom prst="line">
            <a:avLst/>
          </a:prstGeom>
          <a:noFill/>
          <a:ln w="9000">
            <a:solidFill>
              <a:srgbClr val="000000"/>
            </a:solidFill>
            <a:prstDash val="solid"/>
            <a:tailEnd type="arrow"/>
          </a:ln>
        </p:spPr>
        <p:txBody>
          <a:bodyPr wrap="none" lIns="94320" tIns="49320" rIns="94320" bIns="4932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5" name="Straight Connector 44"/>
          <p:cNvSpPr/>
          <p:nvPr/>
        </p:nvSpPr>
        <p:spPr>
          <a:xfrm flipH="1" flipV="1">
            <a:off x="6138000" y="4507199"/>
            <a:ext cx="121679" cy="6228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6" name="Straight Connector 45"/>
          <p:cNvSpPr/>
          <p:nvPr/>
        </p:nvSpPr>
        <p:spPr>
          <a:xfrm flipV="1">
            <a:off x="6143399" y="4442759"/>
            <a:ext cx="108360" cy="6552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7" name="Straight Connector 46"/>
          <p:cNvSpPr/>
          <p:nvPr/>
        </p:nvSpPr>
        <p:spPr>
          <a:xfrm flipH="1" flipV="1">
            <a:off x="6135840" y="4389839"/>
            <a:ext cx="121679" cy="6228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8" name="Straight Connector 47"/>
          <p:cNvSpPr/>
          <p:nvPr/>
        </p:nvSpPr>
        <p:spPr>
          <a:xfrm flipV="1">
            <a:off x="6141599" y="4325400"/>
            <a:ext cx="108361" cy="6551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9" name="Straight Connector 48"/>
          <p:cNvSpPr/>
          <p:nvPr/>
        </p:nvSpPr>
        <p:spPr>
          <a:xfrm flipH="1" flipV="1">
            <a:off x="6138000" y="4506479"/>
            <a:ext cx="121679" cy="6228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0" name="Straight Connector 49"/>
          <p:cNvSpPr/>
          <p:nvPr/>
        </p:nvSpPr>
        <p:spPr>
          <a:xfrm flipV="1">
            <a:off x="6143759" y="4442399"/>
            <a:ext cx="108361" cy="6552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1" name="Straight Connector 50"/>
          <p:cNvSpPr/>
          <p:nvPr/>
        </p:nvSpPr>
        <p:spPr>
          <a:xfrm flipH="1" flipV="1">
            <a:off x="6133680" y="4272480"/>
            <a:ext cx="121680" cy="6227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2" name="Straight Connector 51"/>
          <p:cNvSpPr/>
          <p:nvPr/>
        </p:nvSpPr>
        <p:spPr>
          <a:xfrm flipV="1">
            <a:off x="6139440" y="4208399"/>
            <a:ext cx="108360" cy="6552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6174000" y="4753439"/>
            <a:ext cx="160200" cy="1281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0800"/>
              <a:gd name="f8" fmla="+- 0 0 0"/>
              <a:gd name="f9" fmla="*/ f3 1 21600"/>
              <a:gd name="f10" fmla="*/ f4 1 21600"/>
              <a:gd name="f11" fmla="*/ f8 f0 1"/>
              <a:gd name="f12" fmla="*/ 5400 f9 1"/>
              <a:gd name="f13" fmla="*/ 16200 f9 1"/>
              <a:gd name="f14" fmla="*/ 10800 f10 1"/>
              <a:gd name="f15" fmla="*/ 0 f10 1"/>
              <a:gd name="f16" fmla="*/ 10800 f9 1"/>
              <a:gd name="f17" fmla="*/ f11 1 f2"/>
              <a:gd name="f18" fmla="*/ 21600 f10 1"/>
              <a:gd name="f19" fmla="+- f1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16" y="f15"/>
              </a:cxn>
              <a:cxn ang="f19">
                <a:pos x="f12" y="f14"/>
              </a:cxn>
              <a:cxn ang="f19">
                <a:pos x="f16" y="f18"/>
              </a:cxn>
              <a:cxn ang="f19">
                <a:pos x="f13" y="f14"/>
              </a:cxn>
            </a:cxnLst>
            <a:rect l="f12" t="f15" r="f13" b="f14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7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99CCFF">
              <a:alpha val="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4" name="Straight Connector 53"/>
          <p:cNvSpPr/>
          <p:nvPr/>
        </p:nvSpPr>
        <p:spPr>
          <a:xfrm>
            <a:off x="6167520" y="4894200"/>
            <a:ext cx="167040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5" name="Straight Connector 54"/>
          <p:cNvSpPr/>
          <p:nvPr/>
        </p:nvSpPr>
        <p:spPr>
          <a:xfrm>
            <a:off x="6251040" y="4560479"/>
            <a:ext cx="0" cy="17964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244199" y="4259520"/>
            <a:ext cx="984959" cy="3704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10dB attenuator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269760" y="4715279"/>
            <a:ext cx="985320" cy="246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Detector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721120" y="3262320"/>
            <a:ext cx="984959" cy="362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20dB coupler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80000" y="3433679"/>
            <a:ext cx="1730879" cy="5763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rPr>
              <a:t>10368.24 MHz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rPr>
              <a:t>    from IDU</a:t>
            </a:r>
          </a:p>
        </p:txBody>
      </p:sp>
      <p:sp>
        <p:nvSpPr>
          <p:cNvPr id="60" name="Straight Connector 59"/>
          <p:cNvSpPr/>
          <p:nvPr/>
        </p:nvSpPr>
        <p:spPr>
          <a:xfrm flipV="1">
            <a:off x="0" y="1235519"/>
            <a:ext cx="9143999" cy="25921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10839" y="5822280"/>
            <a:ext cx="3006000" cy="3527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arialman" pitchFamily="18"/>
                <a:ea typeface="Arial Unicode MS" pitchFamily="2"/>
                <a:cs typeface="Arial Unicode MS" pitchFamily="2"/>
              </a:rPr>
              <a:t>Power levels are approximate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80679" y="667079"/>
            <a:ext cx="8228160" cy="989640"/>
          </a:xfrm>
        </p:spPr>
        <p:txBody>
          <a:bodyPr vert="horz"/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US"/>
              <a:t>Outdoor Unit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>
            <a:off x="3343681" y="894600"/>
            <a:ext cx="6279479" cy="4709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9680" y="196560"/>
            <a:ext cx="8228520" cy="902159"/>
          </a:xfrm>
        </p:spPr>
        <p:txBody>
          <a:bodyPr vert="horz" wrap="square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GB" sz="3200"/>
              <a:t>Outdoor Unit Thermal Analysis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354599" y="1326240"/>
            <a:ext cx="8789399" cy="5261039"/>
          </a:xfrm>
        </p:spPr>
        <p:txBody>
          <a:bodyPr vert="horz" wrap="square" anchor="t" anchorCtr="0">
            <a:spAutoFit/>
          </a:bodyPr>
          <a:lstStyle>
            <a:def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None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Char char=""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623879" marR="0" lvl="1" indent="-22392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itchFamily="2"/>
              <a:buChar char=""/>
              <a:tabLst>
                <a:tab pos="290160" algn="l"/>
                <a:tab pos="747359" algn="l"/>
                <a:tab pos="1204559" algn="l"/>
                <a:tab pos="1661759" algn="l"/>
                <a:tab pos="2118960" algn="l"/>
                <a:tab pos="2576159" algn="l"/>
                <a:tab pos="3033360" algn="l"/>
                <a:tab pos="3490559" algn="l"/>
                <a:tab pos="3947760" algn="l"/>
                <a:tab pos="4404959" algn="l"/>
                <a:tab pos="4862160" algn="l"/>
                <a:tab pos="5319359" algn="l"/>
                <a:tab pos="5776559" algn="l"/>
                <a:tab pos="6233760" algn="l"/>
                <a:tab pos="6690959" algn="l"/>
                <a:tab pos="7148160" algn="l"/>
                <a:tab pos="7605360" algn="l"/>
                <a:tab pos="8062560" algn="l"/>
                <a:tab pos="8519760" algn="l"/>
                <a:tab pos="897695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087199" marR="0" lvl="2" indent="-349200" algn="l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—"/>
              <a:tabLst>
                <a:tab pos="284040" algn="l"/>
                <a:tab pos="741239" algn="l"/>
                <a:tab pos="1198439" algn="l"/>
                <a:tab pos="1655640" algn="l"/>
                <a:tab pos="2112839" algn="l"/>
                <a:tab pos="2570040" algn="l"/>
                <a:tab pos="3027240" algn="l"/>
                <a:tab pos="3484440" algn="l"/>
                <a:tab pos="3941639" algn="l"/>
                <a:tab pos="4398839" algn="l"/>
                <a:tab pos="4856040" algn="l"/>
                <a:tab pos="5313240" algn="l"/>
                <a:tab pos="5770439" algn="l"/>
                <a:tab pos="6227639" algn="l"/>
                <a:tab pos="6684839" algn="l"/>
                <a:tab pos="7142040" algn="l"/>
                <a:tab pos="7599240" algn="l"/>
                <a:tab pos="8056440" algn="l"/>
                <a:tab pos="8513640" algn="l"/>
                <a:tab pos="89708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1943999" marR="0" lvl="8" indent="-2160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rtl="0">
              <a:buNone/>
            </a:pPr>
            <a:endParaRPr lang="en-GB" sz="2400" b="1"/>
          </a:p>
          <a:p>
            <a:pPr marL="0" lvl="0" indent="0" rtl="0"/>
            <a:r>
              <a:rPr lang="en-GB" sz="2400" b="1"/>
              <a:t>ODU exposed to exterior environment</a:t>
            </a:r>
          </a:p>
          <a:p>
            <a:pPr lvl="1" rtl="0"/>
            <a:r>
              <a:rPr lang="en-GB" sz="2000"/>
              <a:t>Temperature data came from a weather station on Poor Mt.</a:t>
            </a:r>
          </a:p>
          <a:p>
            <a:pPr lvl="1" rtl="0"/>
            <a:r>
              <a:rPr lang="en-GB" sz="2000"/>
              <a:t>Estimated min/max temperature: -26</a:t>
            </a:r>
            <a:r>
              <a:rPr lang="x-none" sz="2000">
                <a:latin typeface="DejaVu Sans" pitchFamily="32"/>
              </a:rPr>
              <a:t>°</a:t>
            </a:r>
            <a:r>
              <a:rPr lang="en-GB" sz="2000"/>
              <a:t>C to 35</a:t>
            </a:r>
            <a:r>
              <a:rPr lang="x-none" sz="2000">
                <a:latin typeface="DejaVu Sans" pitchFamily="32"/>
              </a:rPr>
              <a:t>°</a:t>
            </a:r>
            <a:r>
              <a:rPr lang="en-GB" sz="2000"/>
              <a:t>C (-15</a:t>
            </a:r>
            <a:r>
              <a:rPr lang="x-none" sz="2000">
                <a:latin typeface="DejaVu Sans" pitchFamily="32"/>
              </a:rPr>
              <a:t>°</a:t>
            </a:r>
            <a:r>
              <a:rPr lang="en-GB" sz="2000"/>
              <a:t>F to 95</a:t>
            </a:r>
            <a:r>
              <a:rPr lang="x-none" sz="2000">
                <a:latin typeface="DejaVu Sans" pitchFamily="32"/>
              </a:rPr>
              <a:t>°</a:t>
            </a:r>
            <a:r>
              <a:rPr lang="en-GB" sz="2000"/>
              <a:t>F)</a:t>
            </a:r>
          </a:p>
          <a:p>
            <a:pPr lvl="1" rtl="0"/>
            <a:r>
              <a:rPr lang="en-GB" sz="2000"/>
              <a:t>ODU dissipates ~25W</a:t>
            </a:r>
          </a:p>
          <a:p>
            <a:pPr lvl="1" rtl="0"/>
            <a:r>
              <a:rPr lang="en-GB" sz="2000"/>
              <a:t>Measured heat sink thermal resistance ~0.3</a:t>
            </a:r>
            <a:r>
              <a:rPr lang="x-none" sz="2000">
                <a:latin typeface="DejaVu Sans" pitchFamily="32"/>
              </a:rPr>
              <a:t>°</a:t>
            </a:r>
            <a:r>
              <a:rPr lang="en-GB" sz="2000"/>
              <a:t>C/W</a:t>
            </a:r>
          </a:p>
          <a:p>
            <a:pPr lvl="1" rtl="0"/>
            <a:r>
              <a:rPr lang="en-GB" sz="2000"/>
              <a:t>Heat sink runs 7-8</a:t>
            </a:r>
            <a:r>
              <a:rPr lang="x-none" sz="2000">
                <a:latin typeface="DejaVu Sans" pitchFamily="32"/>
              </a:rPr>
              <a:t>°</a:t>
            </a:r>
            <a:r>
              <a:rPr lang="en-GB" sz="2000"/>
              <a:t>C above ambient: -18</a:t>
            </a:r>
            <a:r>
              <a:rPr lang="x-none" sz="2000">
                <a:latin typeface="DejaVu Sans" pitchFamily="32"/>
              </a:rPr>
              <a:t>°</a:t>
            </a:r>
            <a:r>
              <a:rPr lang="en-GB" sz="2000"/>
              <a:t>C to 43</a:t>
            </a:r>
            <a:r>
              <a:rPr lang="x-none" sz="2000">
                <a:latin typeface="DejaVu Sans" pitchFamily="32"/>
              </a:rPr>
              <a:t>°</a:t>
            </a:r>
            <a:r>
              <a:rPr lang="en-GB" sz="2000"/>
              <a:t>C (0</a:t>
            </a:r>
            <a:r>
              <a:rPr lang="x-none" sz="2000">
                <a:latin typeface="DejaVu Sans" pitchFamily="32"/>
              </a:rPr>
              <a:t>°</a:t>
            </a:r>
            <a:r>
              <a:rPr lang="en-GB" sz="2000"/>
              <a:t>F to 110</a:t>
            </a:r>
            <a:r>
              <a:rPr lang="x-none" sz="2000">
                <a:latin typeface="DejaVu Sans" pitchFamily="32"/>
              </a:rPr>
              <a:t>°</a:t>
            </a:r>
            <a:r>
              <a:rPr lang="en-GB" sz="2000"/>
              <a:t>F)</a:t>
            </a:r>
          </a:p>
          <a:p>
            <a:pPr lvl="0" rtl="0"/>
            <a:r>
              <a:rPr lang="en-GB" sz="2200" b="1"/>
              <a:t>Amps and heat sink tested in household freezer and oven</a:t>
            </a:r>
          </a:p>
          <a:p>
            <a:pPr lvl="1" rtl="0"/>
            <a:r>
              <a:rPr lang="en-GB" sz="2000"/>
              <a:t>Tested -4</a:t>
            </a:r>
            <a:r>
              <a:rPr lang="x-none" sz="2000">
                <a:latin typeface="DejaVu Sans" pitchFamily="32"/>
              </a:rPr>
              <a:t>°</a:t>
            </a:r>
            <a:r>
              <a:rPr lang="en-GB" sz="2000"/>
              <a:t>C to 43</a:t>
            </a:r>
            <a:r>
              <a:rPr lang="x-none" sz="2000">
                <a:latin typeface="DejaVu Sans" pitchFamily="32"/>
              </a:rPr>
              <a:t>°</a:t>
            </a:r>
            <a:r>
              <a:rPr lang="en-GB" sz="2000"/>
              <a:t>C (25</a:t>
            </a:r>
            <a:r>
              <a:rPr lang="x-none" sz="2000">
                <a:latin typeface="DejaVu Sans" pitchFamily="32"/>
              </a:rPr>
              <a:t>°</a:t>
            </a:r>
            <a:r>
              <a:rPr lang="en-GB" sz="2000"/>
              <a:t>F to 110</a:t>
            </a:r>
            <a:r>
              <a:rPr lang="x-none" sz="2000">
                <a:latin typeface="DejaVu Sans" pitchFamily="32"/>
              </a:rPr>
              <a:t>°</a:t>
            </a:r>
            <a:r>
              <a:rPr lang="en-GB" sz="2000"/>
              <a:t>F): performance acceptable</a:t>
            </a:r>
          </a:p>
          <a:p>
            <a:pPr lvl="1" rtl="0"/>
            <a:r>
              <a:rPr lang="en-GB" sz="2000"/>
              <a:t>PE1RKI amp replaced Harris amp that exhibited over 3 dB variation</a:t>
            </a:r>
          </a:p>
          <a:p>
            <a:pPr lvl="0" rtl="0"/>
            <a:r>
              <a:rPr lang="en-GB" sz="2200" b="1"/>
              <a:t>All components in ODU specified down to at least -25</a:t>
            </a:r>
            <a:r>
              <a:rPr lang="x-none" sz="2200" b="1">
                <a:latin typeface="DejaVu Sans" pitchFamily="32"/>
              </a:rPr>
              <a:t>°</a:t>
            </a:r>
            <a:r>
              <a:rPr lang="en-GB" sz="2200" b="1"/>
              <a:t>C</a:t>
            </a:r>
          </a:p>
          <a:p>
            <a:pPr lvl="1" rtl="0"/>
            <a:r>
              <a:rPr lang="en-GB" sz="2000"/>
              <a:t>Transistors are in hermetically sealed metal packages</a:t>
            </a:r>
          </a:p>
          <a:p>
            <a:pPr lvl="0" rtl="0"/>
            <a:endParaRPr lang="en-GB" sz="2200" b="1"/>
          </a:p>
          <a:p>
            <a:pPr lvl="0" rtl="0"/>
            <a:endParaRPr lang="en-GB" sz="2200" b="1"/>
          </a:p>
          <a:p>
            <a:pPr marL="0" lvl="0" indent="0" rtl="0"/>
            <a:endParaRPr lang="en-GB" sz="2200" b="1"/>
          </a:p>
        </p:txBody>
      </p:sp>
      <p:sp>
        <p:nvSpPr>
          <p:cNvPr id="4" name="Straight Connector 3"/>
          <p:cNvSpPr/>
          <p:nvPr/>
        </p:nvSpPr>
        <p:spPr>
          <a:xfrm flipV="1">
            <a:off x="0" y="1098359"/>
            <a:ext cx="9143999" cy="25921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9680" y="196560"/>
            <a:ext cx="8228520" cy="902159"/>
          </a:xfrm>
        </p:spPr>
        <p:txBody>
          <a:bodyPr vert="horz" wrap="square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GB" sz="3200"/>
              <a:t>Antenna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63520" y="1237679"/>
            <a:ext cx="8789399" cy="5120639"/>
          </a:xfrm>
        </p:spPr>
        <p:txBody>
          <a:bodyPr vert="horz" wrap="square" anchor="t" anchorCtr="0">
            <a:spAutoFit/>
          </a:bodyPr>
          <a:lstStyle>
            <a:def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None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Char char=""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623879" marR="0" lvl="1" indent="-22392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itchFamily="2"/>
              <a:buChar char=""/>
              <a:tabLst>
                <a:tab pos="290160" algn="l"/>
                <a:tab pos="747359" algn="l"/>
                <a:tab pos="1204559" algn="l"/>
                <a:tab pos="1661759" algn="l"/>
                <a:tab pos="2118960" algn="l"/>
                <a:tab pos="2576159" algn="l"/>
                <a:tab pos="3033360" algn="l"/>
                <a:tab pos="3490559" algn="l"/>
                <a:tab pos="3947760" algn="l"/>
                <a:tab pos="4404959" algn="l"/>
                <a:tab pos="4862160" algn="l"/>
                <a:tab pos="5319359" algn="l"/>
                <a:tab pos="5776559" algn="l"/>
                <a:tab pos="6233760" algn="l"/>
                <a:tab pos="6690959" algn="l"/>
                <a:tab pos="7148160" algn="l"/>
                <a:tab pos="7605360" algn="l"/>
                <a:tab pos="8062560" algn="l"/>
                <a:tab pos="8519760" algn="l"/>
                <a:tab pos="897695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087199" marR="0" lvl="2" indent="-349200" algn="l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—"/>
              <a:tabLst>
                <a:tab pos="284040" algn="l"/>
                <a:tab pos="741239" algn="l"/>
                <a:tab pos="1198439" algn="l"/>
                <a:tab pos="1655640" algn="l"/>
                <a:tab pos="2112839" algn="l"/>
                <a:tab pos="2570040" algn="l"/>
                <a:tab pos="3027240" algn="l"/>
                <a:tab pos="3484440" algn="l"/>
                <a:tab pos="3941639" algn="l"/>
                <a:tab pos="4398839" algn="l"/>
                <a:tab pos="4856040" algn="l"/>
                <a:tab pos="5313240" algn="l"/>
                <a:tab pos="5770439" algn="l"/>
                <a:tab pos="6227639" algn="l"/>
                <a:tab pos="6684839" algn="l"/>
                <a:tab pos="7142040" algn="l"/>
                <a:tab pos="7599240" algn="l"/>
                <a:tab pos="8056440" algn="l"/>
                <a:tab pos="8513640" algn="l"/>
                <a:tab pos="89708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1943999" marR="0" lvl="8" indent="-2160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rtl="0">
              <a:buNone/>
            </a:pPr>
            <a:endParaRPr lang="en-GB" sz="2400" b="1"/>
          </a:p>
          <a:p>
            <a:pPr marL="0" lvl="0" indent="0" rtl="0"/>
            <a:r>
              <a:rPr lang="en-GB" sz="2400" b="1"/>
              <a:t>Antenna is a 16 slot WR90 waveguide antenna</a:t>
            </a:r>
          </a:p>
          <a:p>
            <a:pPr lvl="1" rtl="0"/>
            <a:r>
              <a:rPr lang="en-GB" sz="2200"/>
              <a:t>Proven design from W1GHZ</a:t>
            </a:r>
          </a:p>
          <a:p>
            <a:pPr lvl="1" rtl="0"/>
            <a:r>
              <a:rPr lang="en-GB" sz="2200"/>
              <a:t>Side “wings” added to improve omnidirectional pattern</a:t>
            </a:r>
          </a:p>
          <a:p>
            <a:pPr lvl="1" rtl="0"/>
            <a:r>
              <a:rPr lang="en-GB" sz="2200"/>
              <a:t>Slots placed with Taylor amplitude distribution</a:t>
            </a:r>
          </a:p>
          <a:p>
            <a:pPr lvl="1" rtl="0"/>
            <a:r>
              <a:rPr lang="en-GB" sz="2200"/>
              <a:t>Wings &amp; amplitude distribution result in cleaner pattern at the</a:t>
            </a:r>
          </a:p>
          <a:p>
            <a:pPr lvl="1" rtl="0"/>
            <a:r>
              <a:rPr lang="en-GB" sz="2200"/>
              <a:t>cost of a small reduction in gain</a:t>
            </a:r>
          </a:p>
          <a:p>
            <a:pPr lvl="0" rtl="0"/>
            <a:r>
              <a:rPr lang="en-GB" sz="2200" b="1"/>
              <a:t>Return loss exceeds 20 dB with a three screw tuner</a:t>
            </a:r>
          </a:p>
          <a:p>
            <a:pPr marL="0" lvl="0" indent="0" rtl="0"/>
            <a:r>
              <a:rPr lang="en-GB" sz="2200" b="1"/>
              <a:t>Beacon effective radiated power 15-18 watts</a:t>
            </a:r>
          </a:p>
          <a:p>
            <a:pPr marL="0" lvl="0" indent="0" rtl="0"/>
            <a:r>
              <a:rPr lang="en-GB" sz="2200" b="1"/>
              <a:t>Antenna effective as a narrow band output filter</a:t>
            </a:r>
          </a:p>
          <a:p>
            <a:pPr lvl="1" rtl="0"/>
            <a:r>
              <a:rPr lang="en-GB" sz="2000"/>
              <a:t>Antenna filter and a ferrite isolator keep external signals from reaching the non-linear PA where they can create interference mixing products</a:t>
            </a:r>
          </a:p>
          <a:p>
            <a:pPr marL="0" lvl="0" indent="0" rtl="0"/>
            <a:endParaRPr lang="en-GB" sz="2200" b="1"/>
          </a:p>
        </p:txBody>
      </p:sp>
      <p:sp>
        <p:nvSpPr>
          <p:cNvPr id="4" name="Straight Connector 3"/>
          <p:cNvSpPr/>
          <p:nvPr/>
        </p:nvSpPr>
        <p:spPr>
          <a:xfrm flipV="1">
            <a:off x="0" y="1235519"/>
            <a:ext cx="9143999" cy="25921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9680" y="196560"/>
            <a:ext cx="8228520" cy="902159"/>
          </a:xfrm>
        </p:spPr>
        <p:txBody>
          <a:bodyPr vert="horz" wrap="square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GB" sz="3200"/>
              <a:t>Antenna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63520" y="1237679"/>
            <a:ext cx="8789399" cy="5120639"/>
          </a:xfrm>
        </p:spPr>
        <p:txBody>
          <a:bodyPr vert="horz" wrap="square" anchor="t" anchorCtr="0">
            <a:spAutoFit/>
          </a:bodyPr>
          <a:lstStyle>
            <a:def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None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Char char=""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623879" marR="0" lvl="1" indent="-22392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itchFamily="2"/>
              <a:buChar char=""/>
              <a:tabLst>
                <a:tab pos="290160" algn="l"/>
                <a:tab pos="747359" algn="l"/>
                <a:tab pos="1204559" algn="l"/>
                <a:tab pos="1661759" algn="l"/>
                <a:tab pos="2118960" algn="l"/>
                <a:tab pos="2576159" algn="l"/>
                <a:tab pos="3033360" algn="l"/>
                <a:tab pos="3490559" algn="l"/>
                <a:tab pos="3947760" algn="l"/>
                <a:tab pos="4404959" algn="l"/>
                <a:tab pos="4862160" algn="l"/>
                <a:tab pos="5319359" algn="l"/>
                <a:tab pos="5776559" algn="l"/>
                <a:tab pos="6233760" algn="l"/>
                <a:tab pos="6690959" algn="l"/>
                <a:tab pos="7148160" algn="l"/>
                <a:tab pos="7605360" algn="l"/>
                <a:tab pos="8062560" algn="l"/>
                <a:tab pos="8519760" algn="l"/>
                <a:tab pos="897695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087199" marR="0" lvl="2" indent="-349200" algn="l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—"/>
              <a:tabLst>
                <a:tab pos="284040" algn="l"/>
                <a:tab pos="741239" algn="l"/>
                <a:tab pos="1198439" algn="l"/>
                <a:tab pos="1655640" algn="l"/>
                <a:tab pos="2112839" algn="l"/>
                <a:tab pos="2570040" algn="l"/>
                <a:tab pos="3027240" algn="l"/>
                <a:tab pos="3484440" algn="l"/>
                <a:tab pos="3941639" algn="l"/>
                <a:tab pos="4398839" algn="l"/>
                <a:tab pos="4856040" algn="l"/>
                <a:tab pos="5313240" algn="l"/>
                <a:tab pos="5770439" algn="l"/>
                <a:tab pos="6227639" algn="l"/>
                <a:tab pos="6684839" algn="l"/>
                <a:tab pos="7142040" algn="l"/>
                <a:tab pos="7599240" algn="l"/>
                <a:tab pos="8056440" algn="l"/>
                <a:tab pos="8513640" algn="l"/>
                <a:tab pos="89708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1943999" marR="0" lvl="8" indent="-2160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rtl="0">
              <a:buNone/>
            </a:pPr>
            <a:endParaRPr lang="en-GB" sz="2400" b="1"/>
          </a:p>
          <a:p>
            <a:pPr marL="0" lvl="0" indent="0" rtl="0"/>
            <a:r>
              <a:rPr lang="en-GB" sz="2400" b="1"/>
              <a:t>Antenna protected with 6” dia. Schedule 40 PVC pipe</a:t>
            </a:r>
          </a:p>
          <a:p>
            <a:pPr lvl="1" rtl="0"/>
            <a:r>
              <a:rPr lang="en-GB" sz="2200"/>
              <a:t>Tested section got slightly warm in a microwave oven</a:t>
            </a:r>
          </a:p>
          <a:p>
            <a:pPr lvl="0" rtl="0"/>
            <a:r>
              <a:rPr lang="en-GB" sz="2200" b="1"/>
              <a:t>Antenna loss test</a:t>
            </a:r>
          </a:p>
          <a:p>
            <a:pPr lvl="1" rtl="0"/>
            <a:r>
              <a:rPr lang="en-GB" sz="2000"/>
              <a:t>Excited antenna with 0.25W @ 10368 MHz</a:t>
            </a:r>
          </a:p>
          <a:p>
            <a:pPr lvl="1" rtl="0"/>
            <a:r>
              <a:rPr lang="en-GB" sz="2000"/>
              <a:t>Radiated power checked with HP435 power meter &amp; 15 dB gain horn</a:t>
            </a:r>
          </a:p>
          <a:p>
            <a:pPr lvl="1" rtl="0"/>
            <a:r>
              <a:rPr lang="en-GB" sz="2000"/>
              <a:t>at about 4 meters distant</a:t>
            </a:r>
          </a:p>
          <a:p>
            <a:pPr lvl="1" rtl="0"/>
            <a:r>
              <a:rPr lang="en-GB" sz="2000"/>
              <a:t>No substantial difference with or with out the PVC pipe shroud</a:t>
            </a:r>
          </a:p>
          <a:p>
            <a:pPr lvl="0" rtl="0"/>
            <a:r>
              <a:rPr lang="en-GB" sz="2200" b="1"/>
              <a:t>Antenna shroud and ODU sealed with an electronics grade</a:t>
            </a:r>
          </a:p>
          <a:p>
            <a:pPr lvl="0" rtl="0"/>
            <a:r>
              <a:rPr lang="en-GB" sz="2200" b="1"/>
              <a:t>non-corrosive RTV silicon rubber</a:t>
            </a:r>
          </a:p>
          <a:p>
            <a:pPr lvl="1" rtl="0"/>
            <a:r>
              <a:rPr lang="en-GB" sz="2000"/>
              <a:t>Weatherproof vents added to prevent condensation and screened to keep the critters out</a:t>
            </a:r>
          </a:p>
        </p:txBody>
      </p:sp>
      <p:sp>
        <p:nvSpPr>
          <p:cNvPr id="4" name="Straight Connector 3"/>
          <p:cNvSpPr/>
          <p:nvPr/>
        </p:nvSpPr>
        <p:spPr>
          <a:xfrm flipV="1">
            <a:off x="0" y="1235519"/>
            <a:ext cx="9143999" cy="25921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9680" y="196560"/>
            <a:ext cx="8228520" cy="902159"/>
          </a:xfrm>
        </p:spPr>
        <p:txBody>
          <a:bodyPr vert="horz" wrap="square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GB" sz="3200"/>
              <a:t>The Overview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76760" y="1791360"/>
            <a:ext cx="8329680" cy="3997439"/>
          </a:xfrm>
        </p:spPr>
        <p:txBody>
          <a:bodyPr vert="horz" wrap="square" anchor="t" anchorCtr="0">
            <a:spAutoFit/>
          </a:bodyPr>
          <a:lstStyle>
            <a:def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None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Char char=""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623879" marR="0" lvl="1" indent="-22392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itchFamily="2"/>
              <a:buChar char=""/>
              <a:tabLst>
                <a:tab pos="290160" algn="l"/>
                <a:tab pos="747359" algn="l"/>
                <a:tab pos="1204559" algn="l"/>
                <a:tab pos="1661759" algn="l"/>
                <a:tab pos="2118960" algn="l"/>
                <a:tab pos="2576159" algn="l"/>
                <a:tab pos="3033360" algn="l"/>
                <a:tab pos="3490559" algn="l"/>
                <a:tab pos="3947760" algn="l"/>
                <a:tab pos="4404959" algn="l"/>
                <a:tab pos="4862160" algn="l"/>
                <a:tab pos="5319359" algn="l"/>
                <a:tab pos="5776559" algn="l"/>
                <a:tab pos="6233760" algn="l"/>
                <a:tab pos="6690959" algn="l"/>
                <a:tab pos="7148160" algn="l"/>
                <a:tab pos="7605360" algn="l"/>
                <a:tab pos="8062560" algn="l"/>
                <a:tab pos="8519760" algn="l"/>
                <a:tab pos="897695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087199" marR="0" lvl="2" indent="-349200" algn="l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—"/>
              <a:tabLst>
                <a:tab pos="284040" algn="l"/>
                <a:tab pos="741239" algn="l"/>
                <a:tab pos="1198439" algn="l"/>
                <a:tab pos="1655640" algn="l"/>
                <a:tab pos="2112839" algn="l"/>
                <a:tab pos="2570040" algn="l"/>
                <a:tab pos="3027240" algn="l"/>
                <a:tab pos="3484440" algn="l"/>
                <a:tab pos="3941639" algn="l"/>
                <a:tab pos="4398839" algn="l"/>
                <a:tab pos="4856040" algn="l"/>
                <a:tab pos="5313240" algn="l"/>
                <a:tab pos="5770439" algn="l"/>
                <a:tab pos="6227639" algn="l"/>
                <a:tab pos="6684839" algn="l"/>
                <a:tab pos="7142040" algn="l"/>
                <a:tab pos="7599240" algn="l"/>
                <a:tab pos="8056440" algn="l"/>
                <a:tab pos="8513640" algn="l"/>
                <a:tab pos="89708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1943999" marR="0" lvl="8" indent="-2160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rtl="0"/>
            <a:r>
              <a:rPr lang="en-GB" sz="2200" b="1"/>
              <a:t>BRMS 1296 MHz beacon and why a Q65/CW 10 GHz beacon</a:t>
            </a:r>
          </a:p>
          <a:p>
            <a:pPr marL="0" lvl="0" indent="0" rtl="0"/>
            <a:r>
              <a:rPr lang="en-GB" sz="2200" b="1"/>
              <a:t>Beacon design considerations</a:t>
            </a:r>
          </a:p>
          <a:p>
            <a:pPr marL="0" lvl="0" indent="0" rtl="0"/>
            <a:r>
              <a:rPr lang="en-GB" sz="2200" b="1"/>
              <a:t>Q65/CW beacon structure</a:t>
            </a:r>
          </a:p>
          <a:p>
            <a:pPr marL="0" lvl="0" indent="0" rtl="0"/>
            <a:r>
              <a:rPr lang="en-GB" sz="2200" b="1"/>
              <a:t>Indoor Unit (IDU)</a:t>
            </a:r>
          </a:p>
          <a:p>
            <a:pPr marL="0" lvl="0" indent="0" rtl="0"/>
            <a:r>
              <a:rPr lang="en-GB" sz="2200" b="1"/>
              <a:t>Local Oscillator</a:t>
            </a:r>
          </a:p>
          <a:p>
            <a:pPr marL="0" lvl="0" indent="0" rtl="0"/>
            <a:r>
              <a:rPr lang="en-GB" sz="2200" b="1"/>
              <a:t>Outdoor Unit (ODU)</a:t>
            </a:r>
          </a:p>
          <a:p>
            <a:pPr marL="0" lvl="0" indent="0" rtl="0"/>
            <a:r>
              <a:rPr lang="en-GB" sz="2200" b="1"/>
              <a:t>Antenna</a:t>
            </a:r>
          </a:p>
          <a:p>
            <a:pPr marL="0" lvl="0" indent="0" rtl="0"/>
            <a:r>
              <a:rPr lang="en-GB" sz="2200" b="1"/>
              <a:t>Telemetry</a:t>
            </a:r>
          </a:p>
          <a:p>
            <a:pPr marL="0" lvl="0" indent="0" rtl="0"/>
            <a:r>
              <a:rPr lang="en-GB" sz="2200" b="1"/>
              <a:t>Control Computer</a:t>
            </a:r>
          </a:p>
          <a:p>
            <a:pPr marL="0" lvl="0" indent="0" rtl="0"/>
            <a:r>
              <a:rPr lang="en-GB" sz="2200" b="1"/>
              <a:t>And thanks to the BRMS team!</a:t>
            </a:r>
          </a:p>
          <a:p>
            <a:pPr lvl="1" rtl="0">
              <a:buNone/>
            </a:pPr>
            <a:endParaRPr lang="en-GB" sz="1800"/>
          </a:p>
        </p:txBody>
      </p:sp>
      <p:sp>
        <p:nvSpPr>
          <p:cNvPr id="4" name="Straight Connector 3"/>
          <p:cNvSpPr/>
          <p:nvPr/>
        </p:nvSpPr>
        <p:spPr>
          <a:xfrm flipV="1">
            <a:off x="0" y="1235519"/>
            <a:ext cx="9143999" cy="25921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259639" y="617039"/>
            <a:ext cx="2541599" cy="902159"/>
          </a:xfrm>
        </p:spPr>
        <p:txBody>
          <a:bodyPr vert="horz" wrap="square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GB" sz="3200"/>
              <a:t>Antenna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44840" y="382320"/>
            <a:ext cx="4347719" cy="579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11530" r="19146" b="38700"/>
          <a:stretch>
            <a:fillRect/>
          </a:stretch>
        </p:blipFill>
        <p:spPr>
          <a:xfrm rot="5340000">
            <a:off x="248148" y="2667933"/>
            <a:ext cx="4136400" cy="252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9680" y="196560"/>
            <a:ext cx="8228520" cy="902159"/>
          </a:xfrm>
        </p:spPr>
        <p:txBody>
          <a:bodyPr vert="horz" wrap="square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GB" sz="3200"/>
              <a:t>Telemetry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77840" y="1477799"/>
            <a:ext cx="8789399" cy="5120639"/>
          </a:xfrm>
        </p:spPr>
        <p:txBody>
          <a:bodyPr vert="horz" wrap="square" anchor="t" anchorCtr="0">
            <a:spAutoFit/>
          </a:bodyPr>
          <a:lstStyle>
            <a:def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None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Char char=""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623879" marR="0" lvl="1" indent="-22392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itchFamily="2"/>
              <a:buChar char=""/>
              <a:tabLst>
                <a:tab pos="290160" algn="l"/>
                <a:tab pos="747359" algn="l"/>
                <a:tab pos="1204559" algn="l"/>
                <a:tab pos="1661759" algn="l"/>
                <a:tab pos="2118960" algn="l"/>
                <a:tab pos="2576159" algn="l"/>
                <a:tab pos="3033360" algn="l"/>
                <a:tab pos="3490559" algn="l"/>
                <a:tab pos="3947760" algn="l"/>
                <a:tab pos="4404959" algn="l"/>
                <a:tab pos="4862160" algn="l"/>
                <a:tab pos="5319359" algn="l"/>
                <a:tab pos="5776559" algn="l"/>
                <a:tab pos="6233760" algn="l"/>
                <a:tab pos="6690959" algn="l"/>
                <a:tab pos="7148160" algn="l"/>
                <a:tab pos="7605360" algn="l"/>
                <a:tab pos="8062560" algn="l"/>
                <a:tab pos="8519760" algn="l"/>
                <a:tab pos="897695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087199" marR="0" lvl="2" indent="-349200" algn="l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—"/>
              <a:tabLst>
                <a:tab pos="284040" algn="l"/>
                <a:tab pos="741239" algn="l"/>
                <a:tab pos="1198439" algn="l"/>
                <a:tab pos="1655640" algn="l"/>
                <a:tab pos="2112839" algn="l"/>
                <a:tab pos="2570040" algn="l"/>
                <a:tab pos="3027240" algn="l"/>
                <a:tab pos="3484440" algn="l"/>
                <a:tab pos="3941639" algn="l"/>
                <a:tab pos="4398839" algn="l"/>
                <a:tab pos="4856040" algn="l"/>
                <a:tab pos="5313240" algn="l"/>
                <a:tab pos="5770439" algn="l"/>
                <a:tab pos="6227639" algn="l"/>
                <a:tab pos="6684839" algn="l"/>
                <a:tab pos="7142040" algn="l"/>
                <a:tab pos="7599240" algn="l"/>
                <a:tab pos="8056440" algn="l"/>
                <a:tab pos="8513640" algn="l"/>
                <a:tab pos="89708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1943999" marR="0" lvl="8" indent="-2160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rtl="0">
              <a:buNone/>
            </a:pPr>
            <a:endParaRPr lang="en-GB" sz="2400" b="1"/>
          </a:p>
          <a:p>
            <a:pPr marL="0" lvl="0" indent="0" rtl="0"/>
            <a:r>
              <a:rPr lang="en-GB" sz="2400" b="1"/>
              <a:t>ODU heat sink temperature and beacon power monitored</a:t>
            </a:r>
          </a:p>
          <a:p>
            <a:pPr marL="0" lvl="0" indent="0" rtl="0"/>
            <a:r>
              <a:rPr lang="en-GB" sz="2400" b="1"/>
              <a:t>Temperature monitored w/thermistor in ODU heat sink</a:t>
            </a:r>
          </a:p>
          <a:p>
            <a:pPr lvl="1" rtl="0"/>
            <a:r>
              <a:rPr lang="en-GB" sz="2200"/>
              <a:t>Powered by IDU and resistance value sent down on a twisted pair</a:t>
            </a:r>
          </a:p>
          <a:p>
            <a:pPr lvl="0" rtl="0"/>
            <a:r>
              <a:rPr lang="en-GB" sz="2400" b="1"/>
              <a:t>Beacon RF power monitor</a:t>
            </a:r>
          </a:p>
          <a:p>
            <a:pPr lvl="1" rtl="0"/>
            <a:r>
              <a:rPr lang="en-GB" sz="2000"/>
              <a:t>20 dB coupler, 10 dB attenuator and diode detector monitors PA output,</a:t>
            </a:r>
          </a:p>
          <a:p>
            <a:pPr lvl="1" rtl="0"/>
            <a:r>
              <a:rPr lang="en-GB" sz="2200"/>
              <a:t>detector output voltage about 1.5V for 2 watt output</a:t>
            </a:r>
          </a:p>
          <a:p>
            <a:pPr lvl="1" rtl="0"/>
            <a:r>
              <a:rPr lang="en-GB" sz="2200"/>
              <a:t>Two LMC6482 op amps configured as a voltage controlled current source send a current down a twisted pair to the IDU</a:t>
            </a:r>
          </a:p>
          <a:p>
            <a:pPr lvl="2" rtl="0"/>
            <a:r>
              <a:rPr lang="en-GB" sz="2200"/>
              <a:t>A resistor in the IDU scales the current into a voltage and the computer reads it, squares it &amp; estimates the power with a linear curve fit</a:t>
            </a:r>
          </a:p>
          <a:p>
            <a:pPr marL="0" lvl="1" indent="0" rtl="0"/>
            <a:endParaRPr lang="en-GB" sz="1800"/>
          </a:p>
        </p:txBody>
      </p:sp>
      <p:sp>
        <p:nvSpPr>
          <p:cNvPr id="4" name="Straight Connector 3"/>
          <p:cNvSpPr/>
          <p:nvPr/>
        </p:nvSpPr>
        <p:spPr>
          <a:xfrm flipV="1">
            <a:off x="0" y="1235519"/>
            <a:ext cx="9143999" cy="25921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9680" y="196560"/>
            <a:ext cx="8228520" cy="902159"/>
          </a:xfrm>
        </p:spPr>
        <p:txBody>
          <a:bodyPr vert="horz" wrap="square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GB" sz="3200"/>
              <a:t>Computer Control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86480" y="1203119"/>
            <a:ext cx="8789399" cy="4645439"/>
          </a:xfrm>
        </p:spPr>
        <p:txBody>
          <a:bodyPr vert="horz" wrap="square" anchor="t" anchorCtr="0">
            <a:spAutoFit/>
          </a:bodyPr>
          <a:lstStyle>
            <a:def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None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Char char=""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623879" marR="0" lvl="1" indent="-22392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itchFamily="2"/>
              <a:buChar char=""/>
              <a:tabLst>
                <a:tab pos="290160" algn="l"/>
                <a:tab pos="747359" algn="l"/>
                <a:tab pos="1204559" algn="l"/>
                <a:tab pos="1661759" algn="l"/>
                <a:tab pos="2118960" algn="l"/>
                <a:tab pos="2576159" algn="l"/>
                <a:tab pos="3033360" algn="l"/>
                <a:tab pos="3490559" algn="l"/>
                <a:tab pos="3947760" algn="l"/>
                <a:tab pos="4404959" algn="l"/>
                <a:tab pos="4862160" algn="l"/>
                <a:tab pos="5319359" algn="l"/>
                <a:tab pos="5776559" algn="l"/>
                <a:tab pos="6233760" algn="l"/>
                <a:tab pos="6690959" algn="l"/>
                <a:tab pos="7148160" algn="l"/>
                <a:tab pos="7605360" algn="l"/>
                <a:tab pos="8062560" algn="l"/>
                <a:tab pos="8519760" algn="l"/>
                <a:tab pos="897695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087199" marR="0" lvl="2" indent="-349200" algn="l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—"/>
              <a:tabLst>
                <a:tab pos="284040" algn="l"/>
                <a:tab pos="741239" algn="l"/>
                <a:tab pos="1198439" algn="l"/>
                <a:tab pos="1655640" algn="l"/>
                <a:tab pos="2112839" algn="l"/>
                <a:tab pos="2570040" algn="l"/>
                <a:tab pos="3027240" algn="l"/>
                <a:tab pos="3484440" algn="l"/>
                <a:tab pos="3941639" algn="l"/>
                <a:tab pos="4398839" algn="l"/>
                <a:tab pos="4856040" algn="l"/>
                <a:tab pos="5313240" algn="l"/>
                <a:tab pos="5770439" algn="l"/>
                <a:tab pos="6227639" algn="l"/>
                <a:tab pos="6684839" algn="l"/>
                <a:tab pos="7142040" algn="l"/>
                <a:tab pos="7599240" algn="l"/>
                <a:tab pos="8056440" algn="l"/>
                <a:tab pos="8513640" algn="l"/>
                <a:tab pos="89708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1943999" marR="0" lvl="8" indent="-2160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rtl="0">
              <a:buNone/>
            </a:pPr>
            <a:endParaRPr lang="en-GB" sz="2400" b="1"/>
          </a:p>
          <a:p>
            <a:pPr marL="0" lvl="0" indent="0" rtl="0"/>
            <a:r>
              <a:rPr lang="en-GB" sz="2400" b="1"/>
              <a:t>WiFi &amp; wired Ethernet both available on Poor Mt.</a:t>
            </a:r>
          </a:p>
          <a:p>
            <a:pPr lvl="1" rtl="0"/>
            <a:r>
              <a:rPr lang="en-GB" sz="2200"/>
              <a:t>Chose Ethernet to avoid radio problems in the RF environment</a:t>
            </a:r>
          </a:p>
          <a:p>
            <a:pPr lvl="1" rtl="0"/>
            <a:r>
              <a:rPr lang="en-GB" sz="2000"/>
              <a:t>Control computer is an Arduino Uno with an Ethernet shield</a:t>
            </a:r>
          </a:p>
          <a:p>
            <a:pPr lvl="2" rtl="0"/>
            <a:r>
              <a:rPr lang="en-GB"/>
              <a:t>An IP address, username and password required for access</a:t>
            </a:r>
          </a:p>
          <a:p>
            <a:pPr lvl="2" rtl="0"/>
            <a:r>
              <a:rPr lang="en-GB"/>
              <a:t>User interface is simple text but it works!</a:t>
            </a:r>
          </a:p>
          <a:p>
            <a:pPr marL="0" lvl="0" indent="0" rtl="0"/>
            <a:r>
              <a:rPr lang="en-GB" sz="2200" b="1"/>
              <a:t>Computer Control</a:t>
            </a:r>
          </a:p>
          <a:p>
            <a:pPr lvl="1" rtl="0"/>
            <a:r>
              <a:rPr lang="en-GB" sz="2200"/>
              <a:t>Arduino A/D’s read the thermistor voltage and scaled PA power,</a:t>
            </a:r>
          </a:p>
          <a:p>
            <a:pPr lvl="1" rtl="0"/>
            <a:r>
              <a:rPr lang="en-GB" sz="2200"/>
              <a:t>computer calculates heat sink temperature and beacon power</a:t>
            </a:r>
          </a:p>
          <a:p>
            <a:pPr lvl="1" rtl="0"/>
            <a:r>
              <a:rPr lang="en-GB" sz="2200"/>
              <a:t>Data can be read over the Internet</a:t>
            </a:r>
          </a:p>
          <a:p>
            <a:pPr lvl="1" rtl="0"/>
            <a:r>
              <a:rPr lang="en-GB" sz="2200"/>
              <a:t>The computer also has a shield with programmable power relays</a:t>
            </a:r>
          </a:p>
          <a:p>
            <a:pPr lvl="2" rtl="0"/>
            <a:r>
              <a:rPr lang="en-GB" sz="2200"/>
              <a:t>One relay can disconnect the power to the 10 GHz ODU</a:t>
            </a:r>
          </a:p>
          <a:p>
            <a:pPr lvl="2" rtl="0"/>
            <a:r>
              <a:rPr lang="en-GB" sz="2200"/>
              <a:t>Another relay available to control the 1296 beacon</a:t>
            </a:r>
          </a:p>
        </p:txBody>
      </p:sp>
      <p:sp>
        <p:nvSpPr>
          <p:cNvPr id="4" name="Straight Connector 3"/>
          <p:cNvSpPr/>
          <p:nvPr/>
        </p:nvSpPr>
        <p:spPr>
          <a:xfrm flipV="1">
            <a:off x="0" y="1235519"/>
            <a:ext cx="9143999" cy="25921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US" sz="3200"/>
              <a:t> Control Interface</a:t>
            </a:r>
          </a:p>
        </p:txBody>
      </p:sp>
      <p:sp>
        <p:nvSpPr>
          <p:cNvPr id="3" name="Straight Connector 2"/>
          <p:cNvSpPr/>
          <p:nvPr/>
        </p:nvSpPr>
        <p:spPr>
          <a:xfrm flipV="1">
            <a:off x="0" y="1235519"/>
            <a:ext cx="9143999" cy="25921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6279" y="1492559"/>
            <a:ext cx="8071559" cy="4813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9680" y="196560"/>
            <a:ext cx="8228520" cy="902159"/>
          </a:xfrm>
        </p:spPr>
        <p:txBody>
          <a:bodyPr vert="horz" wrap="square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GB" sz="3200"/>
              <a:t>Installation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95120" y="1737359"/>
            <a:ext cx="8789399" cy="5120639"/>
          </a:xfrm>
        </p:spPr>
        <p:txBody>
          <a:bodyPr vert="horz" wrap="square" anchor="t" anchorCtr="0">
            <a:spAutoFit/>
          </a:bodyPr>
          <a:lstStyle>
            <a:def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None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Char char=""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623879" marR="0" lvl="1" indent="-22392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itchFamily="2"/>
              <a:buChar char=""/>
              <a:tabLst>
                <a:tab pos="290160" algn="l"/>
                <a:tab pos="747359" algn="l"/>
                <a:tab pos="1204559" algn="l"/>
                <a:tab pos="1661759" algn="l"/>
                <a:tab pos="2118960" algn="l"/>
                <a:tab pos="2576159" algn="l"/>
                <a:tab pos="3033360" algn="l"/>
                <a:tab pos="3490559" algn="l"/>
                <a:tab pos="3947760" algn="l"/>
                <a:tab pos="4404959" algn="l"/>
                <a:tab pos="4862160" algn="l"/>
                <a:tab pos="5319359" algn="l"/>
                <a:tab pos="5776559" algn="l"/>
                <a:tab pos="6233760" algn="l"/>
                <a:tab pos="6690959" algn="l"/>
                <a:tab pos="7148160" algn="l"/>
                <a:tab pos="7605360" algn="l"/>
                <a:tab pos="8062560" algn="l"/>
                <a:tab pos="8519760" algn="l"/>
                <a:tab pos="897695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087199" marR="0" lvl="2" indent="-349200" algn="l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—"/>
              <a:tabLst>
                <a:tab pos="284040" algn="l"/>
                <a:tab pos="741239" algn="l"/>
                <a:tab pos="1198439" algn="l"/>
                <a:tab pos="1655640" algn="l"/>
                <a:tab pos="2112839" algn="l"/>
                <a:tab pos="2570040" algn="l"/>
                <a:tab pos="3027240" algn="l"/>
                <a:tab pos="3484440" algn="l"/>
                <a:tab pos="3941639" algn="l"/>
                <a:tab pos="4398839" algn="l"/>
                <a:tab pos="4856040" algn="l"/>
                <a:tab pos="5313240" algn="l"/>
                <a:tab pos="5770439" algn="l"/>
                <a:tab pos="6227639" algn="l"/>
                <a:tab pos="6684839" algn="l"/>
                <a:tab pos="7142040" algn="l"/>
                <a:tab pos="7599240" algn="l"/>
                <a:tab pos="8056440" algn="l"/>
                <a:tab pos="8513640" algn="l"/>
                <a:tab pos="89708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1943999" marR="0" lvl="8" indent="-2160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rtl="0">
              <a:buNone/>
            </a:pPr>
            <a:endParaRPr lang="en-GB" sz="2400" b="1"/>
          </a:p>
          <a:p>
            <a:pPr marL="0" lvl="0" indent="0" rtl="0"/>
            <a:r>
              <a:rPr lang="en-GB" sz="2400" b="1"/>
              <a:t>Beacon run continuously for two weeks on the bench</a:t>
            </a:r>
          </a:p>
          <a:p>
            <a:pPr lvl="1" rtl="0"/>
            <a:r>
              <a:rPr lang="en-GB" sz="2000"/>
              <a:t>Hopefully it will be as robust as the 1296 beacon (it has been on the air for over 40,000 hours now!)</a:t>
            </a:r>
          </a:p>
          <a:p>
            <a:pPr marL="0" lvl="0" indent="0" rtl="0"/>
            <a:r>
              <a:rPr lang="en-GB" sz="2200" b="1"/>
              <a:t>Arrangements for installation on Poor Mt underway</a:t>
            </a:r>
          </a:p>
          <a:p>
            <a:pPr lvl="1" rtl="0"/>
            <a:r>
              <a:rPr lang="en-GB" sz="2200"/>
              <a:t>We have access and it should be on the air by late spring</a:t>
            </a:r>
          </a:p>
          <a:p>
            <a:pPr lvl="1" rtl="0"/>
            <a:r>
              <a:rPr lang="en-GB" sz="2200"/>
              <a:t>Still studying mounting options to protect it from ice and birds!</a:t>
            </a:r>
          </a:p>
          <a:p>
            <a:pPr marL="0" lvl="1" indent="0" rtl="0"/>
            <a:endParaRPr lang="en-GB" sz="1800"/>
          </a:p>
        </p:txBody>
      </p:sp>
      <p:sp>
        <p:nvSpPr>
          <p:cNvPr id="4" name="Straight Connector 3"/>
          <p:cNvSpPr/>
          <p:nvPr/>
        </p:nvSpPr>
        <p:spPr>
          <a:xfrm flipV="1">
            <a:off x="0" y="1235519"/>
            <a:ext cx="9143999" cy="25921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8600" y="196560"/>
            <a:ext cx="8229599" cy="902159"/>
          </a:xfrm>
        </p:spPr>
        <p:txBody>
          <a:bodyPr vert="horz" wrap="square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GB"/>
              <a:t>Thanks to the team!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321480" y="1394639"/>
            <a:ext cx="8694000" cy="5807880"/>
          </a:xfrm>
        </p:spPr>
        <p:txBody>
          <a:bodyPr vert="horz" wrap="square" anchor="t" anchorCtr="0">
            <a:spAutoFit/>
          </a:bodyPr>
          <a:lstStyle>
            <a:def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None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Char char=""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623879" marR="0" lvl="1" indent="-22392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itchFamily="2"/>
              <a:buChar char=""/>
              <a:tabLst>
                <a:tab pos="290160" algn="l"/>
                <a:tab pos="747359" algn="l"/>
                <a:tab pos="1204559" algn="l"/>
                <a:tab pos="1661759" algn="l"/>
                <a:tab pos="2118960" algn="l"/>
                <a:tab pos="2576159" algn="l"/>
                <a:tab pos="3033360" algn="l"/>
                <a:tab pos="3490559" algn="l"/>
                <a:tab pos="3947760" algn="l"/>
                <a:tab pos="4404959" algn="l"/>
                <a:tab pos="4862160" algn="l"/>
                <a:tab pos="5319359" algn="l"/>
                <a:tab pos="5776559" algn="l"/>
                <a:tab pos="6233760" algn="l"/>
                <a:tab pos="6690959" algn="l"/>
                <a:tab pos="7148160" algn="l"/>
                <a:tab pos="7605360" algn="l"/>
                <a:tab pos="8062560" algn="l"/>
                <a:tab pos="8519760" algn="l"/>
                <a:tab pos="897695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087199" marR="0" lvl="2" indent="-349200" algn="l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—"/>
              <a:tabLst>
                <a:tab pos="284040" algn="l"/>
                <a:tab pos="741239" algn="l"/>
                <a:tab pos="1198439" algn="l"/>
                <a:tab pos="1655640" algn="l"/>
                <a:tab pos="2112839" algn="l"/>
                <a:tab pos="2570040" algn="l"/>
                <a:tab pos="3027240" algn="l"/>
                <a:tab pos="3484440" algn="l"/>
                <a:tab pos="3941639" algn="l"/>
                <a:tab pos="4398839" algn="l"/>
                <a:tab pos="4856040" algn="l"/>
                <a:tab pos="5313240" algn="l"/>
                <a:tab pos="5770439" algn="l"/>
                <a:tab pos="6227639" algn="l"/>
                <a:tab pos="6684839" algn="l"/>
                <a:tab pos="7142040" algn="l"/>
                <a:tab pos="7599240" algn="l"/>
                <a:tab pos="8056440" algn="l"/>
                <a:tab pos="8513640" algn="l"/>
                <a:tab pos="89708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1943999" marR="0" lvl="8" indent="-2160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rtl="0"/>
            <a:r>
              <a:rPr lang="en-GB" sz="2200" b="1"/>
              <a:t>The BRMS beacon has been a team effort</a:t>
            </a:r>
          </a:p>
          <a:p>
            <a:pPr lvl="0" rtl="0"/>
            <a:r>
              <a:rPr lang="en-GB" sz="2000" b="1"/>
              <a:t>K4RCA researched and obtained a number of beacon components</a:t>
            </a:r>
          </a:p>
          <a:p>
            <a:pPr lvl="1" rtl="0"/>
            <a:r>
              <a:rPr lang="en-GB" sz="1800"/>
              <a:t>Provided the Leo Bodnar GPS, RFzero and PE1RKI power amplifier</a:t>
            </a:r>
          </a:p>
          <a:p>
            <a:pPr lvl="0" rtl="0"/>
            <a:r>
              <a:rPr lang="en-GB" sz="2000" b="1"/>
              <a:t>WA4PGI provided the computer &amp; wrote the software</a:t>
            </a:r>
          </a:p>
          <a:p>
            <a:pPr lvl="0" rtl="0"/>
            <a:r>
              <a:rPr lang="en-GB" sz="2000" b="1"/>
              <a:t>KE4RGYprovided the cabling</a:t>
            </a:r>
          </a:p>
          <a:p>
            <a:pPr lvl="1" rtl="0"/>
            <a:r>
              <a:rPr lang="en-GB" sz="1800"/>
              <a:t>Obtained the microwave coax &amp; its connectors, the power, the Ethernet and</a:t>
            </a:r>
          </a:p>
          <a:p>
            <a:pPr lvl="1" rtl="0"/>
            <a:r>
              <a:rPr lang="en-GB" sz="1800"/>
              <a:t>the GPS antenna cables</a:t>
            </a:r>
          </a:p>
          <a:p>
            <a:pPr marL="0" lvl="0" indent="0" rtl="0"/>
            <a:r>
              <a:rPr lang="en-GB" sz="2000" b="1"/>
              <a:t>W4YN, a professional machinist, cut the antenna on a CNC machine</a:t>
            </a:r>
          </a:p>
          <a:p>
            <a:pPr lvl="1" rtl="0"/>
            <a:r>
              <a:rPr lang="en-GB" sz="1800"/>
              <a:t>We thank W1GHZ for his published antenna and waveguide information</a:t>
            </a:r>
          </a:p>
          <a:p>
            <a:pPr marL="0" lvl="0" indent="0" rtl="0"/>
            <a:r>
              <a:rPr lang="en-GB" sz="2000" b="1"/>
              <a:t>W4KZK provided Poor Mt weather data used in the thermal analysis</a:t>
            </a:r>
          </a:p>
          <a:p>
            <a:pPr marL="0" lvl="0" indent="0" rtl="0"/>
            <a:r>
              <a:rPr lang="en-GB" sz="2000" b="1"/>
              <a:t>KF4YLM and his team have arranged for hosting and installation</a:t>
            </a:r>
          </a:p>
          <a:p>
            <a:pPr marL="0" lvl="0" indent="0" rtl="0"/>
            <a:r>
              <a:rPr lang="en-GB" sz="2000" b="1"/>
              <a:t>Not possible to acknowledge everyone but our thanks go to all those who provided helpful suggestions and additional components.</a:t>
            </a:r>
          </a:p>
          <a:p>
            <a:pPr marL="0" lvl="0" indent="0" rtl="0"/>
            <a:endParaRPr lang="en-GB" sz="2200" b="1"/>
          </a:p>
        </p:txBody>
      </p:sp>
      <p:sp>
        <p:nvSpPr>
          <p:cNvPr id="4" name="Straight Connector 3"/>
          <p:cNvSpPr/>
          <p:nvPr/>
        </p:nvSpPr>
        <p:spPr>
          <a:xfrm flipV="1">
            <a:off x="0" y="1168559"/>
            <a:ext cx="9143999" cy="25920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55199" y="1720800"/>
            <a:ext cx="3740040" cy="311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05439" y="5256720"/>
            <a:ext cx="6041879" cy="9579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3200" b="1" i="0" u="none" strike="noStrike" baseline="0">
                <a:ln>
                  <a:noFill/>
                </a:ln>
                <a:solidFill>
                  <a:srgbClr val="0000FF"/>
                </a:solidFill>
                <a:latin typeface="Tahoma" pitchFamily="34"/>
                <a:ea typeface="Arial Unicode MS" pitchFamily="2"/>
                <a:cs typeface="Arial Unicode MS" pitchFamily="2"/>
              </a:rPr>
              <a:t>Questions? Discussion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9919" y="216000"/>
            <a:ext cx="6041879" cy="111779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3200" b="1" i="0" u="none" strike="noStrike" baseline="0">
                <a:ln>
                  <a:noFill/>
                </a:ln>
                <a:solidFill>
                  <a:srgbClr val="0000FF"/>
                </a:solidFill>
                <a:latin typeface="Tahoma" pitchFamily="34"/>
                <a:ea typeface="Arial Unicode MS" pitchFamily="2"/>
                <a:cs typeface="Arial Unicode MS" pitchFamily="2"/>
              </a:rPr>
              <a:t>We May be Looney Tunes but That Ain’t All Folks!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9680" y="196560"/>
            <a:ext cx="8228520" cy="902159"/>
          </a:xfrm>
        </p:spPr>
        <p:txBody>
          <a:bodyPr vert="horz" wrap="square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GB" sz="3200"/>
              <a:t>The BRMS Beacon and Q65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91160" y="1435320"/>
            <a:ext cx="8789399" cy="5120639"/>
          </a:xfrm>
        </p:spPr>
        <p:txBody>
          <a:bodyPr vert="horz" wrap="square" anchor="t" anchorCtr="0">
            <a:spAutoFit/>
          </a:bodyPr>
          <a:lstStyle>
            <a:def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None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Char char=""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623879" marR="0" lvl="1" indent="-22392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itchFamily="2"/>
              <a:buChar char=""/>
              <a:tabLst>
                <a:tab pos="290160" algn="l"/>
                <a:tab pos="747359" algn="l"/>
                <a:tab pos="1204559" algn="l"/>
                <a:tab pos="1661759" algn="l"/>
                <a:tab pos="2118960" algn="l"/>
                <a:tab pos="2576159" algn="l"/>
                <a:tab pos="3033360" algn="l"/>
                <a:tab pos="3490559" algn="l"/>
                <a:tab pos="3947760" algn="l"/>
                <a:tab pos="4404959" algn="l"/>
                <a:tab pos="4862160" algn="l"/>
                <a:tab pos="5319359" algn="l"/>
                <a:tab pos="5776559" algn="l"/>
                <a:tab pos="6233760" algn="l"/>
                <a:tab pos="6690959" algn="l"/>
                <a:tab pos="7148160" algn="l"/>
                <a:tab pos="7605360" algn="l"/>
                <a:tab pos="8062560" algn="l"/>
                <a:tab pos="8519760" algn="l"/>
                <a:tab pos="897695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087199" marR="0" lvl="2" indent="-349200" algn="l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—"/>
              <a:tabLst>
                <a:tab pos="284040" algn="l"/>
                <a:tab pos="741239" algn="l"/>
                <a:tab pos="1198439" algn="l"/>
                <a:tab pos="1655640" algn="l"/>
                <a:tab pos="2112839" algn="l"/>
                <a:tab pos="2570040" algn="l"/>
                <a:tab pos="3027240" algn="l"/>
                <a:tab pos="3484440" algn="l"/>
                <a:tab pos="3941639" algn="l"/>
                <a:tab pos="4398839" algn="l"/>
                <a:tab pos="4856040" algn="l"/>
                <a:tab pos="5313240" algn="l"/>
                <a:tab pos="5770439" algn="l"/>
                <a:tab pos="6227639" algn="l"/>
                <a:tab pos="6684839" algn="l"/>
                <a:tab pos="7142040" algn="l"/>
                <a:tab pos="7599240" algn="l"/>
                <a:tab pos="8056440" algn="l"/>
                <a:tab pos="8513640" algn="l"/>
                <a:tab pos="89708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1943999" marR="0" lvl="8" indent="-2160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rtl="0"/>
            <a:r>
              <a:rPr lang="en-GB" sz="2200" b="1"/>
              <a:t>BRMS deployed a 1296 MHz (1296.24 MHz) beacon in Sept 2020</a:t>
            </a:r>
          </a:p>
          <a:p>
            <a:pPr lvl="1" rtl="0"/>
            <a:r>
              <a:rPr lang="en-GB" sz="1800"/>
              <a:t>Poor Mt. near Roanoke, VA (EM97we @ 3800 ft)</a:t>
            </a:r>
          </a:p>
          <a:p>
            <a:pPr lvl="1" rtl="0"/>
            <a:r>
              <a:rPr lang="en-GB" sz="1800"/>
              <a:t>On the air continuously since Sept 2020!</a:t>
            </a:r>
          </a:p>
          <a:p>
            <a:pPr lvl="1" rtl="0"/>
            <a:r>
              <a:rPr lang="en-GB" sz="1800"/>
              <a:t>Can be heard in much of VA, copied down into SC</a:t>
            </a:r>
          </a:p>
          <a:p>
            <a:pPr lvl="1" rtl="0"/>
            <a:r>
              <a:rPr lang="en-GB" sz="1800"/>
              <a:t>and as far away as EN41 in Illinois</a:t>
            </a:r>
          </a:p>
          <a:p>
            <a:pPr lvl="1" rtl="0"/>
            <a:r>
              <a:rPr lang="en-GB" sz="1800"/>
              <a:t>Success generated interest in a 10 GHz beacon</a:t>
            </a:r>
          </a:p>
          <a:p>
            <a:pPr lvl="1" rtl="0"/>
            <a:r>
              <a:rPr lang="en-GB" sz="1800"/>
              <a:t>BRMS discussions suggested a WSJT Q65 waveform</a:t>
            </a:r>
          </a:p>
          <a:p>
            <a:pPr marL="0" lvl="0" indent="0" rtl="0"/>
            <a:r>
              <a:rPr lang="en-GB" sz="2200" b="1"/>
              <a:t>Advantage of a Q65 waveform</a:t>
            </a:r>
          </a:p>
          <a:p>
            <a:pPr marL="0" lvl="1" indent="0" rtl="0"/>
            <a:r>
              <a:rPr lang="en-GB" sz="1800"/>
              <a:t>Tolerates Doppler</a:t>
            </a:r>
          </a:p>
          <a:p>
            <a:pPr marL="0" lvl="1" indent="0" rtl="0"/>
            <a:r>
              <a:rPr lang="en-GB" sz="1800"/>
              <a:t>Copied deeper into the the noise than CW</a:t>
            </a:r>
          </a:p>
          <a:p>
            <a:pPr marL="0" lvl="1" indent="0" rtl="0"/>
            <a:r>
              <a:rPr lang="en-GB" sz="1800"/>
              <a:t>Good for scatter type propagation</a:t>
            </a:r>
          </a:p>
          <a:p>
            <a:pPr marL="0" lvl="1" indent="0" rtl="0"/>
            <a:r>
              <a:rPr lang="en-GB" sz="1800"/>
              <a:t>Allows for long term automated monitoring</a:t>
            </a:r>
          </a:p>
          <a:p>
            <a:pPr marL="0" lvl="0" indent="0" rtl="0"/>
            <a:r>
              <a:rPr lang="en-GB" sz="2200" b="1"/>
              <a:t>N6CA published a Q65 beacon design in 2022</a:t>
            </a:r>
          </a:p>
          <a:p>
            <a:pPr lvl="1" rtl="0"/>
            <a:r>
              <a:rPr lang="en-GB" sz="1800"/>
              <a:t>Complex as there was no simple way to generate Q65</a:t>
            </a:r>
          </a:p>
          <a:p>
            <a:pPr lvl="1" rtl="0"/>
            <a:r>
              <a:rPr lang="en-GB" sz="1800"/>
              <a:t>Q65 software for the RFzero is now available</a:t>
            </a:r>
          </a:p>
        </p:txBody>
      </p:sp>
      <p:sp>
        <p:nvSpPr>
          <p:cNvPr id="4" name="Straight Connector 3"/>
          <p:cNvSpPr/>
          <p:nvPr/>
        </p:nvSpPr>
        <p:spPr>
          <a:xfrm flipV="1">
            <a:off x="0" y="1235519"/>
            <a:ext cx="9143999" cy="25921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08640" y="1818719"/>
            <a:ext cx="2649239" cy="198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176240" y="3886919"/>
            <a:ext cx="1805760" cy="24076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423760" y="3913200"/>
            <a:ext cx="1652760" cy="6289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rPr>
              <a:t>1296 beacon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rPr>
              <a:t>and antenna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8600" y="196560"/>
            <a:ext cx="8229599" cy="902159"/>
          </a:xfrm>
        </p:spPr>
        <p:txBody>
          <a:bodyPr vert="horz" wrap="square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GB"/>
              <a:t>Beacon Considerations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302400" y="1315799"/>
            <a:ext cx="8508240" cy="7661879"/>
          </a:xfrm>
        </p:spPr>
        <p:txBody>
          <a:bodyPr vert="horz" wrap="square" anchor="t" anchorCtr="0">
            <a:spAutoFit/>
          </a:bodyPr>
          <a:lstStyle>
            <a:def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None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Char char=""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623879" marR="0" lvl="1" indent="-22392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itchFamily="2"/>
              <a:buChar char=""/>
              <a:tabLst>
                <a:tab pos="290160" algn="l"/>
                <a:tab pos="747359" algn="l"/>
                <a:tab pos="1204559" algn="l"/>
                <a:tab pos="1661759" algn="l"/>
                <a:tab pos="2118960" algn="l"/>
                <a:tab pos="2576159" algn="l"/>
                <a:tab pos="3033360" algn="l"/>
                <a:tab pos="3490559" algn="l"/>
                <a:tab pos="3947760" algn="l"/>
                <a:tab pos="4404959" algn="l"/>
                <a:tab pos="4862160" algn="l"/>
                <a:tab pos="5319359" algn="l"/>
                <a:tab pos="5776559" algn="l"/>
                <a:tab pos="6233760" algn="l"/>
                <a:tab pos="6690959" algn="l"/>
                <a:tab pos="7148160" algn="l"/>
                <a:tab pos="7605360" algn="l"/>
                <a:tab pos="8062560" algn="l"/>
                <a:tab pos="8519760" algn="l"/>
                <a:tab pos="897695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087199" marR="0" lvl="2" indent="-349200" algn="l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—"/>
              <a:tabLst>
                <a:tab pos="284040" algn="l"/>
                <a:tab pos="741239" algn="l"/>
                <a:tab pos="1198439" algn="l"/>
                <a:tab pos="1655640" algn="l"/>
                <a:tab pos="2112839" algn="l"/>
                <a:tab pos="2570040" algn="l"/>
                <a:tab pos="3027240" algn="l"/>
                <a:tab pos="3484440" algn="l"/>
                <a:tab pos="3941639" algn="l"/>
                <a:tab pos="4398839" algn="l"/>
                <a:tab pos="4856040" algn="l"/>
                <a:tab pos="5313240" algn="l"/>
                <a:tab pos="5770439" algn="l"/>
                <a:tab pos="6227639" algn="l"/>
                <a:tab pos="6684839" algn="l"/>
                <a:tab pos="7142040" algn="l"/>
                <a:tab pos="7599240" algn="l"/>
                <a:tab pos="8056440" algn="l"/>
                <a:tab pos="8513640" algn="l"/>
                <a:tab pos="89708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1943999" marR="0" lvl="8" indent="-2160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rtl="0"/>
            <a:r>
              <a:rPr lang="en-GB" sz="2600" b="1"/>
              <a:t>A beacon has to run 24/7/365</a:t>
            </a:r>
          </a:p>
          <a:p>
            <a:pPr lvl="1" rtl="0"/>
            <a:r>
              <a:rPr lang="en-GB" sz="2200"/>
              <a:t>Conservative operation required for the long term survival</a:t>
            </a:r>
          </a:p>
          <a:p>
            <a:pPr lvl="1" rtl="0"/>
            <a:r>
              <a:rPr lang="en-GB" sz="2200"/>
              <a:t>1296 beacon heat sink large but no fan, fans get dirty and fail</a:t>
            </a:r>
          </a:p>
          <a:p>
            <a:pPr lvl="1" rtl="0"/>
            <a:r>
              <a:rPr lang="en-GB" sz="2200"/>
              <a:t>Outdoor operation requires thermal analysis.</a:t>
            </a:r>
          </a:p>
          <a:p>
            <a:pPr marL="0" lvl="0" indent="0" rtl="0"/>
            <a:r>
              <a:rPr lang="en-GB" sz="2600" b="1"/>
              <a:t>Beacons often run in harsh RF environments</a:t>
            </a:r>
          </a:p>
          <a:p>
            <a:pPr lvl="1" rtl="0"/>
            <a:r>
              <a:rPr lang="en-GB" sz="2200"/>
              <a:t>1296 beacon shares a location with 400 kW of FM transmitters!</a:t>
            </a:r>
          </a:p>
          <a:p>
            <a:pPr lvl="1" rtl="0"/>
            <a:r>
              <a:rPr lang="en-GB" sz="2200"/>
              <a:t>Careful shielding, filtering and operation to commercial standards are a must</a:t>
            </a:r>
          </a:p>
          <a:p>
            <a:pPr lvl="1" rtl="0"/>
            <a:r>
              <a:rPr lang="en-GB" sz="2200"/>
              <a:t>Then, there is the ice and the birds that attack the cables!</a:t>
            </a:r>
          </a:p>
          <a:p>
            <a:pPr marL="0" lvl="0" indent="0" rtl="0"/>
            <a:r>
              <a:rPr lang="en-GB" sz="2600" b="1"/>
              <a:t>Remote control and remote monitoring desired</a:t>
            </a:r>
          </a:p>
          <a:p>
            <a:pPr marL="0" lvl="0" indent="0" rtl="0"/>
            <a:r>
              <a:rPr lang="en-GB" sz="2600" b="1"/>
              <a:t>A beacon is used as a reference</a:t>
            </a:r>
          </a:p>
          <a:p>
            <a:pPr lvl="1" rtl="0"/>
            <a:r>
              <a:rPr lang="en-GB" sz="2200"/>
              <a:t>Frequency, timing accuracy/stability and low phase noise required particularly for Q65</a:t>
            </a:r>
          </a:p>
          <a:p>
            <a:pPr marL="0" lvl="0" indent="0" rtl="0"/>
            <a:endParaRPr lang="en-GB" sz="2200"/>
          </a:p>
          <a:p>
            <a:pPr marL="0" lvl="0" indent="0" rtl="0"/>
            <a:endParaRPr lang="en-GB" b="1"/>
          </a:p>
          <a:p>
            <a:pPr marL="0" lvl="0" indent="0" rtl="0"/>
            <a:endParaRPr lang="en-GB" b="1"/>
          </a:p>
          <a:p>
            <a:pPr marL="0" lvl="0" indent="0" rtl="0"/>
            <a:endParaRPr lang="en-GB" b="1"/>
          </a:p>
          <a:p>
            <a:pPr marL="0" lvl="0" indent="0" rtl="0"/>
            <a:endParaRPr lang="en-GB" b="1"/>
          </a:p>
          <a:p>
            <a:pPr marL="0" lvl="0" indent="0" rtl="0"/>
            <a:endParaRPr lang="en-GB" b="1"/>
          </a:p>
        </p:txBody>
      </p:sp>
      <p:sp>
        <p:nvSpPr>
          <p:cNvPr id="4" name="Straight Connector 3"/>
          <p:cNvSpPr/>
          <p:nvPr/>
        </p:nvSpPr>
        <p:spPr>
          <a:xfrm flipV="1">
            <a:off x="0" y="1115279"/>
            <a:ext cx="9143999" cy="25920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9680" y="196560"/>
            <a:ext cx="8228520" cy="902159"/>
          </a:xfrm>
        </p:spPr>
        <p:txBody>
          <a:bodyPr vert="horz" wrap="square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GB" sz="3200"/>
              <a:t>Q65/CW Beacon Structure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08800" y="1686599"/>
            <a:ext cx="8789399" cy="5120639"/>
          </a:xfrm>
        </p:spPr>
        <p:txBody>
          <a:bodyPr vert="horz" wrap="square" anchor="t" anchorCtr="0">
            <a:spAutoFit/>
          </a:bodyPr>
          <a:lstStyle>
            <a:def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None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Char char=""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623879" marR="0" lvl="1" indent="-22392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itchFamily="2"/>
              <a:buChar char=""/>
              <a:tabLst>
                <a:tab pos="290160" algn="l"/>
                <a:tab pos="747359" algn="l"/>
                <a:tab pos="1204559" algn="l"/>
                <a:tab pos="1661759" algn="l"/>
                <a:tab pos="2118960" algn="l"/>
                <a:tab pos="2576159" algn="l"/>
                <a:tab pos="3033360" algn="l"/>
                <a:tab pos="3490559" algn="l"/>
                <a:tab pos="3947760" algn="l"/>
                <a:tab pos="4404959" algn="l"/>
                <a:tab pos="4862160" algn="l"/>
                <a:tab pos="5319359" algn="l"/>
                <a:tab pos="5776559" algn="l"/>
                <a:tab pos="6233760" algn="l"/>
                <a:tab pos="6690959" algn="l"/>
                <a:tab pos="7148160" algn="l"/>
                <a:tab pos="7605360" algn="l"/>
                <a:tab pos="8062560" algn="l"/>
                <a:tab pos="8519760" algn="l"/>
                <a:tab pos="897695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087199" marR="0" lvl="2" indent="-349200" algn="l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—"/>
              <a:tabLst>
                <a:tab pos="284040" algn="l"/>
                <a:tab pos="741239" algn="l"/>
                <a:tab pos="1198439" algn="l"/>
                <a:tab pos="1655640" algn="l"/>
                <a:tab pos="2112839" algn="l"/>
                <a:tab pos="2570040" algn="l"/>
                <a:tab pos="3027240" algn="l"/>
                <a:tab pos="3484440" algn="l"/>
                <a:tab pos="3941639" algn="l"/>
                <a:tab pos="4398839" algn="l"/>
                <a:tab pos="4856040" algn="l"/>
                <a:tab pos="5313240" algn="l"/>
                <a:tab pos="5770439" algn="l"/>
                <a:tab pos="6227639" algn="l"/>
                <a:tab pos="6684839" algn="l"/>
                <a:tab pos="7142040" algn="l"/>
                <a:tab pos="7599240" algn="l"/>
                <a:tab pos="8056440" algn="l"/>
                <a:tab pos="8513640" algn="l"/>
                <a:tab pos="89708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1943999" marR="0" lvl="8" indent="-2160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rtl="0"/>
            <a:r>
              <a:rPr lang="en-GB" sz="2400" b="1"/>
              <a:t>The beacon is the transmit side of a transverter</a:t>
            </a:r>
          </a:p>
          <a:p>
            <a:pPr lvl="1" rtl="0"/>
            <a:r>
              <a:rPr lang="en-GB" sz="2000"/>
              <a:t>A Leo Bodnar GPS generating 429 MHz is multiplied to 10296 MHz.</a:t>
            </a:r>
          </a:p>
          <a:p>
            <a:pPr lvl="1" rtl="0"/>
            <a:r>
              <a:rPr lang="en-GB" sz="2000"/>
              <a:t>Mixed with 72.24 MHz RFzero Q65/CW signal to output 10368.24 MHz</a:t>
            </a:r>
          </a:p>
          <a:p>
            <a:pPr lvl="1" rtl="0"/>
            <a:r>
              <a:rPr lang="en-GB" sz="2000"/>
              <a:t>60D is Q65 sub mode.  Recommended for 10 GHz rain &amp; tropo scatter</a:t>
            </a:r>
          </a:p>
          <a:p>
            <a:pPr lvl="1" rtl="0"/>
            <a:r>
              <a:rPr lang="en-GB" sz="2000"/>
              <a:t>A JCA48-4111B1 amp after the mixer and filter raises output to 20 dBm</a:t>
            </a:r>
          </a:p>
          <a:p>
            <a:pPr lvl="1" rtl="0"/>
            <a:endParaRPr lang="en-GB" sz="2000"/>
          </a:p>
          <a:p>
            <a:pPr marL="0" lvl="0" indent="0" rtl="0"/>
            <a:r>
              <a:rPr lang="en-GB" sz="2400" b="1"/>
              <a:t>RFzero generates a two minute time sequence</a:t>
            </a:r>
          </a:p>
          <a:p>
            <a:pPr marL="0" lvl="1" indent="0" rtl="0">
              <a:buNone/>
            </a:pPr>
            <a:endParaRPr lang="en-GB" sz="1800"/>
          </a:p>
        </p:txBody>
      </p:sp>
      <p:sp>
        <p:nvSpPr>
          <p:cNvPr id="4" name="Straight Connector 3"/>
          <p:cNvSpPr/>
          <p:nvPr/>
        </p:nvSpPr>
        <p:spPr>
          <a:xfrm flipV="1">
            <a:off x="0" y="1235519"/>
            <a:ext cx="9143999" cy="25921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grpSp>
        <p:nvGrpSpPr>
          <p:cNvPr id="5" name="Group object 3"/>
          <p:cNvGrpSpPr/>
          <p:nvPr/>
        </p:nvGrpSpPr>
        <p:grpSpPr>
          <a:xfrm>
            <a:off x="2236680" y="4304160"/>
            <a:ext cx="4270319" cy="1773359"/>
            <a:chOff x="2236680" y="4304160"/>
            <a:chExt cx="4270319" cy="1773359"/>
          </a:xfrm>
        </p:grpSpPr>
        <p:sp>
          <p:nvSpPr>
            <p:cNvPr id="6" name="Freeform 5"/>
            <p:cNvSpPr/>
            <p:nvPr/>
          </p:nvSpPr>
          <p:spPr>
            <a:xfrm>
              <a:off x="2236680" y="4929120"/>
              <a:ext cx="4250160" cy="4633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729FCF">
                <a:alpha val="0"/>
              </a:srgbClr>
            </a:solidFill>
            <a:ln w="18360">
              <a:solidFill>
                <a:srgbClr val="000000"/>
              </a:solidFill>
              <a:prstDash val="solid"/>
            </a:ln>
          </p:spPr>
          <p:txBody>
            <a:bodyPr wrap="square" lIns="99000" tIns="54000" rIns="99000" bIns="54000" anchor="ctr" anchorCtr="0" compatLnSpc="0"/>
            <a:lstStyle/>
            <a:p>
              <a:pPr marL="0" marR="0" lvl="0" indent="0" algn="l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" name="Straight Connector 6"/>
            <p:cNvSpPr/>
            <p:nvPr/>
          </p:nvSpPr>
          <p:spPr>
            <a:xfrm>
              <a:off x="6486120" y="4422239"/>
              <a:ext cx="0" cy="47592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wrap="square" lIns="99000" tIns="54000" rIns="99000" bIns="54000" anchor="ctr" anchorCtr="0" compatLnSpc="0"/>
            <a:lstStyle/>
            <a:p>
              <a:pPr marL="0" marR="0" lvl="0" indent="0" algn="l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>
              <a:off x="4084919" y="4922280"/>
              <a:ext cx="0" cy="47592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wrap="square" lIns="99000" tIns="54000" rIns="99000" bIns="54000" anchor="ctr" anchorCtr="0" compatLnSpc="0"/>
            <a:lstStyle/>
            <a:p>
              <a:pPr marL="0" marR="0" lvl="0" indent="0" algn="l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>
              <a:off x="4751999" y="4917600"/>
              <a:ext cx="0" cy="47592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wrap="square" lIns="99000" tIns="54000" rIns="99000" bIns="54000" anchor="ctr" anchorCtr="0" compatLnSpc="0"/>
            <a:lstStyle/>
            <a:p>
              <a:pPr marL="0" marR="0" lvl="0" indent="0" algn="l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2242079" y="4393439"/>
              <a:ext cx="0" cy="47592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wrap="square" lIns="99000" tIns="54000" rIns="99000" bIns="54000" anchor="ctr" anchorCtr="0" compatLnSpc="0"/>
            <a:lstStyle/>
            <a:p>
              <a:pPr marL="0" marR="0" lvl="0" indent="0" algn="l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4089600" y="4398839"/>
              <a:ext cx="0" cy="47592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wrap="square" lIns="99000" tIns="54000" rIns="99000" bIns="54000" anchor="ctr" anchorCtr="0" compatLnSpc="0"/>
            <a:lstStyle/>
            <a:p>
              <a:pPr marL="0" marR="0" lvl="0" indent="0" algn="l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>
              <a:off x="4751639" y="4403159"/>
              <a:ext cx="0" cy="475921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wrap="square" lIns="99000" tIns="54000" rIns="99000" bIns="54000" anchor="ctr" anchorCtr="0" compatLnSpc="0"/>
            <a:lstStyle/>
            <a:p>
              <a:pPr marL="0" marR="0" lvl="0" indent="0" algn="l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V="1">
              <a:off x="3437279" y="4660919"/>
              <a:ext cx="647640" cy="4681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prstDash val="solid"/>
              <a:tailEnd type="arrow"/>
            </a:ln>
          </p:spPr>
          <p:txBody>
            <a:bodyPr wrap="square" lIns="94680" tIns="49680" rIns="94680" bIns="49680" anchor="ctr" anchorCtr="0" compatLnSpc="0"/>
            <a:lstStyle/>
            <a:p>
              <a:pPr marL="0" marR="0" lvl="0" indent="0" algn="l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V="1">
              <a:off x="5927399" y="4677839"/>
              <a:ext cx="579600" cy="504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prstDash val="solid"/>
              <a:tailEnd type="arrow"/>
            </a:ln>
          </p:spPr>
          <p:txBody>
            <a:bodyPr wrap="square" lIns="94680" tIns="49680" rIns="94680" bIns="49680" anchor="ctr" anchorCtr="0" compatLnSpc="0"/>
            <a:lstStyle/>
            <a:p>
              <a:pPr marL="0" marR="0" lvl="0" indent="0" algn="l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V="1">
              <a:off x="4096080" y="4659120"/>
              <a:ext cx="647639" cy="468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square" lIns="94680" tIns="49680" rIns="94680" bIns="49680" anchor="ctr" anchorCtr="0" compatLnSpc="0"/>
            <a:lstStyle/>
            <a:p>
              <a:pPr marL="0" marR="0" lvl="0" indent="0" algn="l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 flipH="1" flipV="1">
              <a:off x="2251439" y="4657679"/>
              <a:ext cx="647641" cy="4681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prstDash val="solid"/>
              <a:tailEnd type="arrow"/>
            </a:ln>
          </p:spPr>
          <p:txBody>
            <a:bodyPr wrap="square" lIns="94680" tIns="49680" rIns="94680" bIns="49680" anchor="ctr" anchorCtr="0" compatLnSpc="0"/>
            <a:lstStyle/>
            <a:p>
              <a:pPr marL="0" marR="0" lvl="0" indent="0" algn="l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 flipH="1" flipV="1">
              <a:off x="4759559" y="4661279"/>
              <a:ext cx="451081" cy="7921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prstDash val="solid"/>
              <a:tailEnd type="arrow"/>
            </a:ln>
          </p:spPr>
          <p:txBody>
            <a:bodyPr wrap="square" lIns="94680" tIns="49680" rIns="94680" bIns="49680" anchor="ctr" anchorCtr="0" compatLnSpc="0"/>
            <a:lstStyle/>
            <a:p>
              <a:pPr marL="0" marR="0" lvl="0" indent="0" algn="l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76520" y="4534560"/>
              <a:ext cx="630720" cy="2664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r>
                <a:rPr lang="en-US" sz="1200" b="0" i="0" u="none" strike="noStrike" kern="1200" cap="none" baseline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" pitchFamily="2"/>
                  <a:cs typeface="Noto Sans Devanagari" pitchFamily="2"/>
                </a:rPr>
                <a:t>54 sec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65960" y="4527000"/>
              <a:ext cx="630359" cy="2664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r>
                <a:rPr lang="en-US" sz="1200" b="0" i="0" u="none" strike="noStrike" kern="1200" cap="none" baseline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" pitchFamily="2"/>
                  <a:cs typeface="Noto Sans Devanagari" pitchFamily="2"/>
                </a:rPr>
                <a:t>51 sec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59359" y="4304160"/>
              <a:ext cx="827639" cy="43199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r>
                <a:rPr lang="en-US" sz="1200" b="0" i="0" u="none" strike="noStrike" kern="1200" cap="none" baseline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" pitchFamily="2"/>
                  <a:cs typeface="Noto Sans Devanagari" pitchFamily="2"/>
                </a:rPr>
                <a:t>~15 sec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05080" y="5023080"/>
              <a:ext cx="630359" cy="2664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r>
                <a:rPr lang="en-US" sz="1100" b="0" i="0" u="none" strike="noStrike" kern="1200" cap="none" baseline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" pitchFamily="2"/>
                  <a:cs typeface="Noto Sans Devanagari" pitchFamily="2"/>
                </a:rPr>
                <a:t>CW ID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46799" y="5032440"/>
              <a:ext cx="860039" cy="2664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r>
                <a:rPr lang="en-US" sz="1200" b="0" i="0" u="none" strike="noStrike" kern="1200" cap="none" baseline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" pitchFamily="2"/>
                  <a:cs typeface="Noto Sans Devanagari" pitchFamily="2"/>
                </a:rPr>
                <a:t>Q65-60D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35839" y="5033880"/>
              <a:ext cx="630359" cy="2664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r>
                <a:rPr lang="en-US" sz="1200" b="0" i="0" u="none" strike="noStrike" kern="1200" cap="none" baseline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" pitchFamily="2"/>
                  <a:cs typeface="Noto Sans Devanagari" pitchFamily="2"/>
                </a:rPr>
                <a:t>carrier</a:t>
              </a:r>
            </a:p>
          </p:txBody>
        </p:sp>
        <p:sp>
          <p:nvSpPr>
            <p:cNvPr id="24" name="Straight Connector 23"/>
            <p:cNvSpPr/>
            <p:nvPr/>
          </p:nvSpPr>
          <p:spPr>
            <a:xfrm>
              <a:off x="2237399" y="5475599"/>
              <a:ext cx="0" cy="475921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wrap="square" lIns="99000" tIns="54000" rIns="99000" bIns="54000" anchor="ctr" anchorCtr="0" compatLnSpc="0"/>
            <a:lstStyle/>
            <a:p>
              <a:pPr marL="0" marR="0" lvl="0" indent="0" algn="l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>
              <a:off x="2242079" y="4393439"/>
              <a:ext cx="0" cy="47592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wrap="square" lIns="99000" tIns="54000" rIns="99000" bIns="54000" anchor="ctr" anchorCtr="0" compatLnSpc="0"/>
            <a:lstStyle/>
            <a:p>
              <a:pPr marL="0" marR="0" lvl="0" indent="0" algn="l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Straight Connector 25"/>
            <p:cNvSpPr/>
            <p:nvPr/>
          </p:nvSpPr>
          <p:spPr>
            <a:xfrm>
              <a:off x="4197959" y="5494679"/>
              <a:ext cx="0" cy="47592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wrap="square" lIns="99000" tIns="54000" rIns="99000" bIns="54000" anchor="ctr" anchorCtr="0" compatLnSpc="0"/>
            <a:lstStyle/>
            <a:p>
              <a:pPr marL="0" marR="0" lvl="0" indent="0" algn="l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35320" y="5617439"/>
              <a:ext cx="1181520" cy="44171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r>
                <a:rPr lang="en-US" sz="1200" b="0" i="0" u="none" strike="noStrike" kern="1200" cap="none" baseline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" pitchFamily="2"/>
                  <a:cs typeface="Noto Sans Devanagari" pitchFamily="2"/>
                </a:rPr>
                <a:t>Q65 start even</a:t>
              </a:r>
            </a:p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r>
                <a:rPr lang="en-US" sz="1200" b="0" i="0" u="none" strike="noStrike" kern="1200" cap="none" baseline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" pitchFamily="2"/>
                  <a:cs typeface="Noto Sans Devanagari" pitchFamily="2"/>
                </a:rPr>
                <a:t>minute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35039" y="5635800"/>
              <a:ext cx="1401119" cy="44171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r>
                <a:rPr lang="en-US" sz="1200" b="0" i="0" u="none" strike="noStrike" kern="1200" cap="none" baseline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" pitchFamily="2"/>
                  <a:cs typeface="Noto Sans Devanagari" pitchFamily="2"/>
                </a:rPr>
                <a:t>CW ID and carrier</a:t>
              </a:r>
            </a:p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5999" algn="l"/>
                  <a:tab pos="2743199" algn="l"/>
                  <a:tab pos="3200400" algn="l"/>
                  <a:tab pos="3657600" algn="l"/>
                  <a:tab pos="4114799" algn="l"/>
                  <a:tab pos="4571999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399" algn="l"/>
                  <a:tab pos="8229599" algn="l"/>
                  <a:tab pos="8686800" algn="l"/>
                  <a:tab pos="9143999" algn="l"/>
                </a:tabLst>
              </a:pPr>
              <a:r>
                <a:rPr lang="en-US" sz="1200" b="0" i="0" u="none" strike="noStrike" kern="1200" cap="none" baseline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" pitchFamily="2"/>
                  <a:cs typeface="Noto Sans Devanagari" pitchFamily="2"/>
                </a:rPr>
                <a:t> odd minute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9680" y="124560"/>
            <a:ext cx="8668799" cy="1046520"/>
          </a:xfrm>
        </p:spPr>
        <p:txBody>
          <a:bodyPr vert="horz" wrap="square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GB" sz="3000"/>
              <a:t>Why the 72.24 MHz IF for up the conversion?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25000" y="1204559"/>
            <a:ext cx="8789399" cy="5139719"/>
          </a:xfrm>
        </p:spPr>
        <p:txBody>
          <a:bodyPr vert="horz" wrap="square" anchor="t" anchorCtr="0">
            <a:spAutoFit/>
          </a:bodyPr>
          <a:lstStyle>
            <a:def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None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284040" marR="0" lvl="0" indent="-284040" algn="l" hangingPunct="0">
              <a:lnSpc>
                <a:spcPct val="93000"/>
              </a:lnSpc>
              <a:spcBef>
                <a:spcPts val="697"/>
              </a:spcBef>
              <a:spcAft>
                <a:spcPts val="0"/>
              </a:spcAft>
              <a:buClr>
                <a:srgbClr val="800000"/>
              </a:buClr>
              <a:buSzPct val="75000"/>
              <a:buFont typeface="Wingdings" pitchFamily="2"/>
              <a:buChar char=""/>
              <a:tabLst>
                <a:tab pos="172800" algn="l"/>
                <a:tab pos="630000" algn="l"/>
                <a:tab pos="1087200" algn="l"/>
                <a:tab pos="1544400" algn="l"/>
                <a:tab pos="2001599" algn="l"/>
                <a:tab pos="2458800" algn="l"/>
                <a:tab pos="2915999" algn="l"/>
                <a:tab pos="3373200" algn="l"/>
                <a:tab pos="3830399" algn="l"/>
                <a:tab pos="4287600" algn="l"/>
                <a:tab pos="4744799" algn="l"/>
                <a:tab pos="5202000" algn="l"/>
                <a:tab pos="5659199" algn="l"/>
                <a:tab pos="6116399" algn="l"/>
                <a:tab pos="6573599" algn="l"/>
                <a:tab pos="7030800" algn="l"/>
                <a:tab pos="7488000" algn="l"/>
                <a:tab pos="7945200" algn="l"/>
                <a:tab pos="8402399" algn="l"/>
                <a:tab pos="885960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623879" marR="0" lvl="1" indent="-22392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itchFamily="2"/>
              <a:buChar char=""/>
              <a:tabLst>
                <a:tab pos="290160" algn="l"/>
                <a:tab pos="747359" algn="l"/>
                <a:tab pos="1204559" algn="l"/>
                <a:tab pos="1661759" algn="l"/>
                <a:tab pos="2118960" algn="l"/>
                <a:tab pos="2576159" algn="l"/>
                <a:tab pos="3033360" algn="l"/>
                <a:tab pos="3490559" algn="l"/>
                <a:tab pos="3947760" algn="l"/>
                <a:tab pos="4404959" algn="l"/>
                <a:tab pos="4862160" algn="l"/>
                <a:tab pos="5319359" algn="l"/>
                <a:tab pos="5776559" algn="l"/>
                <a:tab pos="6233760" algn="l"/>
                <a:tab pos="6690959" algn="l"/>
                <a:tab pos="7148160" algn="l"/>
                <a:tab pos="7605360" algn="l"/>
                <a:tab pos="8062560" algn="l"/>
                <a:tab pos="8519760" algn="l"/>
                <a:tab pos="897695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087199" marR="0" lvl="2" indent="-349200" algn="l" hangingPunct="0">
              <a:lnSpc>
                <a:spcPct val="93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—"/>
              <a:tabLst>
                <a:tab pos="284040" algn="l"/>
                <a:tab pos="741239" algn="l"/>
                <a:tab pos="1198439" algn="l"/>
                <a:tab pos="1655640" algn="l"/>
                <a:tab pos="2112839" algn="l"/>
                <a:tab pos="2570040" algn="l"/>
                <a:tab pos="3027240" algn="l"/>
                <a:tab pos="3484440" algn="l"/>
                <a:tab pos="3941639" algn="l"/>
                <a:tab pos="4398839" algn="l"/>
                <a:tab pos="4856040" algn="l"/>
                <a:tab pos="5313240" algn="l"/>
                <a:tab pos="5770439" algn="l"/>
                <a:tab pos="6227639" algn="l"/>
                <a:tab pos="6684839" algn="l"/>
                <a:tab pos="7142040" algn="l"/>
                <a:tab pos="7599240" algn="l"/>
                <a:tab pos="8056440" algn="l"/>
                <a:tab pos="8513640" algn="l"/>
                <a:tab pos="897084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1943999" marR="0" lvl="8" indent="-216000" algn="l" hangingPunct="0">
              <a:lnSpc>
                <a:spcPct val="93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8600" algn="l"/>
                <a:tab pos="685800" algn="l"/>
                <a:tab pos="1142999" algn="l"/>
                <a:tab pos="1600200" algn="l"/>
                <a:tab pos="2057399" algn="l"/>
                <a:tab pos="2514600" algn="l"/>
                <a:tab pos="2971800" algn="l"/>
                <a:tab pos="3429000" algn="l"/>
                <a:tab pos="3886199" algn="l"/>
                <a:tab pos="4343400" algn="l"/>
                <a:tab pos="4800600" algn="l"/>
                <a:tab pos="5257800" algn="l"/>
                <a:tab pos="5715000" algn="l"/>
                <a:tab pos="6172199" algn="l"/>
                <a:tab pos="6629399" algn="l"/>
                <a:tab pos="7086599" algn="l"/>
                <a:tab pos="7543799" algn="l"/>
                <a:tab pos="8000999" algn="l"/>
                <a:tab pos="8458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rtl="0">
              <a:buNone/>
            </a:pPr>
            <a:endParaRPr lang="en-GB" sz="2400" b="1"/>
          </a:p>
          <a:p>
            <a:pPr marL="0" lvl="0" indent="0" rtl="0"/>
            <a:r>
              <a:rPr lang="en-GB" sz="2400" b="1"/>
              <a:t>The 50-200+MHz mountain top RF environment has many (very!) strong signals</a:t>
            </a:r>
          </a:p>
          <a:p>
            <a:pPr lvl="1" rtl="0"/>
            <a:r>
              <a:rPr lang="en-GB" sz="2000"/>
              <a:t>Multiple FM repeaters in the 2m band discouraged use of a 144 MHz IF</a:t>
            </a:r>
          </a:p>
          <a:p>
            <a:pPr lvl="1" rtl="0"/>
            <a:r>
              <a:rPr lang="en-GB" sz="2000"/>
              <a:t>72.24 MHz falls in the lightly used 72-76 MHz gap in the TV band</a:t>
            </a:r>
          </a:p>
          <a:p>
            <a:pPr lvl="1" rtl="0"/>
            <a:r>
              <a:rPr lang="en-GB" sz="2000"/>
              <a:t>Computer mixer spur analysis done to insure no close in mixer spurs</a:t>
            </a:r>
          </a:p>
          <a:p>
            <a:pPr lvl="1" rtl="0"/>
            <a:r>
              <a:rPr lang="en-GB" sz="2000"/>
              <a:t>A 72 MHz BPF in the output of the RFzero suppresses</a:t>
            </a:r>
          </a:p>
          <a:p>
            <a:pPr lvl="1" rtl="0"/>
            <a:r>
              <a:rPr lang="en-GB" sz="2000"/>
              <a:t>close by TV signals and RFzero output spurs</a:t>
            </a:r>
          </a:p>
          <a:p>
            <a:pPr marL="0" lvl="0" indent="0" rtl="0"/>
            <a:r>
              <a:rPr lang="en-GB" sz="2200" b="1"/>
              <a:t>But the 72.24 MHz IF requires a very good 10 GHz filter!</a:t>
            </a:r>
          </a:p>
          <a:p>
            <a:pPr lvl="1" rtl="0"/>
            <a:r>
              <a:rPr lang="en-GB" sz="2200"/>
              <a:t>A 5 section post coupled waveguide filter designed with WGFIL</a:t>
            </a:r>
          </a:p>
          <a:p>
            <a:pPr lvl="1" rtl="0"/>
            <a:r>
              <a:rPr lang="en-GB" sz="2200"/>
              <a:t>LO suppressed by approximately 55 dB</a:t>
            </a:r>
          </a:p>
          <a:p>
            <a:pPr lvl="1" rtl="0"/>
            <a:r>
              <a:rPr lang="en-GB" sz="2200"/>
              <a:t>Mixer spurs suppressed to limit of measurement at about 75 dB</a:t>
            </a:r>
          </a:p>
          <a:p>
            <a:pPr lvl="1" rtl="0"/>
            <a:r>
              <a:rPr lang="en-GB" sz="2200"/>
              <a:t>No out-of-band spurious found</a:t>
            </a:r>
          </a:p>
          <a:p>
            <a:pPr marL="0" lvl="1" indent="0" rtl="0"/>
            <a:endParaRPr lang="en-GB" sz="1800"/>
          </a:p>
        </p:txBody>
      </p:sp>
      <p:sp>
        <p:nvSpPr>
          <p:cNvPr id="4" name="Straight Connector 3"/>
          <p:cNvSpPr/>
          <p:nvPr/>
        </p:nvSpPr>
        <p:spPr>
          <a:xfrm flipV="1">
            <a:off x="0" y="1235519"/>
            <a:ext cx="9143999" cy="25921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9680" y="196560"/>
            <a:ext cx="8228520" cy="902159"/>
          </a:xfrm>
        </p:spPr>
        <p:txBody>
          <a:bodyPr vert="horz" wrap="square" anchorCtr="0">
            <a:spAutoFit/>
          </a:bodyPr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GB" sz="3200"/>
              <a:t>10 GHz Waveguide Filter</a:t>
            </a:r>
          </a:p>
        </p:txBody>
      </p:sp>
      <p:sp>
        <p:nvSpPr>
          <p:cNvPr id="3" name="Straight Connector 2"/>
          <p:cNvSpPr/>
          <p:nvPr/>
        </p:nvSpPr>
        <p:spPr>
          <a:xfrm flipV="1">
            <a:off x="0" y="1235519"/>
            <a:ext cx="9143999" cy="25921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241" t="5049" r="9279" b="3597"/>
          <a:stretch>
            <a:fillRect/>
          </a:stretch>
        </p:blipFill>
        <p:spPr>
          <a:xfrm>
            <a:off x="3403440" y="1339200"/>
            <a:ext cx="5740559" cy="4496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3520" y="2533680"/>
            <a:ext cx="8001720" cy="22773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BW 70 MHz 0.1 dB ripple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Calculated 3 dB BW -= 79.42 MHz   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Measured 3 dB BW = 74.97 MHz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 Unicode MS" pitchFamily="2"/>
              <a:cs typeface="Arial" pitchFamily="34"/>
            </a:endParaRP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Marker 1: 10368.24 MHz	  	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Insertion loss = 2.75 dB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Marker 2: 10296 MHz (LO)	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~ -43.3 dB wrt 10368.24 MHz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5640" y="2596680"/>
            <a:ext cx="250560" cy="384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GB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34360" y="169920"/>
            <a:ext cx="8500320" cy="899639"/>
          </a:xfrm>
        </p:spPr>
        <p:txBody>
          <a:bodyPr vert="horz"/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US" sz="3200"/>
              <a:t>Indoor Unit (IDU)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41680" y="4383000"/>
            <a:ext cx="2410199" cy="430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l" rtl="0" hangingPunct="0">
              <a:lnSpc>
                <a:spcPct val="95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24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rial Unicode MS" pitchFamily="2"/>
                <a:cs typeface="Tahoma" pitchFamily="2"/>
              </a:rPr>
              <a:t>by W3SZ  W3SZ</a:t>
            </a:r>
          </a:p>
        </p:txBody>
      </p:sp>
      <p:sp>
        <p:nvSpPr>
          <p:cNvPr id="4" name="Freeform 3"/>
          <p:cNvSpPr/>
          <p:nvPr/>
        </p:nvSpPr>
        <p:spPr>
          <a:xfrm>
            <a:off x="2782440" y="3532320"/>
            <a:ext cx="1942919" cy="685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 4"/>
          <p:cNvSpPr/>
          <p:nvPr/>
        </p:nvSpPr>
        <p:spPr>
          <a:xfrm rot="5400000">
            <a:off x="5239620" y="3589380"/>
            <a:ext cx="685800" cy="57168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0 f12 1"/>
              <a:gd name="f22" fmla="*/ f14 1 f3"/>
              <a:gd name="f23" fmla="*/ 0 f11 1"/>
              <a:gd name="f24" fmla="*/ 21600 f12 1"/>
              <a:gd name="f25" fmla="*/ 10800 f11 1"/>
              <a:gd name="f26" fmla="*/ 21600 f11 1"/>
              <a:gd name="f27" fmla="+- f16 10800 0"/>
              <a:gd name="f28" fmla="+- 21600 0 f15"/>
              <a:gd name="f29" fmla="*/ f16 f11 1"/>
              <a:gd name="f30" fmla="*/ f15 f11 1"/>
              <a:gd name="f31" fmla="+- f22 0 f2"/>
              <a:gd name="f32" fmla="*/ f28 1 2"/>
              <a:gd name="f33" fmla="*/ f27 f11 1"/>
              <a:gd name="f34" fmla="+- 21600 0 f32"/>
              <a:gd name="f35" fmla="*/ f34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30" y="f21"/>
              </a:cxn>
              <a:cxn ang="f31">
                <a:pos x="f29" y="f20"/>
              </a:cxn>
              <a:cxn ang="f31">
                <a:pos x="f23" y="f24"/>
              </a:cxn>
              <a:cxn ang="f31">
                <a:pos x="f25" y="f24"/>
              </a:cxn>
              <a:cxn ang="f31">
                <a:pos x="f26" y="f24"/>
              </a:cxn>
              <a:cxn ang="f31">
                <a:pos x="f35" y="f20"/>
              </a:cxn>
            </a:cxnLst>
            <a:rect l="f29" t="f20" r="f33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2680" y="3317759"/>
            <a:ext cx="1340280" cy="29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10368.24 MHz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9279" y="3532680"/>
            <a:ext cx="745559" cy="29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20dBm</a:t>
            </a:r>
          </a:p>
        </p:txBody>
      </p:sp>
      <p:sp>
        <p:nvSpPr>
          <p:cNvPr id="8" name="Straight Connector 7"/>
          <p:cNvSpPr/>
          <p:nvPr/>
        </p:nvSpPr>
        <p:spPr>
          <a:xfrm>
            <a:off x="4725359" y="3875039"/>
            <a:ext cx="571680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2440" y="3532320"/>
            <a:ext cx="195912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5 element WR75 WG BPF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Fo = 10368.24 MHz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BW = 70 MHz 0.1 dB ripp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8440" y="4243679"/>
            <a:ext cx="1191599" cy="431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JCA48-4111B1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  30 dB gain</a:t>
            </a:r>
          </a:p>
        </p:txBody>
      </p:sp>
      <p:sp>
        <p:nvSpPr>
          <p:cNvPr id="11" name="Freeform 10"/>
          <p:cNvSpPr/>
          <p:nvPr/>
        </p:nvSpPr>
        <p:spPr>
          <a:xfrm>
            <a:off x="2337480" y="2385719"/>
            <a:ext cx="1371599" cy="5713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829840" y="2442239"/>
            <a:ext cx="457200" cy="457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781439" y="5174640"/>
            <a:ext cx="1603800" cy="488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4" name="Straight Connector 13"/>
          <p:cNvSpPr/>
          <p:nvPr/>
        </p:nvSpPr>
        <p:spPr>
          <a:xfrm>
            <a:off x="6058800" y="1997640"/>
            <a:ext cx="0" cy="45719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Straight Connector 14"/>
          <p:cNvSpPr/>
          <p:nvPr/>
        </p:nvSpPr>
        <p:spPr>
          <a:xfrm>
            <a:off x="3711240" y="2667240"/>
            <a:ext cx="304920" cy="539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6" name="Straight Connector 15"/>
          <p:cNvSpPr/>
          <p:nvPr/>
        </p:nvSpPr>
        <p:spPr>
          <a:xfrm>
            <a:off x="3043080" y="1895399"/>
            <a:ext cx="412560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7" name="Straight Connector 16"/>
          <p:cNvSpPr/>
          <p:nvPr/>
        </p:nvSpPr>
        <p:spPr>
          <a:xfrm>
            <a:off x="2858400" y="5413679"/>
            <a:ext cx="929159" cy="1512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head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8" name="Straight Connector 17"/>
          <p:cNvSpPr/>
          <p:nvPr/>
        </p:nvSpPr>
        <p:spPr>
          <a:xfrm flipH="1">
            <a:off x="2325240" y="3242160"/>
            <a:ext cx="4114799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9" name="Straight Connector 18"/>
          <p:cNvSpPr/>
          <p:nvPr/>
        </p:nvSpPr>
        <p:spPr>
          <a:xfrm>
            <a:off x="2331720" y="3877199"/>
            <a:ext cx="457199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0" name="Straight Connector 19"/>
          <p:cNvSpPr/>
          <p:nvPr/>
        </p:nvSpPr>
        <p:spPr>
          <a:xfrm>
            <a:off x="2325240" y="3229560"/>
            <a:ext cx="1799" cy="66276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32879" y="1736999"/>
            <a:ext cx="1379879" cy="29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10296 MHz LO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38680" y="2391479"/>
            <a:ext cx="1042919" cy="29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72.24 MHz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33240" y="1937160"/>
            <a:ext cx="745559" cy="40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10dBm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98479" y="2523240"/>
            <a:ext cx="765359" cy="29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RFzero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99799" y="1628999"/>
            <a:ext cx="1151639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GPS from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ZAPD-20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Power Splitter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96119" y="2362319"/>
            <a:ext cx="854639" cy="29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-10 dBm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12960" y="2143080"/>
            <a:ext cx="1340280" cy="29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10368.24 MHz</a:t>
            </a:r>
          </a:p>
        </p:txBody>
      </p:sp>
      <p:sp>
        <p:nvSpPr>
          <p:cNvPr id="28" name="Freeform 27"/>
          <p:cNvSpPr/>
          <p:nvPr/>
        </p:nvSpPr>
        <p:spPr>
          <a:xfrm>
            <a:off x="4016160" y="2513880"/>
            <a:ext cx="704880" cy="31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algn="l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9" name="Straight Connector 28"/>
          <p:cNvSpPr/>
          <p:nvPr/>
        </p:nvSpPr>
        <p:spPr>
          <a:xfrm flipV="1">
            <a:off x="4727519" y="2681280"/>
            <a:ext cx="1110960" cy="431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98600" y="2488319"/>
            <a:ext cx="806039" cy="3740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72 MHz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  BPF</a:t>
            </a:r>
          </a:p>
        </p:txBody>
      </p:sp>
      <p:sp>
        <p:nvSpPr>
          <p:cNvPr id="31" name="Straight Connector 30"/>
          <p:cNvSpPr/>
          <p:nvPr/>
        </p:nvSpPr>
        <p:spPr>
          <a:xfrm>
            <a:off x="6416280" y="3238200"/>
            <a:ext cx="641520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2" name="Straight Connector 31"/>
          <p:cNvSpPr/>
          <p:nvPr/>
        </p:nvSpPr>
        <p:spPr>
          <a:xfrm>
            <a:off x="6302160" y="2672999"/>
            <a:ext cx="743040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3" name="Straight Connector 32"/>
          <p:cNvSpPr/>
          <p:nvPr/>
        </p:nvSpPr>
        <p:spPr>
          <a:xfrm>
            <a:off x="7038719" y="2666520"/>
            <a:ext cx="0" cy="56520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4" name="Straight Connector 33"/>
          <p:cNvSpPr/>
          <p:nvPr/>
        </p:nvSpPr>
        <p:spPr>
          <a:xfrm>
            <a:off x="5940000" y="2545920"/>
            <a:ext cx="228600" cy="22859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5" name="Straight Connector 34"/>
          <p:cNvSpPr/>
          <p:nvPr/>
        </p:nvSpPr>
        <p:spPr>
          <a:xfrm flipV="1">
            <a:off x="5921279" y="2545920"/>
            <a:ext cx="260281" cy="24119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6" name="Straight Connector 35"/>
          <p:cNvSpPr/>
          <p:nvPr/>
        </p:nvSpPr>
        <p:spPr>
          <a:xfrm flipV="1">
            <a:off x="1857239" y="1517399"/>
            <a:ext cx="5956201" cy="37800"/>
          </a:xfrm>
          <a:prstGeom prst="line">
            <a:avLst/>
          </a:prstGeom>
          <a:noFill/>
          <a:ln w="18360">
            <a:solidFill>
              <a:srgbClr val="000000"/>
            </a:solidFill>
            <a:custDash>
              <a:ds d="0" sp="0"/>
            </a:custDash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7" name="Straight Connector 36"/>
          <p:cNvSpPr/>
          <p:nvPr/>
        </p:nvSpPr>
        <p:spPr>
          <a:xfrm>
            <a:off x="1857239" y="1542600"/>
            <a:ext cx="6121" cy="3429000"/>
          </a:xfrm>
          <a:prstGeom prst="line">
            <a:avLst/>
          </a:prstGeom>
          <a:noFill/>
          <a:ln w="18360">
            <a:solidFill>
              <a:srgbClr val="000000"/>
            </a:solidFill>
            <a:custDash>
              <a:ds d="0" sp="0"/>
            </a:custDash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8" name="Straight Connector 37"/>
          <p:cNvSpPr/>
          <p:nvPr/>
        </p:nvSpPr>
        <p:spPr>
          <a:xfrm>
            <a:off x="7813440" y="1542600"/>
            <a:ext cx="0" cy="3435479"/>
          </a:xfrm>
          <a:prstGeom prst="line">
            <a:avLst/>
          </a:prstGeom>
          <a:noFill/>
          <a:ln w="18360">
            <a:solidFill>
              <a:srgbClr val="000000"/>
            </a:solidFill>
            <a:custDash>
              <a:ds d="0" sp="0"/>
            </a:custDash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9" name="Straight Connector 38"/>
          <p:cNvSpPr/>
          <p:nvPr/>
        </p:nvSpPr>
        <p:spPr>
          <a:xfrm flipV="1">
            <a:off x="1895399" y="4952160"/>
            <a:ext cx="5956201" cy="12959"/>
          </a:xfrm>
          <a:prstGeom prst="line">
            <a:avLst/>
          </a:prstGeom>
          <a:noFill/>
          <a:ln w="18360">
            <a:solidFill>
              <a:srgbClr val="000000"/>
            </a:solidFill>
            <a:custDash>
              <a:ds d="0" sp="0"/>
            </a:custDash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22519" y="2781359"/>
            <a:ext cx="1155240" cy="5569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1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REMEC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1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MC64PG Mixer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endParaRPr lang="en-US" sz="11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22479" y="4578119"/>
            <a:ext cx="1052999" cy="290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Indoor Unit</a:t>
            </a:r>
          </a:p>
        </p:txBody>
      </p:sp>
      <p:sp>
        <p:nvSpPr>
          <p:cNvPr id="42" name="Straight Connector 41"/>
          <p:cNvSpPr/>
          <p:nvPr/>
        </p:nvSpPr>
        <p:spPr>
          <a:xfrm>
            <a:off x="5864039" y="3873240"/>
            <a:ext cx="1181161" cy="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3" name="Straight Connector 42"/>
          <p:cNvSpPr/>
          <p:nvPr/>
        </p:nvSpPr>
        <p:spPr>
          <a:xfrm>
            <a:off x="7038719" y="3866759"/>
            <a:ext cx="12600" cy="154296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4" name="Straight Connector 43"/>
          <p:cNvSpPr/>
          <p:nvPr/>
        </p:nvSpPr>
        <p:spPr>
          <a:xfrm>
            <a:off x="5381279" y="5416199"/>
            <a:ext cx="1663921" cy="612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head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45159" y="5187600"/>
            <a:ext cx="1502280" cy="4589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3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16 dB cable loss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3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rPr>
              <a:t>100 ft LDF1-50</a:t>
            </a:r>
          </a:p>
        </p:txBody>
      </p:sp>
      <p:sp>
        <p:nvSpPr>
          <p:cNvPr id="46" name="Straight Connector 45"/>
          <p:cNvSpPr/>
          <p:nvPr/>
        </p:nvSpPr>
        <p:spPr>
          <a:xfrm>
            <a:off x="3450239" y="1882800"/>
            <a:ext cx="0" cy="51335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wrap="none" lIns="99000" tIns="54000" rIns="99000" bIns="54000" anchor="ctr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25119" y="5225760"/>
            <a:ext cx="1046520" cy="352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Airal" pitchFamily="18"/>
                <a:ea typeface="Arial Unicode MS" pitchFamily="2"/>
                <a:cs typeface="Arial Unicode MS" pitchFamily="2"/>
              </a:rPr>
              <a:t>To ODU</a:t>
            </a:r>
          </a:p>
        </p:txBody>
      </p:sp>
      <p:sp>
        <p:nvSpPr>
          <p:cNvPr id="48" name="Straight Connector 47"/>
          <p:cNvSpPr/>
          <p:nvPr/>
        </p:nvSpPr>
        <p:spPr>
          <a:xfrm flipV="1">
            <a:off x="0" y="1132559"/>
            <a:ext cx="9143999" cy="25920"/>
          </a:xfrm>
          <a:prstGeom prst="line">
            <a:avLst/>
          </a:prstGeom>
          <a:noFill/>
          <a:ln w="54720">
            <a:solidFill>
              <a:srgbClr val="0000FF"/>
            </a:solidFill>
            <a:prstDash val="solid"/>
          </a:ln>
        </p:spPr>
        <p:txBody>
          <a:bodyPr wrap="none" lIns="27360" tIns="27360" rIns="27360" bIns="27360" anchor="ctr" anchorCtr="1" compatLnSpc="0"/>
          <a:lstStyle/>
          <a:p>
            <a:pPr lvl="0" hangingPunct="0">
              <a:buNone/>
              <a:tabLst/>
            </a:pPr>
            <a:endParaRPr lang="en-US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86119" y="5948999"/>
            <a:ext cx="3794399" cy="577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arialman" pitchFamily="18"/>
                <a:ea typeface="Arial Unicode MS" pitchFamily="2"/>
                <a:cs typeface="Arial Unicode MS" pitchFamily="2"/>
              </a:rPr>
              <a:t>Power levels are approximate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GB" smtClean="0"/>
              <a:t>Copyright © 2026 Dennis Sweeney</a:t>
            </a:r>
            <a:endParaRPr lang="en-GB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47600" y="507239"/>
            <a:ext cx="8500320" cy="1117799"/>
          </a:xfrm>
        </p:spPr>
        <p:txBody>
          <a:bodyPr vert="horz"/>
          <a:lstStyle>
            <a:defPPr lvl="0">
              <a:buClr>
                <a:srgbClr val="800000"/>
              </a:buClr>
              <a:buSzPct val="100000"/>
              <a:buFont typeface="Tahoma" pitchFamily="34"/>
              <a:buNone/>
            </a:defPPr>
            <a:lvl1pPr lvl="0">
              <a:buClr>
                <a:srgbClr val="800000"/>
              </a:buClr>
              <a:buSzPct val="100000"/>
              <a:buFont typeface="Tahoma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en-US" sz="3200"/>
              <a:t> </a:t>
            </a:r>
            <a:br>
              <a:rPr lang="en-US" sz="3200"/>
            </a:br>
            <a:r>
              <a:rPr lang="en-US" sz="3200"/>
              <a:t>Indoor Unit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41680" y="4383000"/>
            <a:ext cx="2410199" cy="430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l" rtl="0" hangingPunct="0">
              <a:lnSpc>
                <a:spcPct val="95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5999" algn="l"/>
                <a:tab pos="2743199" algn="l"/>
                <a:tab pos="3200400" algn="l"/>
                <a:tab pos="3657600" algn="l"/>
                <a:tab pos="4114799" algn="l"/>
                <a:tab pos="4571999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399" algn="l"/>
                <a:tab pos="8229599" algn="l"/>
                <a:tab pos="8686800" algn="l"/>
                <a:tab pos="9143999" algn="l"/>
              </a:tabLst>
            </a:pPr>
            <a:r>
              <a:rPr lang="en-US" sz="24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rial Unicode MS" pitchFamily="2"/>
                <a:cs typeface="Tahoma" pitchFamily="2"/>
              </a:rPr>
              <a:t>by W3SZ  W3SZ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5406" t="8948" r="19502"/>
          <a:stretch>
            <a:fillRect/>
          </a:stretch>
        </p:blipFill>
        <p:spPr>
          <a:xfrm rot="5400000">
            <a:off x="2774881" y="252720"/>
            <a:ext cx="6018479" cy="5952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6816</TotalTime>
  <Words>1920</Words>
  <Application>Microsoft Office PowerPoint</Application>
  <PresentationFormat>On-screen Show (4:3)</PresentationFormat>
  <Paragraphs>333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</vt:lpstr>
      <vt:lpstr>  The BRMS 10 GHz Q65/CW Beacon  49th Eastern VHF/UHF/Microwave Conference Windsor, CT April 2026     </vt:lpstr>
      <vt:lpstr>The Overview</vt:lpstr>
      <vt:lpstr>The BRMS Beacon and Q65</vt:lpstr>
      <vt:lpstr>Beacon Considerations</vt:lpstr>
      <vt:lpstr>Q65/CW Beacon Structure</vt:lpstr>
      <vt:lpstr>Why the 72.24 MHz IF for up the conversion?</vt:lpstr>
      <vt:lpstr>10 GHz Waveguide Filter</vt:lpstr>
      <vt:lpstr>Indoor Unit (IDU)</vt:lpstr>
      <vt:lpstr>  Indoor Unit</vt:lpstr>
      <vt:lpstr>Indoor Unit (IDU)</vt:lpstr>
      <vt:lpstr>  Local Oscillator</vt:lpstr>
      <vt:lpstr>Local Oscillator</vt:lpstr>
      <vt:lpstr>  Indoor Unit</vt:lpstr>
      <vt:lpstr>Outdoor Unit (ODU)</vt:lpstr>
      <vt:lpstr>Outdoor Unit (ODU)</vt:lpstr>
      <vt:lpstr>Outdoor Unit</vt:lpstr>
      <vt:lpstr>Outdoor Unit Thermal Analysis</vt:lpstr>
      <vt:lpstr>Antenna</vt:lpstr>
      <vt:lpstr>Antenna</vt:lpstr>
      <vt:lpstr>Antenna</vt:lpstr>
      <vt:lpstr>Telemetry</vt:lpstr>
      <vt:lpstr>Computer Control</vt:lpstr>
      <vt:lpstr> Control Interface</vt:lpstr>
      <vt:lpstr>Installation</vt:lpstr>
      <vt:lpstr>Thanks to the team!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paul</dc:creator>
  <cp:lastModifiedBy>paul</cp:lastModifiedBy>
  <cp:revision>323</cp:revision>
  <cp:lastPrinted>2026-01-08T14:36:43Z</cp:lastPrinted>
  <dcterms:created xsi:type="dcterms:W3CDTF">2014-09-08T10:56:25Z</dcterms:created>
  <dcterms:modified xsi:type="dcterms:W3CDTF">2026-03-27T22:39:59Z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